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rawings/drawing2.xml" ContentType="application/vnd.openxmlformats-officedocument.drawingml.chartshapes+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charts/chart13.xml" ContentType="application/vnd.openxmlformats-officedocument.drawingml.char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notesSlides/notesSlide12.xml" ContentType="application/vnd.openxmlformats-officedocument.presentationml.notesSlide+xml"/>
  <Override PartName="/ppt/charts/chart7.xml" ContentType="application/vnd.openxmlformats-officedocument.drawingml.chart+xml"/>
  <Override PartName="/ppt/notesSlides/notesSlide7.xml" ContentType="application/vnd.openxmlformats-officedocument.presentationml.notesSlide+xml"/>
  <Override PartName="/ppt/charts/chart3.xml" ContentType="application/vnd.openxmlformats-officedocument.drawingml.char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charts/chart8.xml" ContentType="application/vnd.openxmlformats-officedocument.drawingml.chart+xml"/>
  <Override PartName="/ppt/charts/chart12.xml" ContentType="application/vnd.openxmlformats-officedocument.drawingml.char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vml" ContentType="application/vnd.openxmlformats-officedocument.vmlDrawing"/>
  <Default Extension="tiff" ContentType="image/tiff"/>
  <Override PartName="/ppt/charts/chart6.xml" ContentType="application/vnd.openxmlformats-officedocument.drawingml.chart+xml"/>
  <Override PartName="/ppt/charts/chart10.xml" ContentType="application/vnd.openxmlformats-officedocument.drawingml.chart+xml"/>
  <Override PartName="/ppt/notesSlides/notesSlide6.xml" ContentType="application/vnd.openxmlformats-officedocument.presentationml.notesSlide+xml"/>
  <Override PartName="/ppt/charts/chart4.xml" ContentType="application/vnd.openxmlformats-officedocument.drawingml.chart+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harts/chart9.xml" ContentType="application/vnd.openxmlformats-officedocument.drawingml.chart+xml"/>
  <Override PartName="/ppt/charts/chart1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customXml/itemProps4.xml" ContentType="application/vnd.openxmlformats-officedocument.customXmlProperties+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5" r:id="rId5"/>
  </p:sldMasterIdLst>
  <p:notesMasterIdLst>
    <p:notesMasterId r:id="rId74"/>
  </p:notesMasterIdLst>
  <p:handoutMasterIdLst>
    <p:handoutMasterId r:id="rId75"/>
  </p:handoutMasterIdLst>
  <p:sldIdLst>
    <p:sldId id="801" r:id="rId6"/>
    <p:sldId id="802" r:id="rId7"/>
    <p:sldId id="803" r:id="rId8"/>
    <p:sldId id="804" r:id="rId9"/>
    <p:sldId id="629" r:id="rId10"/>
    <p:sldId id="630" r:id="rId11"/>
    <p:sldId id="669" r:id="rId12"/>
    <p:sldId id="643" r:id="rId13"/>
    <p:sldId id="632" r:id="rId14"/>
    <p:sldId id="807" r:id="rId15"/>
    <p:sldId id="806" r:id="rId16"/>
    <p:sldId id="706" r:id="rId17"/>
    <p:sldId id="799" r:id="rId18"/>
    <p:sldId id="704" r:id="rId19"/>
    <p:sldId id="651" r:id="rId20"/>
    <p:sldId id="797" r:id="rId21"/>
    <p:sldId id="654" r:id="rId22"/>
    <p:sldId id="655" r:id="rId23"/>
    <p:sldId id="808" r:id="rId24"/>
    <p:sldId id="810" r:id="rId25"/>
    <p:sldId id="811" r:id="rId26"/>
    <p:sldId id="812" r:id="rId27"/>
    <p:sldId id="813" r:id="rId28"/>
    <p:sldId id="814" r:id="rId29"/>
    <p:sldId id="815" r:id="rId30"/>
    <p:sldId id="816" r:id="rId31"/>
    <p:sldId id="817" r:id="rId32"/>
    <p:sldId id="818" r:id="rId33"/>
    <p:sldId id="819" r:id="rId34"/>
    <p:sldId id="820" r:id="rId35"/>
    <p:sldId id="821" r:id="rId36"/>
    <p:sldId id="822" r:id="rId37"/>
    <p:sldId id="823" r:id="rId38"/>
    <p:sldId id="824" r:id="rId39"/>
    <p:sldId id="825" r:id="rId40"/>
    <p:sldId id="826" r:id="rId41"/>
    <p:sldId id="827" r:id="rId42"/>
    <p:sldId id="828" r:id="rId43"/>
    <p:sldId id="829" r:id="rId44"/>
    <p:sldId id="830" r:id="rId45"/>
    <p:sldId id="831" r:id="rId46"/>
    <p:sldId id="832" r:id="rId47"/>
    <p:sldId id="833" r:id="rId48"/>
    <p:sldId id="834" r:id="rId49"/>
    <p:sldId id="835" r:id="rId50"/>
    <p:sldId id="836" r:id="rId51"/>
    <p:sldId id="837" r:id="rId52"/>
    <p:sldId id="838" r:id="rId53"/>
    <p:sldId id="839" r:id="rId54"/>
    <p:sldId id="840" r:id="rId55"/>
    <p:sldId id="841" r:id="rId56"/>
    <p:sldId id="842" r:id="rId57"/>
    <p:sldId id="843" r:id="rId58"/>
    <p:sldId id="844" r:id="rId59"/>
    <p:sldId id="845" r:id="rId60"/>
    <p:sldId id="846" r:id="rId61"/>
    <p:sldId id="847" r:id="rId62"/>
    <p:sldId id="848" r:id="rId63"/>
    <p:sldId id="805" r:id="rId64"/>
    <p:sldId id="798" r:id="rId65"/>
    <p:sldId id="809" r:id="rId66"/>
    <p:sldId id="850" r:id="rId67"/>
    <p:sldId id="851" r:id="rId68"/>
    <p:sldId id="852" r:id="rId69"/>
    <p:sldId id="853" r:id="rId70"/>
    <p:sldId id="854" r:id="rId71"/>
    <p:sldId id="855" r:id="rId72"/>
    <p:sldId id="856" r:id="rId73"/>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F6600"/>
    <a:srgbClr val="336699"/>
    <a:srgbClr val="660066"/>
    <a:srgbClr val="FFD85D"/>
    <a:srgbClr val="FFC301"/>
    <a:srgbClr val="00CCFF"/>
    <a:srgbClr val="33CC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7145" autoAdjust="0"/>
    <p:restoredTop sz="94458" autoAdjust="0"/>
  </p:normalViewPr>
  <p:slideViewPr>
    <p:cSldViewPr snapToGrid="0">
      <p:cViewPr>
        <p:scale>
          <a:sx n="100" d="100"/>
          <a:sy n="100" d="100"/>
        </p:scale>
        <p:origin x="-78"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0" d="100"/>
          <a:sy n="80" d="100"/>
        </p:scale>
        <p:origin x="-3138" y="-96"/>
      </p:cViewPr>
      <p:guideLst>
        <p:guide orient="horz" pos="2928"/>
        <p:guide pos="2208"/>
      </p:guideLst>
    </p:cSldViewPr>
  </p:notesViewPr>
  <p:gridSpacing cx="468172800" cy="4681728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presProps" Target="presProps.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Master" Target="slideMasters/slideMaster1.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s>
</file>

<file path=ppt/charts/_rels/chart1.xml.rels><?xml version="1.0" encoding="UTF-8" standalone="yes"?>
<Relationships xmlns="http://schemas.openxmlformats.org/package/2006/relationships"><Relationship Id="rId1" Type="http://schemas.openxmlformats.org/officeDocument/2006/relationships/oleObject" Target="file:///\\Txaus01dc01\Jobs\CSSA%20Program\Restoration\Groundwater\Surfer%20GW%20Files\Cumulative%20GW%20Map%20Elevations2.xls" TargetMode="External"/></Relationships>
</file>

<file path=ppt/charts/_rels/chart10.xml.rels><?xml version="1.0" encoding="UTF-8" standalone="yes"?>
<Relationships xmlns="http://schemas.openxmlformats.org/package/2006/relationships"><Relationship Id="rId1" Type="http://schemas.openxmlformats.org/officeDocument/2006/relationships/oleObject" Target="file:///\\fs1\home$\morenog\Site%20Matrixes.xlsx" TargetMode="External"/></Relationships>
</file>

<file path=ppt/charts/_rels/chart11.xml.rels><?xml version="1.0" encoding="UTF-8" standalone="yes"?>
<Relationships xmlns="http://schemas.openxmlformats.org/package/2006/relationships"><Relationship Id="rId1" Type="http://schemas.openxmlformats.org/officeDocument/2006/relationships/oleObject" Target="file:///\\fs1\home$\morenog\Site%20Matrixes.xlsx" TargetMode="External"/></Relationships>
</file>

<file path=ppt/charts/_rels/chart12.xml.rels><?xml version="1.0" encoding="UTF-8" standalone="yes"?>
<Relationships xmlns="http://schemas.openxmlformats.org/package/2006/relationships"><Relationship Id="rId1" Type="http://schemas.openxmlformats.org/officeDocument/2006/relationships/oleObject" Target="file:///\\fs1\home$\morenog\Site%20Matrixes.xlsx" TargetMode="External"/></Relationships>
</file>

<file path=ppt/charts/_rels/chart13.xml.rels><?xml version="1.0" encoding="UTF-8" standalone="yes"?>
<Relationships xmlns="http://schemas.openxmlformats.org/package/2006/relationships"><Relationship Id="rId1" Type="http://schemas.openxmlformats.org/officeDocument/2006/relationships/oleObject" Target="file:///\\fs1\home$\morenog\Site%20Matrixe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Txaus01dc01\Jobs\CSSA%20Program\Restoration\Groundwater\GW%20Monitoring%20Reports\Pb%20in%20MW9-BS.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Txaus01dc01\Jobs\CSSA%20Program\Infrastructure\Water\Well%20CS-13\Meeting\Downgradient%20Well%20Stats.xlsx" TargetMode="External"/></Relationships>
</file>

<file path=ppt/charts/_rels/chart4.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Txaus01dc01\Jobs\CSSA%20Program\Restoration\Groundwater\DWW%20Pb%20Hg%20water%20levels%20(wsp).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P0034439\AppData\Local\Microsoft\Windows\Temporary%20Internet%20Files\Content.Outlook\HZ3MJDKX\SF6%20Tracer%20Study%20Monitoring%20AOC65.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P0034439\Desktop\SF6%20Tracer%20Study%20Monitoring%20AOC65.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P0034439\Desktop\SF6%20Tracer%20Study%20Monitoring%20AOC65.xlsx" TargetMode="External"/></Relationships>
</file>

<file path=ppt/charts/_rels/chart8.xml.rels><?xml version="1.0" encoding="UTF-8" standalone="yes"?>
<Relationships xmlns="http://schemas.openxmlformats.org/package/2006/relationships"><Relationship Id="rId1" Type="http://schemas.openxmlformats.org/officeDocument/2006/relationships/oleObject" Target="file:///\\fs1\home$\morenog\Site%20Matrixes.xlsx" TargetMode="External"/></Relationships>
</file>

<file path=ppt/charts/_rels/chart9.xml.rels><?xml version="1.0" encoding="UTF-8" standalone="yes"?>
<Relationships xmlns="http://schemas.openxmlformats.org/package/2006/relationships"><Relationship Id="rId1" Type="http://schemas.openxmlformats.org/officeDocument/2006/relationships/oleObject" Target="file:///\\fs1\home$\morenog\Site%20Matrixe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en-US"/>
  <c:style val="48"/>
  <c:chart>
    <c:title>
      <c:tx>
        <c:rich>
          <a:bodyPr/>
          <a:lstStyle/>
          <a:p>
            <a:pPr>
              <a:defRPr sz="1100"/>
            </a:pPr>
            <a:r>
              <a:rPr lang="en-US" sz="1100" dirty="0"/>
              <a:t>Average </a:t>
            </a:r>
            <a:r>
              <a:rPr lang="en-US" sz="1100" dirty="0" smtClean="0"/>
              <a:t>LGR</a:t>
            </a:r>
            <a:r>
              <a:rPr lang="en-US" sz="1100" baseline="0" dirty="0" smtClean="0"/>
              <a:t> Gr</a:t>
            </a:r>
            <a:r>
              <a:rPr lang="en-US" sz="1100" dirty="0" smtClean="0"/>
              <a:t>oundwater </a:t>
            </a:r>
            <a:r>
              <a:rPr lang="en-US" sz="1100" dirty="0"/>
              <a:t>Elevations</a:t>
            </a:r>
          </a:p>
        </c:rich>
      </c:tx>
      <c:layout>
        <c:manualLayout>
          <c:xMode val="edge"/>
          <c:yMode val="edge"/>
          <c:x val="0.19926923874400151"/>
          <c:y val="1.7361111111111167E-2"/>
        </c:manualLayout>
      </c:layout>
      <c:overlay val="1"/>
    </c:title>
    <c:plotArea>
      <c:layout>
        <c:manualLayout>
          <c:layoutTarget val="inner"/>
          <c:xMode val="edge"/>
          <c:yMode val="edge"/>
          <c:x val="0.18099262158704196"/>
          <c:y val="7.2606549181352328E-2"/>
          <c:w val="0.75894891751248139"/>
          <c:h val="0.76780050931133603"/>
        </c:manualLayout>
      </c:layout>
      <c:lineChart>
        <c:grouping val="standard"/>
        <c:ser>
          <c:idx val="0"/>
          <c:order val="0"/>
          <c:tx>
            <c:v>Avg. LGR GW Elevation</c:v>
          </c:tx>
          <c:spPr>
            <a:ln>
              <a:solidFill>
                <a:srgbClr val="FFC000"/>
              </a:solidFill>
            </a:ln>
          </c:spPr>
          <c:marker>
            <c:symbol val="none"/>
          </c:marker>
          <c:cat>
            <c:numRef>
              <c:f>CC!$H$1:$AT$1</c:f>
              <c:numCache>
                <c:formatCode>[$-409]mmm\-yy;@</c:formatCode>
                <c:ptCount val="39"/>
                <c:pt idx="0">
                  <c:v>37592</c:v>
                </c:pt>
                <c:pt idx="1">
                  <c:v>37712</c:v>
                </c:pt>
                <c:pt idx="2">
                  <c:v>37775</c:v>
                </c:pt>
                <c:pt idx="3">
                  <c:v>37865</c:v>
                </c:pt>
                <c:pt idx="4">
                  <c:v>37958</c:v>
                </c:pt>
                <c:pt idx="5">
                  <c:v>38049</c:v>
                </c:pt>
                <c:pt idx="6">
                  <c:v>38152</c:v>
                </c:pt>
                <c:pt idx="7">
                  <c:v>38234</c:v>
                </c:pt>
                <c:pt idx="8">
                  <c:v>38325</c:v>
                </c:pt>
                <c:pt idx="9">
                  <c:v>38416</c:v>
                </c:pt>
                <c:pt idx="10">
                  <c:v>38508</c:v>
                </c:pt>
                <c:pt idx="11">
                  <c:v>38600</c:v>
                </c:pt>
                <c:pt idx="12">
                  <c:v>38691</c:v>
                </c:pt>
                <c:pt idx="13">
                  <c:v>38781</c:v>
                </c:pt>
                <c:pt idx="14">
                  <c:v>38869</c:v>
                </c:pt>
                <c:pt idx="15">
                  <c:v>38966</c:v>
                </c:pt>
                <c:pt idx="16">
                  <c:v>39052</c:v>
                </c:pt>
                <c:pt idx="17">
                  <c:v>39148</c:v>
                </c:pt>
                <c:pt idx="18">
                  <c:v>39240</c:v>
                </c:pt>
                <c:pt idx="19">
                  <c:v>39326</c:v>
                </c:pt>
                <c:pt idx="20">
                  <c:v>39417</c:v>
                </c:pt>
                <c:pt idx="21">
                  <c:v>39508</c:v>
                </c:pt>
                <c:pt idx="22">
                  <c:v>39600</c:v>
                </c:pt>
                <c:pt idx="23">
                  <c:v>39692</c:v>
                </c:pt>
                <c:pt idx="24">
                  <c:v>39783</c:v>
                </c:pt>
                <c:pt idx="25">
                  <c:v>39881</c:v>
                </c:pt>
                <c:pt idx="26">
                  <c:v>39972</c:v>
                </c:pt>
                <c:pt idx="27">
                  <c:v>40064</c:v>
                </c:pt>
                <c:pt idx="28">
                  <c:v>40154</c:v>
                </c:pt>
                <c:pt idx="29">
                  <c:v>40242</c:v>
                </c:pt>
                <c:pt idx="30">
                  <c:v>40336</c:v>
                </c:pt>
                <c:pt idx="31">
                  <c:v>40434</c:v>
                </c:pt>
                <c:pt idx="32">
                  <c:v>40518</c:v>
                </c:pt>
                <c:pt idx="33">
                  <c:v>40609</c:v>
                </c:pt>
                <c:pt idx="34">
                  <c:v>40702</c:v>
                </c:pt>
                <c:pt idx="35">
                  <c:v>40798</c:v>
                </c:pt>
                <c:pt idx="36">
                  <c:v>40889</c:v>
                </c:pt>
                <c:pt idx="37">
                  <c:v>40982</c:v>
                </c:pt>
                <c:pt idx="38">
                  <c:v>41072</c:v>
                </c:pt>
              </c:numCache>
            </c:numRef>
          </c:cat>
          <c:val>
            <c:numRef>
              <c:f>LGR!$H$57:$AT$57</c:f>
              <c:numCache>
                <c:formatCode>#,##0.00</c:formatCode>
                <c:ptCount val="39"/>
                <c:pt idx="0">
                  <c:v>1145.3387499999999</c:v>
                </c:pt>
                <c:pt idx="1">
                  <c:v>1135.7186666666692</c:v>
                </c:pt>
                <c:pt idx="2">
                  <c:v>1097.1268750000011</c:v>
                </c:pt>
                <c:pt idx="3">
                  <c:v>1045.2358823529412</c:v>
                </c:pt>
                <c:pt idx="4">
                  <c:v>1008.4252941176472</c:v>
                </c:pt>
                <c:pt idx="5">
                  <c:v>1044.6064705882354</c:v>
                </c:pt>
                <c:pt idx="6">
                  <c:v>1124.3947058823528</c:v>
                </c:pt>
                <c:pt idx="7">
                  <c:v>1107.3647058823528</c:v>
                </c:pt>
                <c:pt idx="8">
                  <c:v>1175.1258823529408</c:v>
                </c:pt>
                <c:pt idx="9">
                  <c:v>1170.5494117647061</c:v>
                </c:pt>
                <c:pt idx="10">
                  <c:v>1120.0823529411766</c:v>
                </c:pt>
                <c:pt idx="11">
                  <c:v>1052.5711764705882</c:v>
                </c:pt>
                <c:pt idx="12">
                  <c:v>988.55588235294101</c:v>
                </c:pt>
                <c:pt idx="13">
                  <c:v>964.6594117647054</c:v>
                </c:pt>
                <c:pt idx="14">
                  <c:v>955.66823529411761</c:v>
                </c:pt>
                <c:pt idx="15">
                  <c:v>950.11882352941154</c:v>
                </c:pt>
                <c:pt idx="16">
                  <c:v>950.48117647058825</c:v>
                </c:pt>
                <c:pt idx="17">
                  <c:v>961.25352941176448</c:v>
                </c:pt>
                <c:pt idx="18">
                  <c:v>1163.4491304347823</c:v>
                </c:pt>
                <c:pt idx="19">
                  <c:v>1169.9247826086955</c:v>
                </c:pt>
                <c:pt idx="20">
                  <c:v>1095.1382608695649</c:v>
                </c:pt>
                <c:pt idx="21">
                  <c:v>1048.4852173913043</c:v>
                </c:pt>
                <c:pt idx="22">
                  <c:v>999.28130434782827</c:v>
                </c:pt>
                <c:pt idx="23">
                  <c:v>968.38826086956522</c:v>
                </c:pt>
                <c:pt idx="24">
                  <c:v>952.44956521739152</c:v>
                </c:pt>
                <c:pt idx="25">
                  <c:v>949.73869565217512</c:v>
                </c:pt>
                <c:pt idx="26">
                  <c:v>952.8495652173915</c:v>
                </c:pt>
                <c:pt idx="27">
                  <c:v>946.41739130434757</c:v>
                </c:pt>
                <c:pt idx="28">
                  <c:v>1053.6547826086949</c:v>
                </c:pt>
                <c:pt idx="29">
                  <c:v>1145.8826086956508</c:v>
                </c:pt>
                <c:pt idx="30">
                  <c:v>1148.1947826086948</c:v>
                </c:pt>
                <c:pt idx="31">
                  <c:v>1128.9456521739157</c:v>
                </c:pt>
                <c:pt idx="32">
                  <c:v>1040.8139130434786</c:v>
                </c:pt>
                <c:pt idx="33">
                  <c:v>994.37173913043443</c:v>
                </c:pt>
                <c:pt idx="34">
                  <c:v>951.39521739130282</c:v>
                </c:pt>
                <c:pt idx="35">
                  <c:v>944.96416666666664</c:v>
                </c:pt>
                <c:pt idx="36">
                  <c:v>957.91839999999979</c:v>
                </c:pt>
                <c:pt idx="37">
                  <c:v>1024.1916399999998</c:v>
                </c:pt>
                <c:pt idx="38">
                  <c:v>979.44163999999898</c:v>
                </c:pt>
              </c:numCache>
            </c:numRef>
          </c:val>
          <c:smooth val="1"/>
        </c:ser>
        <c:dLbls/>
        <c:marker val="1"/>
        <c:axId val="65252352"/>
        <c:axId val="65950848"/>
      </c:lineChart>
      <c:dateAx>
        <c:axId val="65252352"/>
        <c:scaling>
          <c:orientation val="minMax"/>
          <c:max val="41153"/>
          <c:min val="37500"/>
        </c:scaling>
        <c:axPos val="b"/>
        <c:majorGridlines/>
        <c:minorGridlines/>
        <c:title>
          <c:tx>
            <c:rich>
              <a:bodyPr/>
              <a:lstStyle/>
              <a:p>
                <a:pPr>
                  <a:defRPr/>
                </a:pPr>
                <a:r>
                  <a:rPr lang="en-US"/>
                  <a:t>Date</a:t>
                </a:r>
              </a:p>
            </c:rich>
          </c:tx>
          <c:layout>
            <c:manualLayout>
              <c:xMode val="edge"/>
              <c:yMode val="edge"/>
              <c:x val="0.50319335083114558"/>
              <c:y val="0.93000679602549685"/>
            </c:manualLayout>
          </c:layout>
        </c:title>
        <c:numFmt formatCode="[$-409]mmm\-yy;@" sourceLinked="0"/>
        <c:tickLblPos val="nextTo"/>
        <c:txPr>
          <a:bodyPr/>
          <a:lstStyle/>
          <a:p>
            <a:pPr>
              <a:defRPr sz="800"/>
            </a:pPr>
            <a:endParaRPr lang="en-US"/>
          </a:p>
        </c:txPr>
        <c:crossAx val="65950848"/>
        <c:crosses val="autoZero"/>
        <c:auto val="1"/>
        <c:lblOffset val="100"/>
        <c:baseTimeUnit val="months"/>
        <c:majorUnit val="6"/>
        <c:majorTimeUnit val="months"/>
      </c:dateAx>
      <c:valAx>
        <c:axId val="65950848"/>
        <c:scaling>
          <c:orientation val="minMax"/>
          <c:max val="1200"/>
          <c:min val="900"/>
        </c:scaling>
        <c:axPos val="l"/>
        <c:majorGridlines/>
        <c:title>
          <c:tx>
            <c:rich>
              <a:bodyPr rot="-5400000" vert="horz"/>
              <a:lstStyle/>
              <a:p>
                <a:pPr>
                  <a:defRPr/>
                </a:pPr>
                <a:r>
                  <a:rPr lang="en-US"/>
                  <a:t>Elevation (ft MSL)</a:t>
                </a:r>
              </a:p>
            </c:rich>
          </c:tx>
          <c:layout>
            <c:manualLayout>
              <c:xMode val="edge"/>
              <c:yMode val="edge"/>
              <c:x val="3.036401519174264E-2"/>
              <c:y val="0.3443415276215479"/>
            </c:manualLayout>
          </c:layout>
        </c:title>
        <c:numFmt formatCode="#,##0" sourceLinked="0"/>
        <c:tickLblPos val="nextTo"/>
        <c:txPr>
          <a:bodyPr/>
          <a:lstStyle/>
          <a:p>
            <a:pPr>
              <a:defRPr sz="800"/>
            </a:pPr>
            <a:endParaRPr lang="en-US"/>
          </a:p>
        </c:txPr>
        <c:crossAx val="65252352"/>
        <c:crosses val="autoZero"/>
        <c:crossBetween val="between"/>
      </c:valAx>
    </c:plotArea>
    <c:legend>
      <c:legendPos val="r"/>
      <c:layout>
        <c:manualLayout>
          <c:xMode val="edge"/>
          <c:yMode val="edge"/>
          <c:x val="0.20070043955348996"/>
          <c:y val="0.76442104893138363"/>
          <c:w val="0.3968712118816487"/>
          <c:h val="5.7782230346207018E-2"/>
        </c:manualLayout>
      </c:layout>
      <c:spPr>
        <a:solidFill>
          <a:schemeClr val="bg1">
            <a:lumMod val="50000"/>
          </a:schemeClr>
        </a:solidFill>
        <a:ln w="9525" cmpd="sng">
          <a:prstDash val="solid"/>
        </a:ln>
      </c:spPr>
      <c:txPr>
        <a:bodyPr/>
        <a:lstStyle/>
        <a:p>
          <a:pPr>
            <a:defRPr sz="800"/>
          </a:pPr>
          <a:endParaRPr lang="en-US"/>
        </a:p>
      </c:txPr>
    </c:legend>
    <c:plotVisOnly val="1"/>
    <c:dispBlanksAs val="gap"/>
  </c:chart>
  <c:externalData r:id="rId1"/>
</c:chartSpace>
</file>

<file path=ppt/charts/chart10.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a:t>Site Remediation</a:t>
            </a:r>
          </a:p>
          <a:p>
            <a:pPr>
              <a:defRPr/>
            </a:pPr>
            <a:r>
              <a:rPr lang="en-US" sz="1000"/>
              <a:t>27 Initial Number</a:t>
            </a:r>
            <a:r>
              <a:rPr lang="en-US" sz="1000" baseline="0"/>
              <a:t> of Sites </a:t>
            </a:r>
            <a:endParaRPr lang="en-US" sz="1000"/>
          </a:p>
        </c:rich>
      </c:tx>
    </c:title>
    <c:view3D>
      <c:rotX val="30"/>
      <c:perspective val="30"/>
    </c:view3D>
    <c:plotArea>
      <c:layout/>
      <c:pie3DChart>
        <c:varyColors val="1"/>
        <c:ser>
          <c:idx val="0"/>
          <c:order val="0"/>
          <c:tx>
            <c:strRef>
              <c:f>'Site Closure'!$C$1</c:f>
              <c:strCache>
                <c:ptCount val="1"/>
                <c:pt idx="0">
                  <c:v>Percentage</c:v>
                </c:pt>
              </c:strCache>
            </c:strRef>
          </c:tx>
          <c:dPt>
            <c:idx val="0"/>
            <c:spPr>
              <a:solidFill>
                <a:srgbClr val="66FF33"/>
              </a:solidFill>
            </c:spPr>
          </c:dPt>
          <c:dPt>
            <c:idx val="1"/>
            <c:spPr>
              <a:solidFill>
                <a:srgbClr val="00B050"/>
              </a:solidFill>
            </c:spPr>
          </c:dPt>
          <c:dPt>
            <c:idx val="2"/>
            <c:spPr>
              <a:solidFill>
                <a:srgbClr val="FFFF00"/>
              </a:solidFill>
            </c:spPr>
          </c:dPt>
          <c:dPt>
            <c:idx val="3"/>
            <c:spPr>
              <a:solidFill>
                <a:srgbClr val="FF0000"/>
              </a:solidFill>
            </c:spPr>
          </c:dPt>
          <c:dPt>
            <c:idx val="4"/>
            <c:spPr>
              <a:solidFill>
                <a:schemeClr val="bg1">
                  <a:lumMod val="75000"/>
                </a:schemeClr>
              </a:solidFill>
            </c:spPr>
          </c:dPt>
          <c:dLbls>
            <c:showVal val="1"/>
            <c:showLeaderLines val="1"/>
          </c:dLbls>
          <c:cat>
            <c:strRef>
              <c:f>'Site Closure'!$A$2:$A$6</c:f>
              <c:strCache>
                <c:ptCount val="5"/>
                <c:pt idx="0">
                  <c:v>Sites Field Work Completed</c:v>
                </c:pt>
                <c:pt idx="1">
                  <c:v>Work Completion Being Verified</c:v>
                </c:pt>
                <c:pt idx="2">
                  <c:v>Sites on Queue</c:v>
                </c:pt>
                <c:pt idx="3">
                  <c:v>Sites Remaining</c:v>
                </c:pt>
                <c:pt idx="4">
                  <c:v>New Sites</c:v>
                </c:pt>
              </c:strCache>
            </c:strRef>
          </c:cat>
          <c:val>
            <c:numRef>
              <c:f>'Site Closure'!$C$2:$C$6</c:f>
              <c:numCache>
                <c:formatCode>0.00%</c:formatCode>
                <c:ptCount val="5"/>
                <c:pt idx="0">
                  <c:v>0.62962962962962976</c:v>
                </c:pt>
                <c:pt idx="1">
                  <c:v>7.407407407407407E-2</c:v>
                </c:pt>
                <c:pt idx="2">
                  <c:v>0.14814814814814817</c:v>
                </c:pt>
                <c:pt idx="3">
                  <c:v>0.14814814814814817</c:v>
                </c:pt>
                <c:pt idx="4">
                  <c:v>0</c:v>
                </c:pt>
              </c:numCache>
            </c:numRef>
          </c:val>
        </c:ser>
        <c:dLbls/>
      </c:pie3DChart>
    </c:plotArea>
    <c:legend>
      <c:legendPos val="r"/>
    </c:legend>
    <c:plotVisOnly val="1"/>
    <c:dispBlanksAs val="zero"/>
  </c:chart>
  <c:externalData r:id="rId1"/>
</c:chartSpace>
</file>

<file path=ppt/charts/chart11.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a:t>Site Remediation FY12</a:t>
            </a:r>
          </a:p>
        </c:rich>
      </c:tx>
    </c:title>
    <c:view3D>
      <c:rAngAx val="1"/>
    </c:view3D>
    <c:plotArea>
      <c:layout/>
      <c:bar3DChart>
        <c:barDir val="col"/>
        <c:grouping val="clustered"/>
        <c:ser>
          <c:idx val="0"/>
          <c:order val="0"/>
          <c:tx>
            <c:strRef>
              <c:f>'Site Closure'!$B$1</c:f>
              <c:strCache>
                <c:ptCount val="1"/>
                <c:pt idx="0">
                  <c:v># Sites</c:v>
                </c:pt>
              </c:strCache>
            </c:strRef>
          </c:tx>
          <c:dPt>
            <c:idx val="0"/>
            <c:spPr>
              <a:solidFill>
                <a:srgbClr val="66FF33"/>
              </a:solidFill>
            </c:spPr>
          </c:dPt>
          <c:dPt>
            <c:idx val="1"/>
            <c:spPr>
              <a:solidFill>
                <a:srgbClr val="00B050"/>
              </a:solidFill>
            </c:spPr>
          </c:dPt>
          <c:dPt>
            <c:idx val="2"/>
            <c:spPr>
              <a:solidFill>
                <a:srgbClr val="FFFF00"/>
              </a:solidFill>
            </c:spPr>
          </c:dPt>
          <c:dPt>
            <c:idx val="3"/>
            <c:spPr>
              <a:solidFill>
                <a:srgbClr val="FF0000"/>
              </a:solidFill>
            </c:spPr>
          </c:dPt>
          <c:dPt>
            <c:idx val="4"/>
            <c:spPr>
              <a:solidFill>
                <a:schemeClr val="bg1">
                  <a:lumMod val="85000"/>
                </a:schemeClr>
              </a:solidFill>
            </c:spPr>
          </c:dPt>
          <c:cat>
            <c:strRef>
              <c:f>'Site Closure'!$A$2:$A$6</c:f>
              <c:strCache>
                <c:ptCount val="5"/>
                <c:pt idx="0">
                  <c:v>Sites Field Work Completed</c:v>
                </c:pt>
                <c:pt idx="1">
                  <c:v>Work Completion Being Verified</c:v>
                </c:pt>
                <c:pt idx="2">
                  <c:v>Sites on Queue</c:v>
                </c:pt>
                <c:pt idx="3">
                  <c:v>Sites Remaining</c:v>
                </c:pt>
                <c:pt idx="4">
                  <c:v>New Sites</c:v>
                </c:pt>
              </c:strCache>
            </c:strRef>
          </c:cat>
          <c:val>
            <c:numRef>
              <c:f>'Site Closure'!$B$2:$B$6</c:f>
              <c:numCache>
                <c:formatCode>General</c:formatCode>
                <c:ptCount val="5"/>
                <c:pt idx="0">
                  <c:v>17</c:v>
                </c:pt>
                <c:pt idx="1">
                  <c:v>2</c:v>
                </c:pt>
                <c:pt idx="2">
                  <c:v>4</c:v>
                </c:pt>
                <c:pt idx="3">
                  <c:v>4</c:v>
                </c:pt>
                <c:pt idx="4">
                  <c:v>0</c:v>
                </c:pt>
              </c:numCache>
            </c:numRef>
          </c:val>
        </c:ser>
        <c:dLbls/>
        <c:shape val="box"/>
        <c:axId val="67576192"/>
        <c:axId val="67577728"/>
        <c:axId val="0"/>
      </c:bar3DChart>
      <c:catAx>
        <c:axId val="67576192"/>
        <c:scaling>
          <c:orientation val="minMax"/>
        </c:scaling>
        <c:axPos val="b"/>
        <c:tickLblPos val="nextTo"/>
        <c:crossAx val="67577728"/>
        <c:crosses val="autoZero"/>
        <c:auto val="1"/>
        <c:lblAlgn val="ctr"/>
        <c:lblOffset val="100"/>
      </c:catAx>
      <c:valAx>
        <c:axId val="67577728"/>
        <c:scaling>
          <c:orientation val="minMax"/>
        </c:scaling>
        <c:axPos val="l"/>
        <c:majorGridlines/>
        <c:numFmt formatCode="General" sourceLinked="1"/>
        <c:tickLblPos val="nextTo"/>
        <c:crossAx val="67576192"/>
        <c:crosses val="autoZero"/>
        <c:crossBetween val="between"/>
      </c:valAx>
    </c:plotArea>
    <c:legend>
      <c:legendPos val="r"/>
    </c:legend>
    <c:plotVisOnly val="1"/>
    <c:dispBlanksAs val="gap"/>
  </c:chart>
  <c:externalData r:id="rId1"/>
</c:chartSpace>
</file>

<file path=ppt/charts/chart12.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a:t>Historical Site Closure</a:t>
            </a:r>
          </a:p>
        </c:rich>
      </c:tx>
    </c:title>
    <c:view3D>
      <c:rAngAx val="1"/>
    </c:view3D>
    <c:plotArea>
      <c:layout/>
      <c:bar3DChart>
        <c:barDir val="col"/>
        <c:grouping val="clustered"/>
        <c:ser>
          <c:idx val="0"/>
          <c:order val="0"/>
          <c:tx>
            <c:strRef>
              <c:f>'Historical Site Closure'!$A$2</c:f>
              <c:strCache>
                <c:ptCount val="1"/>
                <c:pt idx="0">
                  <c:v>Sites Remediated</c:v>
                </c:pt>
              </c:strCache>
            </c:strRef>
          </c:tx>
          <c:spPr>
            <a:solidFill>
              <a:srgbClr val="0066FF"/>
            </a:solidFill>
          </c:spPr>
          <c:cat>
            <c:strRef>
              <c:f>'Historical Site Closure'!$B$1:$Q$1</c:f>
              <c:strCache>
                <c:ptCount val="16"/>
                <c:pt idx="0">
                  <c:v>Before 1999</c:v>
                </c:pt>
                <c:pt idx="1">
                  <c:v>CY-1999</c:v>
                </c:pt>
                <c:pt idx="2">
                  <c:v>CY-2000</c:v>
                </c:pt>
                <c:pt idx="3">
                  <c:v>CY-2001</c:v>
                </c:pt>
                <c:pt idx="4">
                  <c:v>CY-2002</c:v>
                </c:pt>
                <c:pt idx="5">
                  <c:v>CY-2003</c:v>
                </c:pt>
                <c:pt idx="6">
                  <c:v>CY-2004</c:v>
                </c:pt>
                <c:pt idx="7">
                  <c:v>CY-2005</c:v>
                </c:pt>
                <c:pt idx="8">
                  <c:v>CY-2006</c:v>
                </c:pt>
                <c:pt idx="9">
                  <c:v>CY-2007</c:v>
                </c:pt>
                <c:pt idx="10">
                  <c:v>CY-2008</c:v>
                </c:pt>
                <c:pt idx="11">
                  <c:v>CY-2009</c:v>
                </c:pt>
                <c:pt idx="12">
                  <c:v>CY-2010</c:v>
                </c:pt>
                <c:pt idx="13">
                  <c:v>CY-2011</c:v>
                </c:pt>
                <c:pt idx="14">
                  <c:v>CY-2012</c:v>
                </c:pt>
                <c:pt idx="15">
                  <c:v>CY-2013</c:v>
                </c:pt>
              </c:strCache>
            </c:strRef>
          </c:cat>
          <c:val>
            <c:numRef>
              <c:f>'Historical Site Closure'!$B$2:$Q$2</c:f>
              <c:numCache>
                <c:formatCode>0</c:formatCode>
                <c:ptCount val="16"/>
                <c:pt idx="0" formatCode="General">
                  <c:v>0</c:v>
                </c:pt>
                <c:pt idx="1">
                  <c:v>0</c:v>
                </c:pt>
                <c:pt idx="2">
                  <c:v>1</c:v>
                </c:pt>
                <c:pt idx="3">
                  <c:v>0</c:v>
                </c:pt>
                <c:pt idx="4">
                  <c:v>3</c:v>
                </c:pt>
                <c:pt idx="5">
                  <c:v>1</c:v>
                </c:pt>
                <c:pt idx="6">
                  <c:v>8</c:v>
                </c:pt>
                <c:pt idx="7">
                  <c:v>8</c:v>
                </c:pt>
                <c:pt idx="8">
                  <c:v>0</c:v>
                </c:pt>
                <c:pt idx="9">
                  <c:v>1</c:v>
                </c:pt>
                <c:pt idx="10">
                  <c:v>1</c:v>
                </c:pt>
                <c:pt idx="11">
                  <c:v>0</c:v>
                </c:pt>
                <c:pt idx="12">
                  <c:v>4</c:v>
                </c:pt>
                <c:pt idx="13">
                  <c:v>17</c:v>
                </c:pt>
                <c:pt idx="14">
                  <c:v>3</c:v>
                </c:pt>
                <c:pt idx="15">
                  <c:v>0</c:v>
                </c:pt>
              </c:numCache>
            </c:numRef>
          </c:val>
        </c:ser>
        <c:ser>
          <c:idx val="1"/>
          <c:order val="1"/>
          <c:tx>
            <c:strRef>
              <c:f>'Historical Site Closure'!$A$3</c:f>
              <c:strCache>
                <c:ptCount val="1"/>
                <c:pt idx="0">
                  <c:v>Sites Closed</c:v>
                </c:pt>
              </c:strCache>
            </c:strRef>
          </c:tx>
          <c:spPr>
            <a:solidFill>
              <a:srgbClr val="FFFF00"/>
            </a:solidFill>
          </c:spPr>
          <c:cat>
            <c:strRef>
              <c:f>'Historical Site Closure'!$B$1:$Q$1</c:f>
              <c:strCache>
                <c:ptCount val="16"/>
                <c:pt idx="0">
                  <c:v>Before 1999</c:v>
                </c:pt>
                <c:pt idx="1">
                  <c:v>CY-1999</c:v>
                </c:pt>
                <c:pt idx="2">
                  <c:v>CY-2000</c:v>
                </c:pt>
                <c:pt idx="3">
                  <c:v>CY-2001</c:v>
                </c:pt>
                <c:pt idx="4">
                  <c:v>CY-2002</c:v>
                </c:pt>
                <c:pt idx="5">
                  <c:v>CY-2003</c:v>
                </c:pt>
                <c:pt idx="6">
                  <c:v>CY-2004</c:v>
                </c:pt>
                <c:pt idx="7">
                  <c:v>CY-2005</c:v>
                </c:pt>
                <c:pt idx="8">
                  <c:v>CY-2006</c:v>
                </c:pt>
                <c:pt idx="9">
                  <c:v>CY-2007</c:v>
                </c:pt>
                <c:pt idx="10">
                  <c:v>CY-2008</c:v>
                </c:pt>
                <c:pt idx="11">
                  <c:v>CY-2009</c:v>
                </c:pt>
                <c:pt idx="12">
                  <c:v>CY-2010</c:v>
                </c:pt>
                <c:pt idx="13">
                  <c:v>CY-2011</c:v>
                </c:pt>
                <c:pt idx="14">
                  <c:v>CY-2012</c:v>
                </c:pt>
                <c:pt idx="15">
                  <c:v>CY-2013</c:v>
                </c:pt>
              </c:strCache>
            </c:strRef>
          </c:cat>
          <c:val>
            <c:numRef>
              <c:f>'Historical Site Closure'!$B$3:$Q$3</c:f>
              <c:numCache>
                <c:formatCode>General</c:formatCode>
                <c:ptCount val="16"/>
                <c:pt idx="0">
                  <c:v>1</c:v>
                </c:pt>
                <c:pt idx="1">
                  <c:v>0</c:v>
                </c:pt>
                <c:pt idx="2">
                  <c:v>0</c:v>
                </c:pt>
                <c:pt idx="3">
                  <c:v>0</c:v>
                </c:pt>
                <c:pt idx="4">
                  <c:v>2</c:v>
                </c:pt>
                <c:pt idx="5">
                  <c:v>3</c:v>
                </c:pt>
                <c:pt idx="6">
                  <c:v>7</c:v>
                </c:pt>
                <c:pt idx="7">
                  <c:v>10</c:v>
                </c:pt>
                <c:pt idx="8">
                  <c:v>1</c:v>
                </c:pt>
                <c:pt idx="9">
                  <c:v>0</c:v>
                </c:pt>
                <c:pt idx="10">
                  <c:v>1</c:v>
                </c:pt>
                <c:pt idx="11">
                  <c:v>2</c:v>
                </c:pt>
                <c:pt idx="12">
                  <c:v>2</c:v>
                </c:pt>
                <c:pt idx="13">
                  <c:v>16</c:v>
                </c:pt>
                <c:pt idx="14">
                  <c:v>2</c:v>
                </c:pt>
                <c:pt idx="15">
                  <c:v>0</c:v>
                </c:pt>
              </c:numCache>
            </c:numRef>
          </c:val>
        </c:ser>
        <c:ser>
          <c:idx val="2"/>
          <c:order val="2"/>
          <c:tx>
            <c:strRef>
              <c:f>'Historical Site Closure'!$A$4</c:f>
              <c:strCache>
                <c:ptCount val="1"/>
                <c:pt idx="0">
                  <c:v>Sites Delisted/Postponed*</c:v>
                </c:pt>
              </c:strCache>
            </c:strRef>
          </c:tx>
          <c:spPr>
            <a:solidFill>
              <a:srgbClr val="FF0000"/>
            </a:solidFill>
          </c:spPr>
          <c:cat>
            <c:strRef>
              <c:f>'Historical Site Closure'!$B$1:$Q$1</c:f>
              <c:strCache>
                <c:ptCount val="16"/>
                <c:pt idx="0">
                  <c:v>Before 1999</c:v>
                </c:pt>
                <c:pt idx="1">
                  <c:v>CY-1999</c:v>
                </c:pt>
                <c:pt idx="2">
                  <c:v>CY-2000</c:v>
                </c:pt>
                <c:pt idx="3">
                  <c:v>CY-2001</c:v>
                </c:pt>
                <c:pt idx="4">
                  <c:v>CY-2002</c:v>
                </c:pt>
                <c:pt idx="5">
                  <c:v>CY-2003</c:v>
                </c:pt>
                <c:pt idx="6">
                  <c:v>CY-2004</c:v>
                </c:pt>
                <c:pt idx="7">
                  <c:v>CY-2005</c:v>
                </c:pt>
                <c:pt idx="8">
                  <c:v>CY-2006</c:v>
                </c:pt>
                <c:pt idx="9">
                  <c:v>CY-2007</c:v>
                </c:pt>
                <c:pt idx="10">
                  <c:v>CY-2008</c:v>
                </c:pt>
                <c:pt idx="11">
                  <c:v>CY-2009</c:v>
                </c:pt>
                <c:pt idx="12">
                  <c:v>CY-2010</c:v>
                </c:pt>
                <c:pt idx="13">
                  <c:v>CY-2011</c:v>
                </c:pt>
                <c:pt idx="14">
                  <c:v>CY-2012</c:v>
                </c:pt>
                <c:pt idx="15">
                  <c:v>CY-2013</c:v>
                </c:pt>
              </c:strCache>
            </c:strRef>
          </c:cat>
          <c:val>
            <c:numRef>
              <c:f>'Historical Site Closure'!$B$4:$Q$4</c:f>
              <c:numCache>
                <c:formatCode>General</c:formatCode>
                <c:ptCount val="16"/>
                <c:pt idx="0">
                  <c:v>1</c:v>
                </c:pt>
                <c:pt idx="1">
                  <c:v>1</c:v>
                </c:pt>
                <c:pt idx="2">
                  <c:v>0</c:v>
                </c:pt>
                <c:pt idx="3">
                  <c:v>0</c:v>
                </c:pt>
                <c:pt idx="4">
                  <c:v>9</c:v>
                </c:pt>
                <c:pt idx="5">
                  <c:v>3</c:v>
                </c:pt>
                <c:pt idx="6">
                  <c:v>7</c:v>
                </c:pt>
                <c:pt idx="7">
                  <c:v>5</c:v>
                </c:pt>
                <c:pt idx="8">
                  <c:v>0</c:v>
                </c:pt>
                <c:pt idx="9">
                  <c:v>0</c:v>
                </c:pt>
                <c:pt idx="10">
                  <c:v>3</c:v>
                </c:pt>
                <c:pt idx="11">
                  <c:v>1</c:v>
                </c:pt>
                <c:pt idx="12">
                  <c:v>0</c:v>
                </c:pt>
                <c:pt idx="13">
                  <c:v>1</c:v>
                </c:pt>
                <c:pt idx="14">
                  <c:v>3</c:v>
                </c:pt>
                <c:pt idx="15">
                  <c:v>0</c:v>
                </c:pt>
              </c:numCache>
            </c:numRef>
          </c:val>
        </c:ser>
        <c:dLbls/>
        <c:shape val="box"/>
        <c:axId val="67626112"/>
        <c:axId val="67627648"/>
        <c:axId val="0"/>
      </c:bar3DChart>
      <c:catAx>
        <c:axId val="67626112"/>
        <c:scaling>
          <c:orientation val="minMax"/>
        </c:scaling>
        <c:axPos val="b"/>
        <c:majorTickMark val="none"/>
        <c:tickLblPos val="nextTo"/>
        <c:crossAx val="67627648"/>
        <c:crosses val="autoZero"/>
        <c:auto val="1"/>
        <c:lblAlgn val="ctr"/>
        <c:lblOffset val="100"/>
      </c:catAx>
      <c:valAx>
        <c:axId val="67627648"/>
        <c:scaling>
          <c:orientation val="minMax"/>
        </c:scaling>
        <c:axPos val="l"/>
        <c:majorGridlines/>
        <c:numFmt formatCode="General" sourceLinked="1"/>
        <c:majorTickMark val="none"/>
        <c:tickLblPos val="nextTo"/>
        <c:crossAx val="67626112"/>
        <c:crosses val="autoZero"/>
        <c:crossBetween val="between"/>
      </c:valAx>
    </c:plotArea>
    <c:legend>
      <c:legendPos val="r"/>
    </c:legend>
    <c:plotVisOnly val="1"/>
    <c:dispBlanksAs val="gap"/>
  </c:chart>
  <c:externalData r:id="rId1"/>
</c:chartSpace>
</file>

<file path=ppt/charts/chart13.xml><?xml version="1.0" encoding="utf-8"?>
<c:chartSpace xmlns:c="http://schemas.openxmlformats.org/drawingml/2006/chart" xmlns:a="http://schemas.openxmlformats.org/drawingml/2006/main" xmlns:r="http://schemas.openxmlformats.org/officeDocument/2006/relationships">
  <c:lang val="en-US"/>
  <c:chart>
    <c:title/>
    <c:view3D>
      <c:rAngAx val="1"/>
    </c:view3D>
    <c:plotArea>
      <c:layout/>
      <c:bar3DChart>
        <c:barDir val="col"/>
        <c:grouping val="clustered"/>
        <c:ser>
          <c:idx val="0"/>
          <c:order val="0"/>
          <c:tx>
            <c:strRef>
              <c:f>'Historical Site Closure'!$A$6</c:f>
              <c:strCache>
                <c:ptCount val="1"/>
                <c:pt idx="0">
                  <c:v>Sites Remaining</c:v>
                </c:pt>
              </c:strCache>
            </c:strRef>
          </c:tx>
          <c:spPr>
            <a:solidFill>
              <a:srgbClr val="0066FF"/>
            </a:solidFill>
          </c:spPr>
          <c:dLbls>
            <c:showVal val="1"/>
          </c:dLbls>
          <c:cat>
            <c:strRef>
              <c:f>'Historical Site Closure'!$B$1:$P$1</c:f>
              <c:strCache>
                <c:ptCount val="15"/>
                <c:pt idx="0">
                  <c:v>Before 1999</c:v>
                </c:pt>
                <c:pt idx="1">
                  <c:v>CY-1999</c:v>
                </c:pt>
                <c:pt idx="2">
                  <c:v>CY-2000</c:v>
                </c:pt>
                <c:pt idx="3">
                  <c:v>CY-2001</c:v>
                </c:pt>
                <c:pt idx="4">
                  <c:v>CY-2002</c:v>
                </c:pt>
                <c:pt idx="5">
                  <c:v>CY-2003</c:v>
                </c:pt>
                <c:pt idx="6">
                  <c:v>CY-2004</c:v>
                </c:pt>
                <c:pt idx="7">
                  <c:v>CY-2005</c:v>
                </c:pt>
                <c:pt idx="8">
                  <c:v>CY-2006</c:v>
                </c:pt>
                <c:pt idx="9">
                  <c:v>CY-2007</c:v>
                </c:pt>
                <c:pt idx="10">
                  <c:v>CY-2008</c:v>
                </c:pt>
                <c:pt idx="11">
                  <c:v>CY-2009</c:v>
                </c:pt>
                <c:pt idx="12">
                  <c:v>CY-2010</c:v>
                </c:pt>
                <c:pt idx="13">
                  <c:v>CY-2011</c:v>
                </c:pt>
                <c:pt idx="14">
                  <c:v>CY-2012</c:v>
                </c:pt>
              </c:strCache>
            </c:strRef>
          </c:cat>
          <c:val>
            <c:numRef>
              <c:f>'Historical Site Closure'!$B$6:$P$6</c:f>
              <c:numCache>
                <c:formatCode>0</c:formatCode>
                <c:ptCount val="15"/>
                <c:pt idx="0" formatCode="General">
                  <c:v>84</c:v>
                </c:pt>
                <c:pt idx="1">
                  <c:v>83</c:v>
                </c:pt>
                <c:pt idx="2">
                  <c:v>83</c:v>
                </c:pt>
                <c:pt idx="3">
                  <c:v>83</c:v>
                </c:pt>
                <c:pt idx="4">
                  <c:v>72</c:v>
                </c:pt>
                <c:pt idx="5">
                  <c:v>66</c:v>
                </c:pt>
                <c:pt idx="6">
                  <c:v>52</c:v>
                </c:pt>
                <c:pt idx="7">
                  <c:v>37</c:v>
                </c:pt>
                <c:pt idx="8">
                  <c:v>36</c:v>
                </c:pt>
                <c:pt idx="9">
                  <c:v>36</c:v>
                </c:pt>
                <c:pt idx="10">
                  <c:v>32</c:v>
                </c:pt>
                <c:pt idx="11">
                  <c:v>29</c:v>
                </c:pt>
                <c:pt idx="12">
                  <c:v>27</c:v>
                </c:pt>
                <c:pt idx="13">
                  <c:v>10</c:v>
                </c:pt>
                <c:pt idx="14">
                  <c:v>5</c:v>
                </c:pt>
              </c:numCache>
            </c:numRef>
          </c:val>
        </c:ser>
        <c:dLbls/>
        <c:shape val="box"/>
        <c:axId val="67661184"/>
        <c:axId val="67667072"/>
        <c:axId val="0"/>
      </c:bar3DChart>
      <c:catAx>
        <c:axId val="67661184"/>
        <c:scaling>
          <c:orientation val="minMax"/>
        </c:scaling>
        <c:axPos val="b"/>
        <c:tickLblPos val="nextTo"/>
        <c:crossAx val="67667072"/>
        <c:crosses val="autoZero"/>
        <c:auto val="1"/>
        <c:lblAlgn val="ctr"/>
        <c:lblOffset val="100"/>
      </c:catAx>
      <c:valAx>
        <c:axId val="67667072"/>
        <c:scaling>
          <c:orientation val="minMax"/>
        </c:scaling>
        <c:axPos val="l"/>
        <c:majorGridlines/>
        <c:numFmt formatCode="General" sourceLinked="1"/>
        <c:tickLblPos val="nextTo"/>
        <c:crossAx val="67661184"/>
        <c:crosses val="autoZero"/>
        <c:crossBetween val="between"/>
      </c:valAx>
    </c:plotArea>
    <c:legend>
      <c:legendPos val="r"/>
    </c:legend>
    <c:plotVisOnly val="1"/>
    <c:dispBlanksAs val="gap"/>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en-US"/>
  <c:style val="48"/>
  <c:chart>
    <c:title>
      <c:tx>
        <c:rich>
          <a:bodyPr/>
          <a:lstStyle/>
          <a:p>
            <a:pPr>
              <a:defRPr sz="900"/>
            </a:pPr>
            <a:r>
              <a:rPr lang="en-US" sz="900" dirty="0"/>
              <a:t>Average BS Groundwater </a:t>
            </a:r>
            <a:r>
              <a:rPr lang="en-US" sz="900" dirty="0" smtClean="0"/>
              <a:t>Elevations vs. Pb Concentration</a:t>
            </a:r>
            <a:endParaRPr lang="en-US" sz="900" dirty="0"/>
          </a:p>
        </c:rich>
      </c:tx>
      <c:layout>
        <c:manualLayout>
          <c:xMode val="edge"/>
          <c:yMode val="edge"/>
          <c:x val="0.14924062161236093"/>
          <c:y val="5.1707823923052294E-2"/>
        </c:manualLayout>
      </c:layout>
      <c:overlay val="1"/>
    </c:title>
    <c:plotArea>
      <c:layout>
        <c:manualLayout>
          <c:layoutTarget val="inner"/>
          <c:xMode val="edge"/>
          <c:yMode val="edge"/>
          <c:x val="0.14419329986117474"/>
          <c:y val="0.13461043879582302"/>
          <c:w val="0.71814355838992971"/>
          <c:h val="0.6413124533929907"/>
        </c:manualLayout>
      </c:layout>
      <c:scatterChart>
        <c:scatterStyle val="lineMarker"/>
        <c:ser>
          <c:idx val="0"/>
          <c:order val="0"/>
          <c:tx>
            <c:v>Avg.BS GW Elevation</c:v>
          </c:tx>
          <c:spPr>
            <a:ln>
              <a:solidFill>
                <a:srgbClr val="FFC000"/>
              </a:solidFill>
            </a:ln>
          </c:spPr>
          <c:marker>
            <c:symbol val="none"/>
          </c:marker>
          <c:xVal>
            <c:numRef>
              <c:f>Sheet1!$H$1:$AX$1</c:f>
              <c:numCache>
                <c:formatCode>m/d/yyyy</c:formatCode>
                <c:ptCount val="43"/>
                <c:pt idx="0">
                  <c:v>37056</c:v>
                </c:pt>
                <c:pt idx="1">
                  <c:v>37146</c:v>
                </c:pt>
                <c:pt idx="2">
                  <c:v>37239</c:v>
                </c:pt>
                <c:pt idx="3">
                  <c:v>37328</c:v>
                </c:pt>
                <c:pt idx="4">
                  <c:v>37426</c:v>
                </c:pt>
                <c:pt idx="5" formatCode="m/d/yy;@">
                  <c:v>37592</c:v>
                </c:pt>
                <c:pt idx="6" formatCode="m/d/yy;@">
                  <c:v>37712</c:v>
                </c:pt>
                <c:pt idx="7" formatCode="m/d/yy;@">
                  <c:v>37775</c:v>
                </c:pt>
                <c:pt idx="8" formatCode="m/d/yy;@">
                  <c:v>37865</c:v>
                </c:pt>
                <c:pt idx="9" formatCode="m/d/yy;@">
                  <c:v>37958</c:v>
                </c:pt>
                <c:pt idx="10" formatCode="m/d/yy;@">
                  <c:v>38049</c:v>
                </c:pt>
                <c:pt idx="11" formatCode="m/d/yy;@">
                  <c:v>38152</c:v>
                </c:pt>
                <c:pt idx="12" formatCode="m/d/yy;@">
                  <c:v>38234</c:v>
                </c:pt>
                <c:pt idx="13" formatCode="m/d/yy;@">
                  <c:v>38325</c:v>
                </c:pt>
                <c:pt idx="14" formatCode="m/d/yy;@">
                  <c:v>38416</c:v>
                </c:pt>
                <c:pt idx="15" formatCode="m/d/yy;@">
                  <c:v>38508</c:v>
                </c:pt>
                <c:pt idx="16" formatCode="m/d/yy;@">
                  <c:v>38600</c:v>
                </c:pt>
                <c:pt idx="17" formatCode="m/d/yy;@">
                  <c:v>38691</c:v>
                </c:pt>
                <c:pt idx="18" formatCode="m/d/yy;@">
                  <c:v>38782</c:v>
                </c:pt>
                <c:pt idx="19" formatCode="m/d/yy;@">
                  <c:v>38869</c:v>
                </c:pt>
                <c:pt idx="20" formatCode="m/d/yy;@">
                  <c:v>38966</c:v>
                </c:pt>
                <c:pt idx="21" formatCode="m/d/yy;@">
                  <c:v>39052</c:v>
                </c:pt>
                <c:pt idx="22" formatCode="m/d/yy;@">
                  <c:v>39148</c:v>
                </c:pt>
                <c:pt idx="23" formatCode="m/d/yy;@">
                  <c:v>39240</c:v>
                </c:pt>
                <c:pt idx="24" formatCode="m/d/yy;@">
                  <c:v>39326</c:v>
                </c:pt>
                <c:pt idx="25" formatCode="m/d/yy;@">
                  <c:v>39417</c:v>
                </c:pt>
                <c:pt idx="26" formatCode="m/d/yy;@">
                  <c:v>39508</c:v>
                </c:pt>
                <c:pt idx="27" formatCode="m/d/yy;@">
                  <c:v>39600</c:v>
                </c:pt>
                <c:pt idx="28" formatCode="m/d/yy;@">
                  <c:v>39692</c:v>
                </c:pt>
                <c:pt idx="29" formatCode="m/d/yy;@">
                  <c:v>39783</c:v>
                </c:pt>
                <c:pt idx="30" formatCode="m/d/yy;@">
                  <c:v>39881</c:v>
                </c:pt>
                <c:pt idx="31" formatCode="m/d/yy;@">
                  <c:v>39972</c:v>
                </c:pt>
                <c:pt idx="32" formatCode="m/d/yy;@">
                  <c:v>40064</c:v>
                </c:pt>
                <c:pt idx="33" formatCode="m/d/yy;@">
                  <c:v>40154</c:v>
                </c:pt>
                <c:pt idx="34" formatCode="m/d/yy;@">
                  <c:v>40242</c:v>
                </c:pt>
                <c:pt idx="35" formatCode="m/d/yy;@">
                  <c:v>40336</c:v>
                </c:pt>
                <c:pt idx="36" formatCode="m/d/yy;@">
                  <c:v>40434</c:v>
                </c:pt>
                <c:pt idx="37" formatCode="m/d/yy;@">
                  <c:v>40518</c:v>
                </c:pt>
                <c:pt idx="38" formatCode="m/d/yy;@">
                  <c:v>40609</c:v>
                </c:pt>
                <c:pt idx="39" formatCode="m/d/yy;@">
                  <c:v>40702</c:v>
                </c:pt>
                <c:pt idx="40" formatCode="m/d/yy;@">
                  <c:v>40798</c:v>
                </c:pt>
                <c:pt idx="41" formatCode="m/d/yy;@">
                  <c:v>40889</c:v>
                </c:pt>
                <c:pt idx="42" formatCode="[$-409]mmm\-yy;@">
                  <c:v>40982</c:v>
                </c:pt>
              </c:numCache>
            </c:numRef>
          </c:xVal>
          <c:yVal>
            <c:numRef>
              <c:f>Sheet1!$H$8:$AX$8</c:f>
              <c:numCache>
                <c:formatCode>General</c:formatCode>
                <c:ptCount val="43"/>
                <c:pt idx="5" formatCode="#,##0.00">
                  <c:v>1149.4566666666731</c:v>
                </c:pt>
                <c:pt idx="6" formatCode="#,##0.00">
                  <c:v>1141.9150000000011</c:v>
                </c:pt>
                <c:pt idx="7" formatCode="#,##0.00">
                  <c:v>1095.1875</c:v>
                </c:pt>
                <c:pt idx="8" formatCode="#,##0.00">
                  <c:v>1058.8049999999998</c:v>
                </c:pt>
                <c:pt idx="9" formatCode="#,##0.00">
                  <c:v>1030.4625000000001</c:v>
                </c:pt>
                <c:pt idx="10" formatCode="#,##0.00">
                  <c:v>1026.2</c:v>
                </c:pt>
                <c:pt idx="11" formatCode="#,##0.00">
                  <c:v>1101.8499999999999</c:v>
                </c:pt>
                <c:pt idx="12" formatCode="#,##0.00">
                  <c:v>1110.1699999999998</c:v>
                </c:pt>
                <c:pt idx="13" formatCode="#,##0.00">
                  <c:v>1159.4575000000011</c:v>
                </c:pt>
                <c:pt idx="14" formatCode="#,##0.00">
                  <c:v>1151.5999999999999</c:v>
                </c:pt>
                <c:pt idx="15" formatCode="#,##0.00">
                  <c:v>1125.2650000000001</c:v>
                </c:pt>
                <c:pt idx="16" formatCode="#,##0.00">
                  <c:v>1077.8675000000001</c:v>
                </c:pt>
                <c:pt idx="17" formatCode="#,##0.00">
                  <c:v>1023.4474999999974</c:v>
                </c:pt>
                <c:pt idx="18" formatCode="#,##0.00">
                  <c:v>990.23249999999996</c:v>
                </c:pt>
                <c:pt idx="19" formatCode="#,##0.00">
                  <c:v>983.46499999999946</c:v>
                </c:pt>
                <c:pt idx="20" formatCode="#,##0.00">
                  <c:v>979.78250000000003</c:v>
                </c:pt>
                <c:pt idx="21" formatCode="#,##0.00">
                  <c:v>979.73</c:v>
                </c:pt>
                <c:pt idx="22" formatCode="#,##0.00">
                  <c:v>992.52749999999946</c:v>
                </c:pt>
                <c:pt idx="23" formatCode="#,##0.00">
                  <c:v>1119.3575000000001</c:v>
                </c:pt>
                <c:pt idx="24" formatCode="#,##0.00">
                  <c:v>1168.135</c:v>
                </c:pt>
                <c:pt idx="25" formatCode="#,##0.00">
                  <c:v>1101.1924999999942</c:v>
                </c:pt>
                <c:pt idx="26" formatCode="#,##0.00">
                  <c:v>1053.7625</c:v>
                </c:pt>
                <c:pt idx="27" formatCode="#,##0.00">
                  <c:v>1015.925</c:v>
                </c:pt>
                <c:pt idx="28" formatCode="#,##0.00">
                  <c:v>991.62</c:v>
                </c:pt>
                <c:pt idx="29" formatCode="#,##0.00">
                  <c:v>981.755</c:v>
                </c:pt>
                <c:pt idx="30" formatCode="#,##0.00">
                  <c:v>973.35999999999797</c:v>
                </c:pt>
                <c:pt idx="31" formatCode="#,##0.00">
                  <c:v>971.67000000000053</c:v>
                </c:pt>
                <c:pt idx="32" formatCode="#,##0.00">
                  <c:v>967.06999999999948</c:v>
                </c:pt>
                <c:pt idx="33" formatCode="#,##0.00">
                  <c:v>1040.48</c:v>
                </c:pt>
                <c:pt idx="34" formatCode="#,##0.00">
                  <c:v>1128.8425</c:v>
                </c:pt>
                <c:pt idx="35" formatCode="#,##0.00">
                  <c:v>1145.2975000000001</c:v>
                </c:pt>
                <c:pt idx="36" formatCode="#,##0.00">
                  <c:v>1070.1275000000001</c:v>
                </c:pt>
                <c:pt idx="37" formatCode="#,##0.00">
                  <c:v>1060.7925</c:v>
                </c:pt>
                <c:pt idx="38" formatCode="#,##0.00">
                  <c:v>1020.5624999999974</c:v>
                </c:pt>
                <c:pt idx="39" formatCode="#,##0.00">
                  <c:v>983.625</c:v>
                </c:pt>
                <c:pt idx="40" formatCode="#,##0.00">
                  <c:v>970.34249999999747</c:v>
                </c:pt>
                <c:pt idx="41" formatCode="#,##0.00">
                  <c:v>972.50749999999948</c:v>
                </c:pt>
                <c:pt idx="42" formatCode="#,##0.00">
                  <c:v>992.82499999999948</c:v>
                </c:pt>
              </c:numCache>
            </c:numRef>
          </c:yVal>
        </c:ser>
        <c:dLbls/>
        <c:axId val="66186240"/>
        <c:axId val="66196608"/>
      </c:scatterChart>
      <c:scatterChart>
        <c:scatterStyle val="lineMarker"/>
        <c:ser>
          <c:idx val="1"/>
          <c:order val="1"/>
          <c:tx>
            <c:v>Pb (mg/L)</c:v>
          </c:tx>
          <c:spPr>
            <a:ln>
              <a:noFill/>
            </a:ln>
          </c:spPr>
          <c:marker>
            <c:symbol val="square"/>
            <c:size val="8"/>
            <c:spPr>
              <a:solidFill>
                <a:srgbClr val="92D050"/>
              </a:solidFill>
              <a:ln>
                <a:solidFill>
                  <a:srgbClr val="00B050"/>
                </a:solidFill>
              </a:ln>
            </c:spPr>
          </c:marker>
          <c:xVal>
            <c:numRef>
              <c:f>Sheet1!$H$1:$AX$1</c:f>
              <c:numCache>
                <c:formatCode>m/d/yyyy</c:formatCode>
                <c:ptCount val="43"/>
                <c:pt idx="0">
                  <c:v>37056</c:v>
                </c:pt>
                <c:pt idx="1">
                  <c:v>37146</c:v>
                </c:pt>
                <c:pt idx="2">
                  <c:v>37239</c:v>
                </c:pt>
                <c:pt idx="3">
                  <c:v>37328</c:v>
                </c:pt>
                <c:pt idx="4">
                  <c:v>37426</c:v>
                </c:pt>
                <c:pt idx="5" formatCode="m/d/yy;@">
                  <c:v>37592</c:v>
                </c:pt>
                <c:pt idx="6" formatCode="m/d/yy;@">
                  <c:v>37712</c:v>
                </c:pt>
                <c:pt idx="7" formatCode="m/d/yy;@">
                  <c:v>37775</c:v>
                </c:pt>
                <c:pt idx="8" formatCode="m/d/yy;@">
                  <c:v>37865</c:v>
                </c:pt>
                <c:pt idx="9" formatCode="m/d/yy;@">
                  <c:v>37958</c:v>
                </c:pt>
                <c:pt idx="10" formatCode="m/d/yy;@">
                  <c:v>38049</c:v>
                </c:pt>
                <c:pt idx="11" formatCode="m/d/yy;@">
                  <c:v>38152</c:v>
                </c:pt>
                <c:pt idx="12" formatCode="m/d/yy;@">
                  <c:v>38234</c:v>
                </c:pt>
                <c:pt idx="13" formatCode="m/d/yy;@">
                  <c:v>38325</c:v>
                </c:pt>
                <c:pt idx="14" formatCode="m/d/yy;@">
                  <c:v>38416</c:v>
                </c:pt>
                <c:pt idx="15" formatCode="m/d/yy;@">
                  <c:v>38508</c:v>
                </c:pt>
                <c:pt idx="16" formatCode="m/d/yy;@">
                  <c:v>38600</c:v>
                </c:pt>
                <c:pt idx="17" formatCode="m/d/yy;@">
                  <c:v>38691</c:v>
                </c:pt>
                <c:pt idx="18" formatCode="m/d/yy;@">
                  <c:v>38782</c:v>
                </c:pt>
                <c:pt idx="19" formatCode="m/d/yy;@">
                  <c:v>38869</c:v>
                </c:pt>
                <c:pt idx="20" formatCode="m/d/yy;@">
                  <c:v>38966</c:v>
                </c:pt>
                <c:pt idx="21" formatCode="m/d/yy;@">
                  <c:v>39052</c:v>
                </c:pt>
                <c:pt idx="22" formatCode="m/d/yy;@">
                  <c:v>39148</c:v>
                </c:pt>
                <c:pt idx="23" formatCode="m/d/yy;@">
                  <c:v>39240</c:v>
                </c:pt>
                <c:pt idx="24" formatCode="m/d/yy;@">
                  <c:v>39326</c:v>
                </c:pt>
                <c:pt idx="25" formatCode="m/d/yy;@">
                  <c:v>39417</c:v>
                </c:pt>
                <c:pt idx="26" formatCode="m/d/yy;@">
                  <c:v>39508</c:v>
                </c:pt>
                <c:pt idx="27" formatCode="m/d/yy;@">
                  <c:v>39600</c:v>
                </c:pt>
                <c:pt idx="28" formatCode="m/d/yy;@">
                  <c:v>39692</c:v>
                </c:pt>
                <c:pt idx="29" formatCode="m/d/yy;@">
                  <c:v>39783</c:v>
                </c:pt>
                <c:pt idx="30" formatCode="m/d/yy;@">
                  <c:v>39881</c:v>
                </c:pt>
                <c:pt idx="31" formatCode="m/d/yy;@">
                  <c:v>39972</c:v>
                </c:pt>
                <c:pt idx="32" formatCode="m/d/yy;@">
                  <c:v>40064</c:v>
                </c:pt>
                <c:pt idx="33" formatCode="m/d/yy;@">
                  <c:v>40154</c:v>
                </c:pt>
                <c:pt idx="34" formatCode="m/d/yy;@">
                  <c:v>40242</c:v>
                </c:pt>
                <c:pt idx="35" formatCode="m/d/yy;@">
                  <c:v>40336</c:v>
                </c:pt>
                <c:pt idx="36" formatCode="m/d/yy;@">
                  <c:v>40434</c:v>
                </c:pt>
                <c:pt idx="37" formatCode="m/d/yy;@">
                  <c:v>40518</c:v>
                </c:pt>
                <c:pt idx="38" formatCode="m/d/yy;@">
                  <c:v>40609</c:v>
                </c:pt>
                <c:pt idx="39" formatCode="m/d/yy;@">
                  <c:v>40702</c:v>
                </c:pt>
                <c:pt idx="40" formatCode="m/d/yy;@">
                  <c:v>40798</c:v>
                </c:pt>
                <c:pt idx="41" formatCode="m/d/yy;@">
                  <c:v>40889</c:v>
                </c:pt>
                <c:pt idx="42" formatCode="[$-409]mmm\-yy;@">
                  <c:v>40982</c:v>
                </c:pt>
              </c:numCache>
            </c:numRef>
          </c:xVal>
          <c:yVal>
            <c:numRef>
              <c:f>Sheet1!$H$12:$AX$12</c:f>
              <c:numCache>
                <c:formatCode>#,##0.#####</c:formatCode>
                <c:ptCount val="43"/>
                <c:pt idx="0">
                  <c:v>9.0000000000000247E-4</c:v>
                </c:pt>
                <c:pt idx="1">
                  <c:v>2.3999999999999998E-3</c:v>
                </c:pt>
                <c:pt idx="2">
                  <c:v>8.0000000000000264E-4</c:v>
                </c:pt>
                <c:pt idx="3">
                  <c:v>1.4999999999999999E-4</c:v>
                </c:pt>
                <c:pt idx="4">
                  <c:v>5.4000000000000293E-4</c:v>
                </c:pt>
                <c:pt idx="7" formatCode="General">
                  <c:v>1.9000000000000126E-4</c:v>
                </c:pt>
                <c:pt idx="11" formatCode="General">
                  <c:v>2.0000000000000052E-4</c:v>
                </c:pt>
                <c:pt idx="15" formatCode="General">
                  <c:v>4.1000000000000003E-3</c:v>
                </c:pt>
                <c:pt idx="24" formatCode="General">
                  <c:v>0.10650000000000009</c:v>
                </c:pt>
                <c:pt idx="32" formatCode="General">
                  <c:v>3.0200000000000012E-2</c:v>
                </c:pt>
                <c:pt idx="33" formatCode="General">
                  <c:v>1.2999999999999998E-2</c:v>
                </c:pt>
                <c:pt idx="36" formatCode="General">
                  <c:v>3.2700000000000014E-2</c:v>
                </c:pt>
                <c:pt idx="39" formatCode="General">
                  <c:v>7.51E-2</c:v>
                </c:pt>
                <c:pt idx="42" formatCode="General">
                  <c:v>1.6799999999999999E-2</c:v>
                </c:pt>
              </c:numCache>
            </c:numRef>
          </c:yVal>
        </c:ser>
        <c:ser>
          <c:idx val="2"/>
          <c:order val="2"/>
          <c:tx>
            <c:v>Pb AL (mg/L)</c:v>
          </c:tx>
          <c:spPr>
            <a:ln w="25400">
              <a:solidFill>
                <a:srgbClr val="FFFF00"/>
              </a:solidFill>
              <a:prstDash val="sysDash"/>
            </a:ln>
          </c:spPr>
          <c:marker>
            <c:symbol val="none"/>
          </c:marker>
          <c:xVal>
            <c:numRef>
              <c:f>Sheet1!$H$1:$AX$1</c:f>
              <c:numCache>
                <c:formatCode>m/d/yyyy</c:formatCode>
                <c:ptCount val="43"/>
                <c:pt idx="0">
                  <c:v>37056</c:v>
                </c:pt>
                <c:pt idx="1">
                  <c:v>37146</c:v>
                </c:pt>
                <c:pt idx="2">
                  <c:v>37239</c:v>
                </c:pt>
                <c:pt idx="3">
                  <c:v>37328</c:v>
                </c:pt>
                <c:pt idx="4">
                  <c:v>37426</c:v>
                </c:pt>
                <c:pt idx="5" formatCode="m/d/yy;@">
                  <c:v>37592</c:v>
                </c:pt>
                <c:pt idx="6" formatCode="m/d/yy;@">
                  <c:v>37712</c:v>
                </c:pt>
                <c:pt idx="7" formatCode="m/d/yy;@">
                  <c:v>37775</c:v>
                </c:pt>
                <c:pt idx="8" formatCode="m/d/yy;@">
                  <c:v>37865</c:v>
                </c:pt>
                <c:pt idx="9" formatCode="m/d/yy;@">
                  <c:v>37958</c:v>
                </c:pt>
                <c:pt idx="10" formatCode="m/d/yy;@">
                  <c:v>38049</c:v>
                </c:pt>
                <c:pt idx="11" formatCode="m/d/yy;@">
                  <c:v>38152</c:v>
                </c:pt>
                <c:pt idx="12" formatCode="m/d/yy;@">
                  <c:v>38234</c:v>
                </c:pt>
                <c:pt idx="13" formatCode="m/d/yy;@">
                  <c:v>38325</c:v>
                </c:pt>
                <c:pt idx="14" formatCode="m/d/yy;@">
                  <c:v>38416</c:v>
                </c:pt>
                <c:pt idx="15" formatCode="m/d/yy;@">
                  <c:v>38508</c:v>
                </c:pt>
                <c:pt idx="16" formatCode="m/d/yy;@">
                  <c:v>38600</c:v>
                </c:pt>
                <c:pt idx="17" formatCode="m/d/yy;@">
                  <c:v>38691</c:v>
                </c:pt>
                <c:pt idx="18" formatCode="m/d/yy;@">
                  <c:v>38782</c:v>
                </c:pt>
                <c:pt idx="19" formatCode="m/d/yy;@">
                  <c:v>38869</c:v>
                </c:pt>
                <c:pt idx="20" formatCode="m/d/yy;@">
                  <c:v>38966</c:v>
                </c:pt>
                <c:pt idx="21" formatCode="m/d/yy;@">
                  <c:v>39052</c:v>
                </c:pt>
                <c:pt idx="22" formatCode="m/d/yy;@">
                  <c:v>39148</c:v>
                </c:pt>
                <c:pt idx="23" formatCode="m/d/yy;@">
                  <c:v>39240</c:v>
                </c:pt>
                <c:pt idx="24" formatCode="m/d/yy;@">
                  <c:v>39326</c:v>
                </c:pt>
                <c:pt idx="25" formatCode="m/d/yy;@">
                  <c:v>39417</c:v>
                </c:pt>
                <c:pt idx="26" formatCode="m/d/yy;@">
                  <c:v>39508</c:v>
                </c:pt>
                <c:pt idx="27" formatCode="m/d/yy;@">
                  <c:v>39600</c:v>
                </c:pt>
                <c:pt idx="28" formatCode="m/d/yy;@">
                  <c:v>39692</c:v>
                </c:pt>
                <c:pt idx="29" formatCode="m/d/yy;@">
                  <c:v>39783</c:v>
                </c:pt>
                <c:pt idx="30" formatCode="m/d/yy;@">
                  <c:v>39881</c:v>
                </c:pt>
                <c:pt idx="31" formatCode="m/d/yy;@">
                  <c:v>39972</c:v>
                </c:pt>
                <c:pt idx="32" formatCode="m/d/yy;@">
                  <c:v>40064</c:v>
                </c:pt>
                <c:pt idx="33" formatCode="m/d/yy;@">
                  <c:v>40154</c:v>
                </c:pt>
                <c:pt idx="34" formatCode="m/d/yy;@">
                  <c:v>40242</c:v>
                </c:pt>
                <c:pt idx="35" formatCode="m/d/yy;@">
                  <c:v>40336</c:v>
                </c:pt>
                <c:pt idx="36" formatCode="m/d/yy;@">
                  <c:v>40434</c:v>
                </c:pt>
                <c:pt idx="37" formatCode="m/d/yy;@">
                  <c:v>40518</c:v>
                </c:pt>
                <c:pt idx="38" formatCode="m/d/yy;@">
                  <c:v>40609</c:v>
                </c:pt>
                <c:pt idx="39" formatCode="m/d/yy;@">
                  <c:v>40702</c:v>
                </c:pt>
                <c:pt idx="40" formatCode="m/d/yy;@">
                  <c:v>40798</c:v>
                </c:pt>
                <c:pt idx="41" formatCode="m/d/yy;@">
                  <c:v>40889</c:v>
                </c:pt>
                <c:pt idx="42" formatCode="[$-409]mmm\-yy;@">
                  <c:v>40982</c:v>
                </c:pt>
              </c:numCache>
            </c:numRef>
          </c:xVal>
          <c:yVal>
            <c:numRef>
              <c:f>Sheet1!$H$2:$AX$2</c:f>
              <c:numCache>
                <c:formatCode>0.000</c:formatCode>
                <c:ptCount val="43"/>
                <c:pt idx="0">
                  <c:v>1.4999999999999998E-2</c:v>
                </c:pt>
                <c:pt idx="1">
                  <c:v>1.4999999999999998E-2</c:v>
                </c:pt>
                <c:pt idx="2">
                  <c:v>1.4999999999999998E-2</c:v>
                </c:pt>
                <c:pt idx="3">
                  <c:v>1.4999999999999998E-2</c:v>
                </c:pt>
                <c:pt idx="4">
                  <c:v>1.4999999999999998E-2</c:v>
                </c:pt>
                <c:pt idx="5">
                  <c:v>1.4999999999999998E-2</c:v>
                </c:pt>
                <c:pt idx="6">
                  <c:v>1.4999999999999998E-2</c:v>
                </c:pt>
                <c:pt idx="7">
                  <c:v>1.4999999999999998E-2</c:v>
                </c:pt>
                <c:pt idx="8">
                  <c:v>1.4999999999999998E-2</c:v>
                </c:pt>
                <c:pt idx="9">
                  <c:v>1.4999999999999998E-2</c:v>
                </c:pt>
                <c:pt idx="10">
                  <c:v>1.4999999999999998E-2</c:v>
                </c:pt>
                <c:pt idx="11">
                  <c:v>1.4999999999999998E-2</c:v>
                </c:pt>
                <c:pt idx="12">
                  <c:v>1.4999999999999998E-2</c:v>
                </c:pt>
                <c:pt idx="13">
                  <c:v>1.4999999999999998E-2</c:v>
                </c:pt>
                <c:pt idx="14">
                  <c:v>1.4999999999999998E-2</c:v>
                </c:pt>
                <c:pt idx="15">
                  <c:v>1.4999999999999998E-2</c:v>
                </c:pt>
                <c:pt idx="16">
                  <c:v>1.4999999999999998E-2</c:v>
                </c:pt>
                <c:pt idx="17">
                  <c:v>1.4999999999999998E-2</c:v>
                </c:pt>
                <c:pt idx="18">
                  <c:v>1.4999999999999998E-2</c:v>
                </c:pt>
                <c:pt idx="19">
                  <c:v>1.4999999999999998E-2</c:v>
                </c:pt>
                <c:pt idx="20">
                  <c:v>1.4999999999999998E-2</c:v>
                </c:pt>
                <c:pt idx="21">
                  <c:v>1.4999999999999998E-2</c:v>
                </c:pt>
                <c:pt idx="22">
                  <c:v>1.4999999999999998E-2</c:v>
                </c:pt>
                <c:pt idx="23">
                  <c:v>1.4999999999999998E-2</c:v>
                </c:pt>
                <c:pt idx="24">
                  <c:v>1.4999999999999998E-2</c:v>
                </c:pt>
                <c:pt idx="25">
                  <c:v>1.4999999999999998E-2</c:v>
                </c:pt>
                <c:pt idx="26">
                  <c:v>1.4999999999999998E-2</c:v>
                </c:pt>
                <c:pt idx="27">
                  <c:v>1.4999999999999998E-2</c:v>
                </c:pt>
                <c:pt idx="28">
                  <c:v>1.4999999999999998E-2</c:v>
                </c:pt>
                <c:pt idx="29">
                  <c:v>1.4999999999999998E-2</c:v>
                </c:pt>
                <c:pt idx="30">
                  <c:v>1.4999999999999998E-2</c:v>
                </c:pt>
                <c:pt idx="31">
                  <c:v>1.4999999999999998E-2</c:v>
                </c:pt>
                <c:pt idx="32">
                  <c:v>1.4999999999999998E-2</c:v>
                </c:pt>
                <c:pt idx="33">
                  <c:v>1.4999999999999998E-2</c:v>
                </c:pt>
                <c:pt idx="34">
                  <c:v>1.4999999999999998E-2</c:v>
                </c:pt>
                <c:pt idx="35">
                  <c:v>1.4999999999999998E-2</c:v>
                </c:pt>
                <c:pt idx="36">
                  <c:v>1.4999999999999998E-2</c:v>
                </c:pt>
                <c:pt idx="37">
                  <c:v>1.4999999999999998E-2</c:v>
                </c:pt>
                <c:pt idx="38">
                  <c:v>1.4999999999999998E-2</c:v>
                </c:pt>
                <c:pt idx="39">
                  <c:v>1.4999999999999998E-2</c:v>
                </c:pt>
                <c:pt idx="40">
                  <c:v>1.4999999999999998E-2</c:v>
                </c:pt>
                <c:pt idx="41">
                  <c:v>1.4999999999999998E-2</c:v>
                </c:pt>
                <c:pt idx="42">
                  <c:v>1.4999999999999998E-2</c:v>
                </c:pt>
              </c:numCache>
            </c:numRef>
          </c:yVal>
        </c:ser>
        <c:dLbls/>
        <c:axId val="66208896"/>
        <c:axId val="66198528"/>
      </c:scatterChart>
      <c:valAx>
        <c:axId val="66186240"/>
        <c:scaling>
          <c:orientation val="minMax"/>
          <c:max val="41010"/>
          <c:min val="37043"/>
        </c:scaling>
        <c:axPos val="b"/>
        <c:majorGridlines/>
        <c:minorGridlines/>
        <c:title>
          <c:tx>
            <c:rich>
              <a:bodyPr/>
              <a:lstStyle/>
              <a:p>
                <a:pPr>
                  <a:defRPr/>
                </a:pPr>
                <a:r>
                  <a:rPr lang="en-US" dirty="0"/>
                  <a:t>Date</a:t>
                </a:r>
              </a:p>
            </c:rich>
          </c:tx>
          <c:layout>
            <c:manualLayout>
              <c:xMode val="edge"/>
              <c:yMode val="edge"/>
              <c:x val="0.46746902901187382"/>
              <c:y val="0.87755790869131167"/>
            </c:manualLayout>
          </c:layout>
        </c:title>
        <c:numFmt formatCode="[$-409]mmm\-yy;@" sourceLinked="0"/>
        <c:tickLblPos val="nextTo"/>
        <c:txPr>
          <a:bodyPr rot="-5400000" vert="horz"/>
          <a:lstStyle/>
          <a:p>
            <a:pPr>
              <a:defRPr sz="800"/>
            </a:pPr>
            <a:endParaRPr lang="en-US"/>
          </a:p>
        </c:txPr>
        <c:crossAx val="66196608"/>
        <c:crosses val="autoZero"/>
        <c:crossBetween val="midCat"/>
        <c:majorUnit val="180"/>
      </c:valAx>
      <c:valAx>
        <c:axId val="66196608"/>
        <c:scaling>
          <c:orientation val="minMax"/>
          <c:max val="1200"/>
          <c:min val="900"/>
        </c:scaling>
        <c:axPos val="l"/>
        <c:majorGridlines/>
        <c:title>
          <c:tx>
            <c:rich>
              <a:bodyPr rot="-5400000" vert="horz"/>
              <a:lstStyle/>
              <a:p>
                <a:pPr>
                  <a:defRPr/>
                </a:pPr>
                <a:r>
                  <a:rPr lang="en-US" dirty="0"/>
                  <a:t>Elevation (ft MSL)</a:t>
                </a:r>
              </a:p>
            </c:rich>
          </c:tx>
        </c:title>
        <c:numFmt formatCode="#,##0" sourceLinked="0"/>
        <c:tickLblPos val="nextTo"/>
        <c:txPr>
          <a:bodyPr/>
          <a:lstStyle/>
          <a:p>
            <a:pPr>
              <a:defRPr sz="800"/>
            </a:pPr>
            <a:endParaRPr lang="en-US"/>
          </a:p>
        </c:txPr>
        <c:crossAx val="66186240"/>
        <c:crosses val="autoZero"/>
        <c:crossBetween val="midCat"/>
      </c:valAx>
      <c:valAx>
        <c:axId val="66198528"/>
        <c:scaling>
          <c:orientation val="minMax"/>
          <c:max val="0.12000000000000002"/>
        </c:scaling>
        <c:axPos val="r"/>
        <c:title>
          <c:tx>
            <c:rich>
              <a:bodyPr rot="-5400000" vert="horz"/>
              <a:lstStyle/>
              <a:p>
                <a:pPr>
                  <a:defRPr/>
                </a:pPr>
                <a:r>
                  <a:rPr lang="en-US" dirty="0"/>
                  <a:t>Pb Concentration (mg/L)</a:t>
                </a:r>
              </a:p>
            </c:rich>
          </c:tx>
        </c:title>
        <c:numFmt formatCode="#,##0.#####" sourceLinked="1"/>
        <c:tickLblPos val="nextTo"/>
        <c:txPr>
          <a:bodyPr/>
          <a:lstStyle/>
          <a:p>
            <a:pPr>
              <a:defRPr sz="800"/>
            </a:pPr>
            <a:endParaRPr lang="en-US"/>
          </a:p>
        </c:txPr>
        <c:crossAx val="66208896"/>
        <c:crosses val="max"/>
        <c:crossBetween val="midCat"/>
      </c:valAx>
      <c:valAx>
        <c:axId val="66208896"/>
        <c:scaling>
          <c:orientation val="minMax"/>
        </c:scaling>
        <c:delete val="1"/>
        <c:axPos val="b"/>
        <c:numFmt formatCode="m/d/yyyy" sourceLinked="1"/>
        <c:tickLblPos val="none"/>
        <c:crossAx val="66198528"/>
        <c:crosses val="autoZero"/>
        <c:crossBetween val="midCat"/>
      </c:valAx>
    </c:plotArea>
    <c:legend>
      <c:legendPos val="r"/>
      <c:layout>
        <c:manualLayout>
          <c:xMode val="edge"/>
          <c:yMode val="edge"/>
          <c:x val="7.0960510923381515E-2"/>
          <c:y val="0.93789462841210836"/>
          <c:w val="0.89361065681208574"/>
          <c:h val="3.3207415960535946E-2"/>
        </c:manualLayout>
      </c:layout>
      <c:spPr>
        <a:solidFill>
          <a:schemeClr val="bg1">
            <a:lumMod val="50000"/>
          </a:schemeClr>
        </a:solidFill>
        <a:ln w="9525" cmpd="sng">
          <a:prstDash val="solid"/>
        </a:ln>
      </c:spPr>
      <c:txPr>
        <a:bodyPr/>
        <a:lstStyle/>
        <a:p>
          <a:pPr>
            <a:defRPr sz="800"/>
          </a:pPr>
          <a:endParaRPr lang="en-US"/>
        </a:p>
      </c:txPr>
    </c:legend>
    <c:plotVisOnly val="1"/>
    <c:dispBlanksAs val="gap"/>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dirty="0"/>
              <a:t>PCE</a:t>
            </a:r>
          </a:p>
        </c:rich>
      </c:tx>
      <c:overlay val="1"/>
    </c:title>
    <c:plotArea>
      <c:layout>
        <c:manualLayout>
          <c:layoutTarget val="inner"/>
          <c:xMode val="edge"/>
          <c:yMode val="edge"/>
          <c:x val="0.18410426090355717"/>
          <c:y val="7.6418723528901514E-2"/>
          <c:w val="0.62758250963310469"/>
          <c:h val="0.71265017037816192"/>
        </c:manualLayout>
      </c:layout>
      <c:areaChart>
        <c:grouping val="stacked"/>
        <c:ser>
          <c:idx val="0"/>
          <c:order val="0"/>
          <c:tx>
            <c:strRef>
              <c:f>'PCE Chart Data'!$D$4</c:f>
              <c:strCache>
                <c:ptCount val="1"/>
                <c:pt idx="0">
                  <c:v>Base</c:v>
                </c:pt>
              </c:strCache>
            </c:strRef>
          </c:tx>
          <c:spPr>
            <a:solidFill>
              <a:schemeClr val="accent3">
                <a:lumMod val="60000"/>
                <a:lumOff val="40000"/>
                <a:alpha val="50000"/>
              </a:schemeClr>
            </a:solidFill>
            <a:ln w="25400">
              <a:noFill/>
            </a:ln>
          </c:spPr>
          <c:val>
            <c:numRef>
              <c:f>'PCE Chart Data'!$E$4:$E$5</c:f>
              <c:numCache>
                <c:formatCode>General</c:formatCode>
                <c:ptCount val="2"/>
                <c:pt idx="0">
                  <c:v>1.0000000000000005E-2</c:v>
                </c:pt>
                <c:pt idx="1">
                  <c:v>1.0000000000000005E-2</c:v>
                </c:pt>
              </c:numCache>
            </c:numRef>
          </c:val>
        </c:ser>
        <c:ser>
          <c:idx val="1"/>
          <c:order val="1"/>
          <c:tx>
            <c:strRef>
              <c:f>'PCE Chart Data'!$D$6</c:f>
              <c:strCache>
                <c:ptCount val="1"/>
                <c:pt idx="0">
                  <c:v>ND</c:v>
                </c:pt>
              </c:strCache>
            </c:strRef>
          </c:tx>
          <c:spPr>
            <a:solidFill>
              <a:srgbClr val="9BBB59">
                <a:lumMod val="60000"/>
                <a:lumOff val="40000"/>
                <a:alpha val="50000"/>
              </a:srgbClr>
            </a:solidFill>
            <a:ln w="25400">
              <a:solidFill>
                <a:prstClr val="black"/>
              </a:solidFill>
            </a:ln>
          </c:spPr>
          <c:val>
            <c:numRef>
              <c:f>'PCE Chart Data'!$E$6:$E$7</c:f>
              <c:numCache>
                <c:formatCode>General</c:formatCode>
                <c:ptCount val="2"/>
                <c:pt idx="0">
                  <c:v>0.05</c:v>
                </c:pt>
                <c:pt idx="1">
                  <c:v>0.05</c:v>
                </c:pt>
              </c:numCache>
            </c:numRef>
          </c:val>
        </c:ser>
        <c:ser>
          <c:idx val="2"/>
          <c:order val="2"/>
          <c:tx>
            <c:strRef>
              <c:f>'PCE Chart Data'!$D$8</c:f>
              <c:strCache>
                <c:ptCount val="1"/>
                <c:pt idx="0">
                  <c:v>Trace</c:v>
                </c:pt>
              </c:strCache>
            </c:strRef>
          </c:tx>
          <c:spPr>
            <a:noFill/>
            <a:ln w="25400">
              <a:solidFill>
                <a:schemeClr val="tx1"/>
              </a:solidFill>
            </a:ln>
          </c:spPr>
          <c:val>
            <c:numRef>
              <c:f>'PCE Chart Data'!$E$8:$E$9</c:f>
              <c:numCache>
                <c:formatCode>General</c:formatCode>
                <c:ptCount val="2"/>
                <c:pt idx="0">
                  <c:v>1.35</c:v>
                </c:pt>
                <c:pt idx="1">
                  <c:v>1.35</c:v>
                </c:pt>
              </c:numCache>
            </c:numRef>
          </c:val>
        </c:ser>
        <c:ser>
          <c:idx val="7"/>
          <c:order val="3"/>
          <c:tx>
            <c:strRef>
              <c:f>'PCE Chart Data'!$D$10</c:f>
              <c:strCache>
                <c:ptCount val="1"/>
                <c:pt idx="0">
                  <c:v>Definitive</c:v>
                </c:pt>
              </c:strCache>
            </c:strRef>
          </c:tx>
          <c:spPr>
            <a:solidFill>
              <a:srgbClr val="0070C0">
                <a:alpha val="50000"/>
              </a:srgbClr>
            </a:solidFill>
            <a:ln>
              <a:solidFill>
                <a:prstClr val="black"/>
              </a:solidFill>
            </a:ln>
          </c:spPr>
          <c:cat>
            <c:numRef>
              <c:f>'PCE Chart Data'!$E$10:$E$11</c:f>
              <c:numCache>
                <c:formatCode>General</c:formatCode>
                <c:ptCount val="2"/>
                <c:pt idx="0">
                  <c:v>3.65</c:v>
                </c:pt>
                <c:pt idx="1">
                  <c:v>3.65</c:v>
                </c:pt>
              </c:numCache>
            </c:numRef>
          </c:cat>
          <c:val>
            <c:numRef>
              <c:f>'PCE Chart Data'!$E$10:$E$11</c:f>
              <c:numCache>
                <c:formatCode>General</c:formatCode>
                <c:ptCount val="2"/>
                <c:pt idx="0">
                  <c:v>3.65</c:v>
                </c:pt>
                <c:pt idx="1">
                  <c:v>3.65</c:v>
                </c:pt>
              </c:numCache>
            </c:numRef>
          </c:val>
        </c:ser>
        <c:ser>
          <c:idx val="3"/>
          <c:order val="5"/>
          <c:tx>
            <c:strRef>
              <c:f>'PCE Chart Data'!$D$12</c:f>
              <c:strCache>
                <c:ptCount val="1"/>
                <c:pt idx="0">
                  <c:v>Above MCL</c:v>
                </c:pt>
              </c:strCache>
            </c:strRef>
          </c:tx>
          <c:spPr>
            <a:solidFill>
              <a:srgbClr val="C00000">
                <a:alpha val="50000"/>
              </a:srgbClr>
            </a:solidFill>
          </c:spPr>
          <c:val>
            <c:numRef>
              <c:f>'PCE Chart Data'!$E$12:$E$13</c:f>
              <c:numCache>
                <c:formatCode>General</c:formatCode>
                <c:ptCount val="2"/>
                <c:pt idx="0">
                  <c:v>5</c:v>
                </c:pt>
                <c:pt idx="1">
                  <c:v>5</c:v>
                </c:pt>
              </c:numCache>
            </c:numRef>
          </c:val>
        </c:ser>
        <c:dLbls/>
        <c:axId val="66355584"/>
        <c:axId val="66357120"/>
      </c:areaChart>
      <c:scatterChart>
        <c:scatterStyle val="lineMarker"/>
        <c:ser>
          <c:idx val="8"/>
          <c:order val="4"/>
          <c:tx>
            <c:strRef>
              <c:f>'PCE Chart Data'!$D$19</c:f>
              <c:strCache>
                <c:ptCount val="1"/>
                <c:pt idx="0">
                  <c:v>MCL</c:v>
                </c:pt>
              </c:strCache>
            </c:strRef>
          </c:tx>
          <c:spPr>
            <a:ln w="101600">
              <a:solidFill>
                <a:srgbClr val="FF0000"/>
              </a:solidFill>
            </a:ln>
          </c:spPr>
          <c:marker>
            <c:symbol val="none"/>
          </c:marker>
          <c:xVal>
            <c:numRef>
              <c:f>'PCE Chart Data'!$E$19:$E$20</c:f>
              <c:numCache>
                <c:formatCode>m/d/yyyy</c:formatCode>
                <c:ptCount val="2"/>
                <c:pt idx="0">
                  <c:v>36526</c:v>
                </c:pt>
                <c:pt idx="1">
                  <c:v>41274</c:v>
                </c:pt>
              </c:numCache>
            </c:numRef>
          </c:xVal>
          <c:yVal>
            <c:numRef>
              <c:f>'PCE Chart Data'!$F$19:$F$20</c:f>
              <c:numCache>
                <c:formatCode>General</c:formatCode>
                <c:ptCount val="2"/>
                <c:pt idx="0">
                  <c:v>5</c:v>
                </c:pt>
                <c:pt idx="1">
                  <c:v>5</c:v>
                </c:pt>
              </c:numCache>
            </c:numRef>
          </c:yVal>
        </c:ser>
        <c:dLbls/>
        <c:axId val="66373120"/>
        <c:axId val="66371584"/>
      </c:scatterChart>
      <c:dateAx>
        <c:axId val="66355584"/>
        <c:scaling>
          <c:orientation val="minMax"/>
        </c:scaling>
        <c:axPos val="b"/>
        <c:majorTickMark val="none"/>
        <c:tickLblPos val="none"/>
        <c:crossAx val="66357120"/>
        <c:crosses val="autoZero"/>
        <c:lblOffset val="0"/>
        <c:baseTimeUnit val="days"/>
        <c:majorUnit val="1"/>
      </c:dateAx>
      <c:valAx>
        <c:axId val="66357120"/>
        <c:scaling>
          <c:orientation val="minMax"/>
          <c:max val="10"/>
        </c:scaling>
        <c:axPos val="l"/>
        <c:majorGridlines/>
        <c:minorGridlines/>
        <c:title>
          <c:tx>
            <c:rich>
              <a:bodyPr rot="-5400000" vert="horz"/>
              <a:lstStyle/>
              <a:p>
                <a:pPr>
                  <a:defRPr/>
                </a:pPr>
                <a:r>
                  <a:rPr lang="en-US" dirty="0"/>
                  <a:t>Concentration (µg/L)</a:t>
                </a:r>
              </a:p>
            </c:rich>
          </c:tx>
        </c:title>
        <c:numFmt formatCode="#,##0.0" sourceLinked="0"/>
        <c:tickLblPos val="nextTo"/>
        <c:crossAx val="66355584"/>
        <c:crosses val="autoZero"/>
        <c:crossBetween val="midCat"/>
      </c:valAx>
      <c:valAx>
        <c:axId val="66371584"/>
        <c:scaling>
          <c:orientation val="minMax"/>
          <c:max val="10"/>
        </c:scaling>
        <c:delete val="1"/>
        <c:axPos val="r"/>
        <c:numFmt formatCode="#,##0.0" sourceLinked="0"/>
        <c:tickLblPos val="none"/>
        <c:crossAx val="66373120"/>
        <c:crosses val="max"/>
        <c:crossBetween val="midCat"/>
      </c:valAx>
      <c:valAx>
        <c:axId val="66373120"/>
        <c:scaling>
          <c:orientation val="minMax"/>
          <c:max val="41274"/>
          <c:min val="36892"/>
        </c:scaling>
        <c:axPos val="b"/>
        <c:majorGridlines/>
        <c:numFmt formatCode="[$-409]mmm\-yy;@" sourceLinked="0"/>
        <c:tickLblPos val="none"/>
        <c:txPr>
          <a:bodyPr rot="-5400000" vert="horz"/>
          <a:lstStyle/>
          <a:p>
            <a:pPr>
              <a:defRPr/>
            </a:pPr>
            <a:endParaRPr lang="en-US"/>
          </a:p>
        </c:txPr>
        <c:crossAx val="66371584"/>
        <c:crossesAt val="1.0000000000000005E-2"/>
        <c:crossBetween val="midCat"/>
        <c:majorUnit val="365"/>
        <c:minorUnit val="91.25"/>
      </c:valAx>
    </c:plotArea>
    <c:plotVisOnly val="1"/>
    <c:dispBlanksAs val="zero"/>
  </c:chart>
  <c:spPr>
    <a:solidFill>
      <a:schemeClr val="bg1"/>
    </a:solidFill>
    <a:ln>
      <a:noFill/>
    </a:ln>
  </c:spPr>
  <c:externalData r:id="rId1"/>
  <c:userShapes r:id="rId2"/>
</c:chartSpace>
</file>

<file path=ppt/charts/chart4.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sz="1800"/>
            </a:pPr>
            <a:r>
              <a:rPr lang="en-US" sz="1800" dirty="0"/>
              <a:t>CS-1 Concentration of Lead vs. Groundwater Elevation</a:t>
            </a:r>
          </a:p>
        </c:rich>
      </c:tx>
      <c:layout>
        <c:manualLayout>
          <c:xMode val="edge"/>
          <c:yMode val="edge"/>
          <c:x val="0.15034746692234538"/>
          <c:y val="1.6084761913305805E-2"/>
        </c:manualLayout>
      </c:layout>
    </c:title>
    <c:plotArea>
      <c:layout>
        <c:manualLayout>
          <c:layoutTarget val="inner"/>
          <c:xMode val="edge"/>
          <c:yMode val="edge"/>
          <c:x val="8.625938125888534E-2"/>
          <c:y val="0.10174046812671694"/>
          <c:w val="0.81583678886156485"/>
          <c:h val="0.59559137574679011"/>
        </c:manualLayout>
      </c:layout>
      <c:scatterChart>
        <c:scatterStyle val="smoothMarker"/>
        <c:ser>
          <c:idx val="1"/>
          <c:order val="1"/>
          <c:tx>
            <c:strRef>
              <c:f>'qrtly WL'!$B$1:$C$1</c:f>
              <c:strCache>
                <c:ptCount val="1"/>
                <c:pt idx="0">
                  <c:v>CS-1 water elev.</c:v>
                </c:pt>
              </c:strCache>
            </c:strRef>
          </c:tx>
          <c:spPr>
            <a:ln w="63500" cmpd="sng">
              <a:solidFill>
                <a:srgbClr val="0070C0"/>
              </a:solidFill>
              <a:prstDash val="solid"/>
            </a:ln>
          </c:spPr>
          <c:marker>
            <c:symbol val="none"/>
          </c:marker>
          <c:xVal>
            <c:numRef>
              <c:f>'qrtly WL'!$A$28:$A$103</c:f>
              <c:numCache>
                <c:formatCode>m/d/yyyy</c:formatCode>
                <c:ptCount val="76"/>
                <c:pt idx="0">
                  <c:v>36103</c:v>
                </c:pt>
                <c:pt idx="1">
                  <c:v>36105</c:v>
                </c:pt>
                <c:pt idx="2">
                  <c:v>36108</c:v>
                </c:pt>
                <c:pt idx="3">
                  <c:v>36111</c:v>
                </c:pt>
                <c:pt idx="4">
                  <c:v>36112</c:v>
                </c:pt>
                <c:pt idx="5">
                  <c:v>36115</c:v>
                </c:pt>
                <c:pt idx="6">
                  <c:v>36117</c:v>
                </c:pt>
                <c:pt idx="7">
                  <c:v>36119</c:v>
                </c:pt>
                <c:pt idx="8">
                  <c:v>36122</c:v>
                </c:pt>
                <c:pt idx="9">
                  <c:v>36129</c:v>
                </c:pt>
                <c:pt idx="10">
                  <c:v>36131</c:v>
                </c:pt>
                <c:pt idx="11">
                  <c:v>36136</c:v>
                </c:pt>
                <c:pt idx="12">
                  <c:v>36138</c:v>
                </c:pt>
                <c:pt idx="13">
                  <c:v>36140</c:v>
                </c:pt>
                <c:pt idx="14">
                  <c:v>36143</c:v>
                </c:pt>
                <c:pt idx="15">
                  <c:v>36145</c:v>
                </c:pt>
                <c:pt idx="16">
                  <c:v>36157</c:v>
                </c:pt>
                <c:pt idx="17">
                  <c:v>36410</c:v>
                </c:pt>
                <c:pt idx="18">
                  <c:v>36411</c:v>
                </c:pt>
                <c:pt idx="19">
                  <c:v>36507</c:v>
                </c:pt>
                <c:pt idx="20">
                  <c:v>36508</c:v>
                </c:pt>
                <c:pt idx="21">
                  <c:v>36509</c:v>
                </c:pt>
                <c:pt idx="22">
                  <c:v>36598</c:v>
                </c:pt>
                <c:pt idx="23">
                  <c:v>36605</c:v>
                </c:pt>
                <c:pt idx="24">
                  <c:v>36689</c:v>
                </c:pt>
                <c:pt idx="25">
                  <c:v>36690</c:v>
                </c:pt>
                <c:pt idx="26">
                  <c:v>36691</c:v>
                </c:pt>
                <c:pt idx="27">
                  <c:v>36780</c:v>
                </c:pt>
                <c:pt idx="28">
                  <c:v>36871</c:v>
                </c:pt>
                <c:pt idx="29">
                  <c:v>36969</c:v>
                </c:pt>
                <c:pt idx="30">
                  <c:v>37053</c:v>
                </c:pt>
                <c:pt idx="31">
                  <c:v>37147</c:v>
                </c:pt>
                <c:pt idx="32">
                  <c:v>37235</c:v>
                </c:pt>
                <c:pt idx="33">
                  <c:v>37326</c:v>
                </c:pt>
                <c:pt idx="34">
                  <c:v>37424</c:v>
                </c:pt>
                <c:pt idx="35">
                  <c:v>37508</c:v>
                </c:pt>
                <c:pt idx="36">
                  <c:v>37600</c:v>
                </c:pt>
                <c:pt idx="37">
                  <c:v>37721</c:v>
                </c:pt>
                <c:pt idx="38">
                  <c:v>37788</c:v>
                </c:pt>
                <c:pt idx="39">
                  <c:v>37889</c:v>
                </c:pt>
                <c:pt idx="40">
                  <c:v>37963</c:v>
                </c:pt>
                <c:pt idx="41">
                  <c:v>38051</c:v>
                </c:pt>
                <c:pt idx="42">
                  <c:v>38152</c:v>
                </c:pt>
                <c:pt idx="43">
                  <c:v>38247</c:v>
                </c:pt>
                <c:pt idx="44">
                  <c:v>38323</c:v>
                </c:pt>
                <c:pt idx="45">
                  <c:v>38422</c:v>
                </c:pt>
                <c:pt idx="46">
                  <c:v>38509</c:v>
                </c:pt>
                <c:pt idx="47">
                  <c:v>38604</c:v>
                </c:pt>
                <c:pt idx="48">
                  <c:v>38713</c:v>
                </c:pt>
                <c:pt idx="49">
                  <c:v>38748</c:v>
                </c:pt>
                <c:pt idx="50">
                  <c:v>38789</c:v>
                </c:pt>
                <c:pt idx="51">
                  <c:v>38880</c:v>
                </c:pt>
                <c:pt idx="52">
                  <c:v>38971</c:v>
                </c:pt>
                <c:pt idx="53">
                  <c:v>39069</c:v>
                </c:pt>
                <c:pt idx="54">
                  <c:v>39146</c:v>
                </c:pt>
                <c:pt idx="55">
                  <c:v>39237</c:v>
                </c:pt>
                <c:pt idx="56">
                  <c:v>39349</c:v>
                </c:pt>
                <c:pt idx="57">
                  <c:v>39426</c:v>
                </c:pt>
                <c:pt idx="58">
                  <c:v>39527</c:v>
                </c:pt>
                <c:pt idx="59">
                  <c:v>39608</c:v>
                </c:pt>
                <c:pt idx="60">
                  <c:v>39699</c:v>
                </c:pt>
                <c:pt idx="61">
                  <c:v>39790</c:v>
                </c:pt>
                <c:pt idx="62">
                  <c:v>39881</c:v>
                </c:pt>
                <c:pt idx="63">
                  <c:v>39972</c:v>
                </c:pt>
                <c:pt idx="64">
                  <c:v>40064</c:v>
                </c:pt>
                <c:pt idx="65">
                  <c:v>40154</c:v>
                </c:pt>
                <c:pt idx="66">
                  <c:v>40242</c:v>
                </c:pt>
                <c:pt idx="67">
                  <c:v>40336</c:v>
                </c:pt>
                <c:pt idx="68">
                  <c:v>40434</c:v>
                </c:pt>
                <c:pt idx="69">
                  <c:v>40518</c:v>
                </c:pt>
                <c:pt idx="70">
                  <c:v>40609</c:v>
                </c:pt>
                <c:pt idx="71">
                  <c:v>40702</c:v>
                </c:pt>
                <c:pt idx="72">
                  <c:v>40798</c:v>
                </c:pt>
                <c:pt idx="73" formatCode="d\-mmm\-yy">
                  <c:v>40889</c:v>
                </c:pt>
                <c:pt idx="74" formatCode="d\-mmm\-yy">
                  <c:v>40982</c:v>
                </c:pt>
              </c:numCache>
            </c:numRef>
          </c:xVal>
          <c:yVal>
            <c:numRef>
              <c:f>'qrtly WL'!$C$28:$C$103</c:f>
              <c:numCache>
                <c:formatCode>0.00</c:formatCode>
                <c:ptCount val="76"/>
                <c:pt idx="0">
                  <c:v>1056.27</c:v>
                </c:pt>
                <c:pt idx="1">
                  <c:v>1056.44</c:v>
                </c:pt>
                <c:pt idx="2">
                  <c:v>1059.3699999999999</c:v>
                </c:pt>
                <c:pt idx="3">
                  <c:v>1060.8699999999999</c:v>
                </c:pt>
                <c:pt idx="4">
                  <c:v>1060.27</c:v>
                </c:pt>
                <c:pt idx="5">
                  <c:v>1064.27</c:v>
                </c:pt>
                <c:pt idx="6">
                  <c:v>1066.27</c:v>
                </c:pt>
                <c:pt idx="7">
                  <c:v>1064.6699999999998</c:v>
                </c:pt>
                <c:pt idx="8">
                  <c:v>1067.97</c:v>
                </c:pt>
                <c:pt idx="9">
                  <c:v>1067.3699999999999</c:v>
                </c:pt>
                <c:pt idx="10">
                  <c:v>1066.8699999999999</c:v>
                </c:pt>
                <c:pt idx="11">
                  <c:v>#N/A</c:v>
                </c:pt>
                <c:pt idx="12">
                  <c:v>1064.97</c:v>
                </c:pt>
                <c:pt idx="13">
                  <c:v>1065.8699999999999</c:v>
                </c:pt>
                <c:pt idx="14">
                  <c:v>1064.07</c:v>
                </c:pt>
                <c:pt idx="15">
                  <c:v>1063.6699999999998</c:v>
                </c:pt>
                <c:pt idx="16">
                  <c:v>1060.97</c:v>
                </c:pt>
                <c:pt idx="17">
                  <c:v>960.18000000000052</c:v>
                </c:pt>
                <c:pt idx="18">
                  <c:v>975.71</c:v>
                </c:pt>
                <c:pt idx="19">
                  <c:v>#N/A</c:v>
                </c:pt>
                <c:pt idx="20">
                  <c:v>963.85999999999797</c:v>
                </c:pt>
                <c:pt idx="21">
                  <c:v>#N/A</c:v>
                </c:pt>
                <c:pt idx="22">
                  <c:v>#N/A</c:v>
                </c:pt>
                <c:pt idx="23">
                  <c:v>907.41</c:v>
                </c:pt>
                <c:pt idx="24">
                  <c:v>#N/A</c:v>
                </c:pt>
                <c:pt idx="25">
                  <c:v>#N/A</c:v>
                </c:pt>
                <c:pt idx="26">
                  <c:v>944.45999999999947</c:v>
                </c:pt>
                <c:pt idx="27">
                  <c:v>938.87</c:v>
                </c:pt>
                <c:pt idx="28">
                  <c:v>1033.08</c:v>
                </c:pt>
                <c:pt idx="29">
                  <c:v>1066.06</c:v>
                </c:pt>
                <c:pt idx="30">
                  <c:v>1061.27</c:v>
                </c:pt>
                <c:pt idx="31">
                  <c:v>1057.54</c:v>
                </c:pt>
                <c:pt idx="32">
                  <c:v>1037.8899999999999</c:v>
                </c:pt>
                <c:pt idx="33">
                  <c:v>1028.8799999999999</c:v>
                </c:pt>
                <c:pt idx="34">
                  <c:v>965.25</c:v>
                </c:pt>
                <c:pt idx="35">
                  <c:v>1065.8899999999999</c:v>
                </c:pt>
                <c:pt idx="36">
                  <c:v>1099.78</c:v>
                </c:pt>
                <c:pt idx="37">
                  <c:v>1095.1499999999999</c:v>
                </c:pt>
                <c:pt idx="38">
                  <c:v>1054.1399999999999</c:v>
                </c:pt>
                <c:pt idx="39">
                  <c:v>1020.2800000000005</c:v>
                </c:pt>
                <c:pt idx="40">
                  <c:v>1003.51</c:v>
                </c:pt>
                <c:pt idx="41">
                  <c:v>1005.51</c:v>
                </c:pt>
                <c:pt idx="42">
                  <c:v>#N/A</c:v>
                </c:pt>
                <c:pt idx="43">
                  <c:v>1053.8699999999999</c:v>
                </c:pt>
                <c:pt idx="44">
                  <c:v>1103.8</c:v>
                </c:pt>
                <c:pt idx="45">
                  <c:v>1103.33</c:v>
                </c:pt>
                <c:pt idx="46">
                  <c:v>1063.23</c:v>
                </c:pt>
                <c:pt idx="47">
                  <c:v>#N/A</c:v>
                </c:pt>
                <c:pt idx="48">
                  <c:v>#N/A</c:v>
                </c:pt>
                <c:pt idx="49">
                  <c:v>#N/A</c:v>
                </c:pt>
                <c:pt idx="50">
                  <c:v>949.18000000000052</c:v>
                </c:pt>
                <c:pt idx="51">
                  <c:v>910.81</c:v>
                </c:pt>
                <c:pt idx="52">
                  <c:v>893.15</c:v>
                </c:pt>
                <c:pt idx="53">
                  <c:v>813.35999999999797</c:v>
                </c:pt>
                <c:pt idx="54">
                  <c:v>855.42</c:v>
                </c:pt>
                <c:pt idx="55">
                  <c:v>1019.7</c:v>
                </c:pt>
                <c:pt idx="56">
                  <c:v>1075.07</c:v>
                </c:pt>
                <c:pt idx="57">
                  <c:v>1054.8699999999999</c:v>
                </c:pt>
                <c:pt idx="58">
                  <c:v>963.27000000000055</c:v>
                </c:pt>
                <c:pt idx="59">
                  <c:v>914.17000000000053</c:v>
                </c:pt>
                <c:pt idx="60">
                  <c:v>933.17000000000053</c:v>
                </c:pt>
                <c:pt idx="61">
                  <c:v>820.66</c:v>
                </c:pt>
                <c:pt idx="62">
                  <c:v>875.2</c:v>
                </c:pt>
                <c:pt idx="63">
                  <c:v>888.6099999999999</c:v>
                </c:pt>
                <c:pt idx="64">
                  <c:v>883.37</c:v>
                </c:pt>
                <c:pt idx="65">
                  <c:v>1001.1700000000005</c:v>
                </c:pt>
                <c:pt idx="66">
                  <c:v>1036.97</c:v>
                </c:pt>
                <c:pt idx="67">
                  <c:v>1061.77</c:v>
                </c:pt>
                <c:pt idx="68">
                  <c:v>1034.79</c:v>
                </c:pt>
                <c:pt idx="69">
                  <c:v>1015.37</c:v>
                </c:pt>
                <c:pt idx="70">
                  <c:v>991.37</c:v>
                </c:pt>
                <c:pt idx="71">
                  <c:v>831.97</c:v>
                </c:pt>
                <c:pt idx="72">
                  <c:v>873.06999999999948</c:v>
                </c:pt>
                <c:pt idx="73">
                  <c:v>898.97</c:v>
                </c:pt>
                <c:pt idx="74">
                  <c:v>992.47</c:v>
                </c:pt>
              </c:numCache>
            </c:numRef>
          </c:yVal>
        </c:ser>
        <c:dLbls/>
        <c:axId val="67071360"/>
        <c:axId val="67081728"/>
      </c:scatterChart>
      <c:scatterChart>
        <c:scatterStyle val="smoothMarker"/>
        <c:ser>
          <c:idx val="4"/>
          <c:order val="0"/>
          <c:tx>
            <c:strRef>
              <c:f>'Metals (on-post)'!$E$3</c:f>
              <c:strCache>
                <c:ptCount val="1"/>
                <c:pt idx="0">
                  <c:v>CS-1 Lead</c:v>
                </c:pt>
              </c:strCache>
            </c:strRef>
          </c:tx>
          <c:spPr>
            <a:ln w="38100">
              <a:solidFill>
                <a:srgbClr val="FF0000"/>
              </a:solidFill>
            </a:ln>
          </c:spPr>
          <c:marker>
            <c:symbol val="square"/>
            <c:size val="5"/>
            <c:spPr>
              <a:solidFill>
                <a:schemeClr val="tx1"/>
              </a:solidFill>
            </c:spPr>
          </c:marker>
          <c:xVal>
            <c:numRef>
              <c:f>'Metals (on-post)'!$D$4:$D$50</c:f>
              <c:numCache>
                <c:formatCode>m/d/yyyy</c:formatCode>
                <c:ptCount val="47"/>
                <c:pt idx="0">
                  <c:v>35044</c:v>
                </c:pt>
                <c:pt idx="1">
                  <c:v>35083</c:v>
                </c:pt>
                <c:pt idx="2">
                  <c:v>35125</c:v>
                </c:pt>
                <c:pt idx="3">
                  <c:v>36412</c:v>
                </c:pt>
                <c:pt idx="4">
                  <c:v>36508</c:v>
                </c:pt>
                <c:pt idx="5">
                  <c:v>36605</c:v>
                </c:pt>
                <c:pt idx="6">
                  <c:v>36691</c:v>
                </c:pt>
                <c:pt idx="7">
                  <c:v>36782</c:v>
                </c:pt>
                <c:pt idx="8">
                  <c:v>36872</c:v>
                </c:pt>
                <c:pt idx="9">
                  <c:v>36969</c:v>
                </c:pt>
                <c:pt idx="10">
                  <c:v>37054</c:v>
                </c:pt>
                <c:pt idx="11">
                  <c:v>37151</c:v>
                </c:pt>
                <c:pt idx="12">
                  <c:v>37236</c:v>
                </c:pt>
                <c:pt idx="13">
                  <c:v>37334</c:v>
                </c:pt>
                <c:pt idx="14">
                  <c:v>37424</c:v>
                </c:pt>
                <c:pt idx="15">
                  <c:v>37509</c:v>
                </c:pt>
                <c:pt idx="16">
                  <c:v>37600</c:v>
                </c:pt>
                <c:pt idx="17">
                  <c:v>37699</c:v>
                </c:pt>
                <c:pt idx="18">
                  <c:v>37791</c:v>
                </c:pt>
                <c:pt idx="19">
                  <c:v>37880</c:v>
                </c:pt>
                <c:pt idx="20">
                  <c:v>37971</c:v>
                </c:pt>
                <c:pt idx="21">
                  <c:v>38057</c:v>
                </c:pt>
                <c:pt idx="22">
                  <c:v>38160</c:v>
                </c:pt>
                <c:pt idx="23">
                  <c:v>38245</c:v>
                </c:pt>
                <c:pt idx="24">
                  <c:v>38323</c:v>
                </c:pt>
                <c:pt idx="25">
                  <c:v>38427</c:v>
                </c:pt>
                <c:pt idx="26">
                  <c:v>38518</c:v>
                </c:pt>
                <c:pt idx="27">
                  <c:v>38603</c:v>
                </c:pt>
                <c:pt idx="28">
                  <c:v>38883</c:v>
                </c:pt>
                <c:pt idx="29">
                  <c:v>39429</c:v>
                </c:pt>
                <c:pt idx="30">
                  <c:v>39626</c:v>
                </c:pt>
                <c:pt idx="31">
                  <c:v>39709</c:v>
                </c:pt>
                <c:pt idx="32">
                  <c:v>39792</c:v>
                </c:pt>
                <c:pt idx="33">
                  <c:v>39975</c:v>
                </c:pt>
                <c:pt idx="34">
                  <c:v>40072</c:v>
                </c:pt>
                <c:pt idx="35">
                  <c:v>40161</c:v>
                </c:pt>
                <c:pt idx="36">
                  <c:v>40245</c:v>
                </c:pt>
                <c:pt idx="37">
                  <c:v>40343</c:v>
                </c:pt>
                <c:pt idx="38">
                  <c:v>40429</c:v>
                </c:pt>
                <c:pt idx="39">
                  <c:v>40520</c:v>
                </c:pt>
                <c:pt idx="40">
                  <c:v>40610</c:v>
                </c:pt>
                <c:pt idx="41">
                  <c:v>40701</c:v>
                </c:pt>
                <c:pt idx="42">
                  <c:v>40800</c:v>
                </c:pt>
                <c:pt idx="43">
                  <c:v>40848</c:v>
                </c:pt>
                <c:pt idx="44">
                  <c:v>40892</c:v>
                </c:pt>
                <c:pt idx="45">
                  <c:v>40990</c:v>
                </c:pt>
              </c:numCache>
            </c:numRef>
          </c:xVal>
          <c:yVal>
            <c:numRef>
              <c:f>'Metals (on-post)'!$E$4:$E$50</c:f>
              <c:numCache>
                <c:formatCode>0.00</c:formatCode>
                <c:ptCount val="47"/>
                <c:pt idx="0">
                  <c:v>23</c:v>
                </c:pt>
                <c:pt idx="1">
                  <c:v>15</c:v>
                </c:pt>
                <c:pt idx="2">
                  <c:v>15</c:v>
                </c:pt>
                <c:pt idx="3">
                  <c:v>1.7</c:v>
                </c:pt>
                <c:pt idx="4">
                  <c:v>2.6</c:v>
                </c:pt>
                <c:pt idx="5">
                  <c:v>17.2</c:v>
                </c:pt>
                <c:pt idx="6">
                  <c:v>4.3</c:v>
                </c:pt>
                <c:pt idx="7">
                  <c:v>85.1</c:v>
                </c:pt>
                <c:pt idx="8">
                  <c:v>31.4</c:v>
                </c:pt>
                <c:pt idx="9">
                  <c:v>13.1</c:v>
                </c:pt>
                <c:pt idx="10">
                  <c:v>6.3</c:v>
                </c:pt>
                <c:pt idx="11">
                  <c:v>8.2000000000000011</c:v>
                </c:pt>
                <c:pt idx="12">
                  <c:v>3.7</c:v>
                </c:pt>
                <c:pt idx="13">
                  <c:v>5</c:v>
                </c:pt>
                <c:pt idx="14">
                  <c:v>2.8</c:v>
                </c:pt>
                <c:pt idx="15">
                  <c:v>3.1</c:v>
                </c:pt>
                <c:pt idx="16">
                  <c:v>5.3</c:v>
                </c:pt>
                <c:pt idx="17">
                  <c:v>3</c:v>
                </c:pt>
                <c:pt idx="18">
                  <c:v>2.1</c:v>
                </c:pt>
                <c:pt idx="19">
                  <c:v>4</c:v>
                </c:pt>
                <c:pt idx="20">
                  <c:v>6.6</c:v>
                </c:pt>
                <c:pt idx="21">
                  <c:v>3.2</c:v>
                </c:pt>
                <c:pt idx="22">
                  <c:v>2.9</c:v>
                </c:pt>
                <c:pt idx="23">
                  <c:v>2.1</c:v>
                </c:pt>
                <c:pt idx="24">
                  <c:v>1.1000000000000001</c:v>
                </c:pt>
                <c:pt idx="25">
                  <c:v>1.5</c:v>
                </c:pt>
                <c:pt idx="26">
                  <c:v>5.2</c:v>
                </c:pt>
                <c:pt idx="27">
                  <c:v>9.1</c:v>
                </c:pt>
                <c:pt idx="28">
                  <c:v>0.98</c:v>
                </c:pt>
                <c:pt idx="29">
                  <c:v>1.7</c:v>
                </c:pt>
                <c:pt idx="30">
                  <c:v>1.0000000000000041E-3</c:v>
                </c:pt>
                <c:pt idx="31">
                  <c:v>1.0000000000000041E-3</c:v>
                </c:pt>
                <c:pt idx="32">
                  <c:v>1.0000000000000041E-3</c:v>
                </c:pt>
                <c:pt idx="33">
                  <c:v>14.3</c:v>
                </c:pt>
                <c:pt idx="34">
                  <c:v>2.8</c:v>
                </c:pt>
                <c:pt idx="35">
                  <c:v>1.0000000000000041E-3</c:v>
                </c:pt>
                <c:pt idx="36">
                  <c:v>1.0000000000000041E-3</c:v>
                </c:pt>
                <c:pt idx="37">
                  <c:v>1.0000000000000041E-3</c:v>
                </c:pt>
                <c:pt idx="38">
                  <c:v>1.0000000000000041E-3</c:v>
                </c:pt>
                <c:pt idx="39">
                  <c:v>1.0000000000000041E-3</c:v>
                </c:pt>
                <c:pt idx="40">
                  <c:v>1.0000000000000041E-3</c:v>
                </c:pt>
                <c:pt idx="41">
                  <c:v>1.0000000000000041E-3</c:v>
                </c:pt>
                <c:pt idx="42">
                  <c:v>29.4</c:v>
                </c:pt>
                <c:pt idx="43" formatCode="General">
                  <c:v>21.4</c:v>
                </c:pt>
                <c:pt idx="44" formatCode="General">
                  <c:v>7.3000000000000113E-3</c:v>
                </c:pt>
                <c:pt idx="45" formatCode="General">
                  <c:v>0</c:v>
                </c:pt>
              </c:numCache>
            </c:numRef>
          </c:yVal>
        </c:ser>
        <c:ser>
          <c:idx val="2"/>
          <c:order val="2"/>
          <c:tx>
            <c:v>Lead Action Level</c:v>
          </c:tx>
          <c:spPr>
            <a:ln w="47625">
              <a:solidFill>
                <a:srgbClr val="00B050"/>
              </a:solidFill>
              <a:prstDash val="sysDash"/>
            </a:ln>
          </c:spPr>
          <c:marker>
            <c:symbol val="none"/>
          </c:marker>
          <c:xVal>
            <c:numRef>
              <c:f>'CS-1'!$U$6:$U$7</c:f>
              <c:numCache>
                <c:formatCode>m/d/yyyy</c:formatCode>
                <c:ptCount val="2"/>
                <c:pt idx="0">
                  <c:v>36100</c:v>
                </c:pt>
                <c:pt idx="1">
                  <c:v>41274</c:v>
                </c:pt>
              </c:numCache>
            </c:numRef>
          </c:xVal>
          <c:yVal>
            <c:numRef>
              <c:f>'CS-1'!$V$6:$V$7</c:f>
              <c:numCache>
                <c:formatCode>General</c:formatCode>
                <c:ptCount val="2"/>
                <c:pt idx="0">
                  <c:v>15</c:v>
                </c:pt>
                <c:pt idx="1">
                  <c:v>15</c:v>
                </c:pt>
              </c:numCache>
            </c:numRef>
          </c:yVal>
          <c:smooth val="1"/>
        </c:ser>
        <c:dLbls/>
        <c:axId val="67085824"/>
        <c:axId val="67083648"/>
      </c:scatterChart>
      <c:valAx>
        <c:axId val="67071360"/>
        <c:scaling>
          <c:orientation val="minMax"/>
          <c:max val="41300"/>
          <c:min val="36100"/>
        </c:scaling>
        <c:axPos val="b"/>
        <c:majorGridlines/>
        <c:title>
          <c:tx>
            <c:rich>
              <a:bodyPr/>
              <a:lstStyle/>
              <a:p>
                <a:pPr>
                  <a:defRPr sz="1000"/>
                </a:pPr>
                <a:r>
                  <a:rPr lang="en-US" sz="1000" dirty="0"/>
                  <a:t>Date / Sampling Event</a:t>
                </a:r>
              </a:p>
            </c:rich>
          </c:tx>
          <c:layout>
            <c:manualLayout>
              <c:xMode val="edge"/>
              <c:yMode val="edge"/>
              <c:x val="0.41971111111111109"/>
              <c:y val="0.86980183137063594"/>
            </c:manualLayout>
          </c:layout>
        </c:title>
        <c:numFmt formatCode="m/d/yyyy" sourceLinked="1"/>
        <c:tickLblPos val="nextTo"/>
        <c:txPr>
          <a:bodyPr rot="-5400000" vert="horz"/>
          <a:lstStyle/>
          <a:p>
            <a:pPr>
              <a:defRPr sz="1000"/>
            </a:pPr>
            <a:endParaRPr lang="en-US"/>
          </a:p>
        </c:txPr>
        <c:crossAx val="67081728"/>
        <c:crosses val="autoZero"/>
        <c:crossBetween val="midCat"/>
        <c:majorUnit val="365"/>
      </c:valAx>
      <c:valAx>
        <c:axId val="67081728"/>
        <c:scaling>
          <c:orientation val="minMax"/>
          <c:max val="1200"/>
          <c:min val="700"/>
        </c:scaling>
        <c:axPos val="l"/>
        <c:title>
          <c:tx>
            <c:rich>
              <a:bodyPr rot="-5400000" vert="horz"/>
              <a:lstStyle/>
              <a:p>
                <a:pPr>
                  <a:defRPr sz="1000"/>
                </a:pPr>
                <a:r>
                  <a:rPr lang="en-US" sz="1000" dirty="0"/>
                  <a:t>Groundwater Elevation (feet msl)</a:t>
                </a:r>
              </a:p>
            </c:rich>
          </c:tx>
          <c:layout>
            <c:manualLayout>
              <c:xMode val="edge"/>
              <c:yMode val="edge"/>
              <c:x val="7.2685039370078783E-3"/>
              <c:y val="0.23483048489522715"/>
            </c:manualLayout>
          </c:layout>
        </c:title>
        <c:numFmt formatCode="0" sourceLinked="0"/>
        <c:tickLblPos val="nextTo"/>
        <c:txPr>
          <a:bodyPr/>
          <a:lstStyle/>
          <a:p>
            <a:pPr>
              <a:defRPr sz="1050"/>
            </a:pPr>
            <a:endParaRPr lang="en-US"/>
          </a:p>
        </c:txPr>
        <c:crossAx val="67071360"/>
        <c:crosses val="autoZero"/>
        <c:crossBetween val="midCat"/>
        <c:majorUnit val="50"/>
        <c:minorUnit val="25"/>
      </c:valAx>
      <c:valAx>
        <c:axId val="67083648"/>
        <c:scaling>
          <c:orientation val="minMax"/>
          <c:max val="100"/>
          <c:min val="0"/>
        </c:scaling>
        <c:axPos val="r"/>
        <c:majorGridlines>
          <c:spPr>
            <a:ln w="19050">
              <a:solidFill>
                <a:schemeClr val="tx1"/>
              </a:solidFill>
            </a:ln>
          </c:spPr>
        </c:majorGridlines>
        <c:minorGridlines>
          <c:spPr>
            <a:ln>
              <a:prstDash val="sysDash"/>
            </a:ln>
          </c:spPr>
        </c:minorGridlines>
        <c:title>
          <c:tx>
            <c:rich>
              <a:bodyPr rot="-5400000" vert="horz"/>
              <a:lstStyle/>
              <a:p>
                <a:pPr>
                  <a:defRPr sz="1100"/>
                </a:pPr>
                <a:r>
                  <a:rPr lang="en-US" sz="1100" dirty="0"/>
                  <a:t>Daily Precipitation (inches) / Metals Concentrations (ppb)</a:t>
                </a:r>
                <a:endParaRPr lang="en-US" sz="1100" i="1" dirty="0"/>
              </a:p>
            </c:rich>
          </c:tx>
          <c:layout>
            <c:manualLayout>
              <c:xMode val="edge"/>
              <c:yMode val="edge"/>
              <c:x val="0.9603275776964576"/>
              <c:y val="3.2575952894792995E-2"/>
            </c:manualLayout>
          </c:layout>
        </c:title>
        <c:numFmt formatCode="0" sourceLinked="0"/>
        <c:tickLblPos val="nextTo"/>
        <c:spPr>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c:spPr>
        <c:txPr>
          <a:bodyPr/>
          <a:lstStyle/>
          <a:p>
            <a:pPr>
              <a:defRPr sz="1050"/>
            </a:pPr>
            <a:endParaRPr lang="en-US"/>
          </a:p>
        </c:txPr>
        <c:crossAx val="67085824"/>
        <c:crosses val="max"/>
        <c:crossBetween val="midCat"/>
        <c:minorUnit val="5"/>
      </c:valAx>
      <c:valAx>
        <c:axId val="67085824"/>
        <c:scaling>
          <c:orientation val="minMax"/>
        </c:scaling>
        <c:delete val="1"/>
        <c:axPos val="b"/>
        <c:numFmt formatCode="m/d/yyyy" sourceLinked="1"/>
        <c:tickLblPos val="none"/>
        <c:crossAx val="67083648"/>
        <c:crosses val="autoZero"/>
        <c:crossBetween val="midCat"/>
      </c:valAx>
    </c:plotArea>
    <c:legend>
      <c:legendPos val="t"/>
      <c:layout>
        <c:manualLayout>
          <c:xMode val="edge"/>
          <c:yMode val="edge"/>
          <c:x val="1.2271566054243219E-2"/>
          <c:y val="0.93665308238612266"/>
          <c:w val="0.97439510061242363"/>
          <c:h val="4.2952676472668413E-2"/>
        </c:manualLayout>
      </c:layout>
      <c:spPr>
        <a:solidFill>
          <a:schemeClr val="bg1"/>
        </a:solidFill>
        <a:ln>
          <a:solidFill>
            <a:schemeClr val="tx1"/>
          </a:solidFill>
        </a:ln>
      </c:spPr>
    </c:legend>
    <c:plotVisOnly val="1"/>
    <c:dispBlanksAs val="gap"/>
  </c:chart>
  <c:spPr>
    <a:solidFill>
      <a:schemeClr val="accent5"/>
    </a:solidFill>
  </c:spPr>
  <c:txPr>
    <a:bodyPr/>
    <a:lstStyle/>
    <a:p>
      <a:pPr>
        <a:defRPr sz="1200">
          <a:latin typeface="Arial" pitchFamily="34" charset="0"/>
          <a:cs typeface="Arial" pitchFamily="34" charset="0"/>
        </a:defRPr>
      </a:pPr>
      <a:endParaRPr lang="en-US"/>
    </a:p>
  </c:txPr>
  <c:externalData r:id="rId1"/>
  <c:userShapes r:id="rId2"/>
</c:chartSpace>
</file>

<file path=ppt/charts/chart5.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sz="1100" b="1" dirty="0" smtClean="0"/>
              <a:t>Middle Gallery SF</a:t>
            </a:r>
            <a:r>
              <a:rPr lang="en-US" sz="1100" b="1" baseline="-25000" dirty="0" smtClean="0"/>
              <a:t>6</a:t>
            </a:r>
            <a:r>
              <a:rPr lang="en-US" sz="1100" b="1" dirty="0" smtClean="0"/>
              <a:t> Test (~180 ft</a:t>
            </a:r>
            <a:r>
              <a:rPr lang="en-US" sz="1100" b="1" baseline="30000" dirty="0" smtClean="0"/>
              <a:t>3</a:t>
            </a:r>
            <a:r>
              <a:rPr lang="en-US" sz="1100" b="1" dirty="0" smtClean="0"/>
              <a:t> applied)</a:t>
            </a:r>
            <a:endParaRPr lang="en-US" sz="1100" b="1" dirty="0"/>
          </a:p>
        </c:rich>
      </c:tx>
    </c:title>
    <c:plotArea>
      <c:layout>
        <c:manualLayout>
          <c:layoutTarget val="inner"/>
          <c:xMode val="edge"/>
          <c:yMode val="edge"/>
          <c:x val="0.1549211794215184"/>
          <c:y val="0.11199428584737962"/>
          <c:w val="0.69013500796156024"/>
          <c:h val="0.71179708547161169"/>
        </c:manualLayout>
      </c:layout>
      <c:scatterChart>
        <c:scatterStyle val="lineMarker"/>
        <c:ser>
          <c:idx val="2"/>
          <c:order val="1"/>
          <c:tx>
            <c:v>Western Exhaust</c:v>
          </c:tx>
          <c:spPr>
            <a:ln>
              <a:solidFill>
                <a:srgbClr val="FFC000"/>
              </a:solidFill>
            </a:ln>
          </c:spPr>
          <c:marker>
            <c:symbol val="none"/>
          </c:marker>
          <c:xVal>
            <c:numRef>
              <c:f>'Exhaust (Middle Trench Test)'!$D$4:$D$111</c:f>
              <c:numCache>
                <c:formatCode>General</c:formatCode>
                <c:ptCount val="108"/>
                <c:pt idx="0">
                  <c:v>0</c:v>
                </c:pt>
                <c:pt idx="1">
                  <c:v>2</c:v>
                </c:pt>
                <c:pt idx="2">
                  <c:v>6</c:v>
                </c:pt>
                <c:pt idx="3">
                  <c:v>8</c:v>
                </c:pt>
                <c:pt idx="4">
                  <c:v>9</c:v>
                </c:pt>
                <c:pt idx="5">
                  <c:v>12</c:v>
                </c:pt>
                <c:pt idx="6">
                  <c:v>20</c:v>
                </c:pt>
                <c:pt idx="7">
                  <c:v>22</c:v>
                </c:pt>
                <c:pt idx="8">
                  <c:v>24</c:v>
                </c:pt>
                <c:pt idx="9">
                  <c:v>27</c:v>
                </c:pt>
                <c:pt idx="10">
                  <c:v>29</c:v>
                </c:pt>
                <c:pt idx="11">
                  <c:v>31</c:v>
                </c:pt>
                <c:pt idx="12">
                  <c:v>33</c:v>
                </c:pt>
                <c:pt idx="13">
                  <c:v>34</c:v>
                </c:pt>
                <c:pt idx="14">
                  <c:v>36</c:v>
                </c:pt>
                <c:pt idx="15">
                  <c:v>38</c:v>
                </c:pt>
                <c:pt idx="16">
                  <c:v>40</c:v>
                </c:pt>
                <c:pt idx="17">
                  <c:v>42</c:v>
                </c:pt>
                <c:pt idx="18">
                  <c:v>44</c:v>
                </c:pt>
                <c:pt idx="19">
                  <c:v>47</c:v>
                </c:pt>
                <c:pt idx="20">
                  <c:v>48</c:v>
                </c:pt>
                <c:pt idx="21">
                  <c:v>50</c:v>
                </c:pt>
                <c:pt idx="22">
                  <c:v>54</c:v>
                </c:pt>
                <c:pt idx="23">
                  <c:v>56</c:v>
                </c:pt>
                <c:pt idx="24">
                  <c:v>58</c:v>
                </c:pt>
                <c:pt idx="25">
                  <c:v>60</c:v>
                </c:pt>
                <c:pt idx="26">
                  <c:v>64</c:v>
                </c:pt>
                <c:pt idx="27">
                  <c:v>66</c:v>
                </c:pt>
                <c:pt idx="28">
                  <c:v>68</c:v>
                </c:pt>
                <c:pt idx="29">
                  <c:v>70</c:v>
                </c:pt>
                <c:pt idx="30">
                  <c:v>72</c:v>
                </c:pt>
                <c:pt idx="31">
                  <c:v>74</c:v>
                </c:pt>
                <c:pt idx="32">
                  <c:v>76</c:v>
                </c:pt>
                <c:pt idx="33">
                  <c:v>80</c:v>
                </c:pt>
                <c:pt idx="34">
                  <c:v>82</c:v>
                </c:pt>
                <c:pt idx="35">
                  <c:v>84</c:v>
                </c:pt>
                <c:pt idx="36">
                  <c:v>88</c:v>
                </c:pt>
                <c:pt idx="37">
                  <c:v>90</c:v>
                </c:pt>
                <c:pt idx="38">
                  <c:v>94</c:v>
                </c:pt>
                <c:pt idx="39">
                  <c:v>96</c:v>
                </c:pt>
                <c:pt idx="40">
                  <c:v>100</c:v>
                </c:pt>
                <c:pt idx="41">
                  <c:v>104</c:v>
                </c:pt>
                <c:pt idx="42">
                  <c:v>106</c:v>
                </c:pt>
                <c:pt idx="43">
                  <c:v>108</c:v>
                </c:pt>
                <c:pt idx="44">
                  <c:v>110</c:v>
                </c:pt>
                <c:pt idx="45">
                  <c:v>112</c:v>
                </c:pt>
                <c:pt idx="46">
                  <c:v>114</c:v>
                </c:pt>
                <c:pt idx="47">
                  <c:v>116</c:v>
                </c:pt>
                <c:pt idx="48">
                  <c:v>118</c:v>
                </c:pt>
                <c:pt idx="49">
                  <c:v>120</c:v>
                </c:pt>
                <c:pt idx="50">
                  <c:v>122</c:v>
                </c:pt>
                <c:pt idx="51">
                  <c:v>125</c:v>
                </c:pt>
                <c:pt idx="52">
                  <c:v>127</c:v>
                </c:pt>
                <c:pt idx="53">
                  <c:v>129</c:v>
                </c:pt>
                <c:pt idx="54">
                  <c:v>132</c:v>
                </c:pt>
                <c:pt idx="55">
                  <c:v>135</c:v>
                </c:pt>
                <c:pt idx="56">
                  <c:v>137</c:v>
                </c:pt>
                <c:pt idx="57">
                  <c:v>138</c:v>
                </c:pt>
                <c:pt idx="58">
                  <c:v>141</c:v>
                </c:pt>
                <c:pt idx="59">
                  <c:v>144</c:v>
                </c:pt>
                <c:pt idx="60">
                  <c:v>146</c:v>
                </c:pt>
                <c:pt idx="61">
                  <c:v>148</c:v>
                </c:pt>
                <c:pt idx="62">
                  <c:v>152</c:v>
                </c:pt>
                <c:pt idx="63">
                  <c:v>155</c:v>
                </c:pt>
                <c:pt idx="64">
                  <c:v>157</c:v>
                </c:pt>
                <c:pt idx="65">
                  <c:v>161</c:v>
                </c:pt>
                <c:pt idx="66">
                  <c:v>163</c:v>
                </c:pt>
                <c:pt idx="67">
                  <c:v>165</c:v>
                </c:pt>
                <c:pt idx="68">
                  <c:v>168</c:v>
                </c:pt>
                <c:pt idx="69">
                  <c:v>172</c:v>
                </c:pt>
                <c:pt idx="70">
                  <c:v>175</c:v>
                </c:pt>
                <c:pt idx="71">
                  <c:v>177</c:v>
                </c:pt>
                <c:pt idx="72">
                  <c:v>184</c:v>
                </c:pt>
                <c:pt idx="73">
                  <c:v>186</c:v>
                </c:pt>
                <c:pt idx="74">
                  <c:v>188</c:v>
                </c:pt>
                <c:pt idx="75">
                  <c:v>192</c:v>
                </c:pt>
                <c:pt idx="76">
                  <c:v>195</c:v>
                </c:pt>
                <c:pt idx="77">
                  <c:v>202</c:v>
                </c:pt>
                <c:pt idx="78">
                  <c:v>204</c:v>
                </c:pt>
                <c:pt idx="79">
                  <c:v>207</c:v>
                </c:pt>
                <c:pt idx="80">
                  <c:v>209</c:v>
                </c:pt>
                <c:pt idx="81">
                  <c:v>211</c:v>
                </c:pt>
                <c:pt idx="82">
                  <c:v>213</c:v>
                </c:pt>
                <c:pt idx="83">
                  <c:v>215</c:v>
                </c:pt>
                <c:pt idx="84">
                  <c:v>217</c:v>
                </c:pt>
                <c:pt idx="85">
                  <c:v>220</c:v>
                </c:pt>
                <c:pt idx="86">
                  <c:v>221</c:v>
                </c:pt>
                <c:pt idx="87">
                  <c:v>223</c:v>
                </c:pt>
                <c:pt idx="88">
                  <c:v>225</c:v>
                </c:pt>
                <c:pt idx="89">
                  <c:v>227</c:v>
                </c:pt>
                <c:pt idx="90">
                  <c:v>228</c:v>
                </c:pt>
                <c:pt idx="91">
                  <c:v>232</c:v>
                </c:pt>
                <c:pt idx="92">
                  <c:v>235</c:v>
                </c:pt>
                <c:pt idx="93">
                  <c:v>237</c:v>
                </c:pt>
                <c:pt idx="94">
                  <c:v>239</c:v>
                </c:pt>
                <c:pt idx="95">
                  <c:v>241</c:v>
                </c:pt>
                <c:pt idx="96">
                  <c:v>245</c:v>
                </c:pt>
                <c:pt idx="97">
                  <c:v>248</c:v>
                </c:pt>
                <c:pt idx="98">
                  <c:v>250</c:v>
                </c:pt>
                <c:pt idx="99">
                  <c:v>252</c:v>
                </c:pt>
                <c:pt idx="100">
                  <c:v>254</c:v>
                </c:pt>
                <c:pt idx="101">
                  <c:v>257</c:v>
                </c:pt>
                <c:pt idx="102">
                  <c:v>260</c:v>
                </c:pt>
                <c:pt idx="103">
                  <c:v>263</c:v>
                </c:pt>
                <c:pt idx="104">
                  <c:v>265</c:v>
                </c:pt>
                <c:pt idx="105">
                  <c:v>267</c:v>
                </c:pt>
                <c:pt idx="106">
                  <c:v>269</c:v>
                </c:pt>
                <c:pt idx="107">
                  <c:v>272</c:v>
                </c:pt>
              </c:numCache>
            </c:numRef>
          </c:xVal>
          <c:yVal>
            <c:numRef>
              <c:f>'Exhaust (Middle Trench Test)'!$E$4:$E$111</c:f>
              <c:numCache>
                <c:formatCode>General</c:formatCode>
                <c:ptCount val="108"/>
                <c:pt idx="0">
                  <c:v>0</c:v>
                </c:pt>
                <c:pt idx="1">
                  <c:v>474</c:v>
                </c:pt>
                <c:pt idx="2">
                  <c:v>87</c:v>
                </c:pt>
                <c:pt idx="3">
                  <c:v>759</c:v>
                </c:pt>
                <c:pt idx="4">
                  <c:v>81.5</c:v>
                </c:pt>
                <c:pt idx="5">
                  <c:v>79.900000000000006</c:v>
                </c:pt>
                <c:pt idx="6">
                  <c:v>18.5</c:v>
                </c:pt>
                <c:pt idx="7">
                  <c:v>970</c:v>
                </c:pt>
                <c:pt idx="8">
                  <c:v>949</c:v>
                </c:pt>
                <c:pt idx="9">
                  <c:v>735</c:v>
                </c:pt>
                <c:pt idx="10">
                  <c:v>34.1</c:v>
                </c:pt>
                <c:pt idx="11">
                  <c:v>289</c:v>
                </c:pt>
                <c:pt idx="12">
                  <c:v>31.9</c:v>
                </c:pt>
                <c:pt idx="13">
                  <c:v>65.7</c:v>
                </c:pt>
                <c:pt idx="14">
                  <c:v>794</c:v>
                </c:pt>
                <c:pt idx="15">
                  <c:v>300</c:v>
                </c:pt>
                <c:pt idx="16">
                  <c:v>270</c:v>
                </c:pt>
                <c:pt idx="17">
                  <c:v>103</c:v>
                </c:pt>
                <c:pt idx="18">
                  <c:v>87.4</c:v>
                </c:pt>
                <c:pt idx="19">
                  <c:v>9.6</c:v>
                </c:pt>
                <c:pt idx="20">
                  <c:v>7.4</c:v>
                </c:pt>
                <c:pt idx="21">
                  <c:v>30.8</c:v>
                </c:pt>
                <c:pt idx="22">
                  <c:v>77.5</c:v>
                </c:pt>
                <c:pt idx="23">
                  <c:v>235</c:v>
                </c:pt>
                <c:pt idx="24">
                  <c:v>16.8</c:v>
                </c:pt>
                <c:pt idx="25">
                  <c:v>472</c:v>
                </c:pt>
                <c:pt idx="26">
                  <c:v>253</c:v>
                </c:pt>
                <c:pt idx="27">
                  <c:v>53.2</c:v>
                </c:pt>
                <c:pt idx="28">
                  <c:v>243</c:v>
                </c:pt>
                <c:pt idx="29">
                  <c:v>992</c:v>
                </c:pt>
                <c:pt idx="30">
                  <c:v>183</c:v>
                </c:pt>
                <c:pt idx="31">
                  <c:v>56.5</c:v>
                </c:pt>
                <c:pt idx="32">
                  <c:v>17.7</c:v>
                </c:pt>
                <c:pt idx="33">
                  <c:v>406</c:v>
                </c:pt>
                <c:pt idx="34">
                  <c:v>826</c:v>
                </c:pt>
                <c:pt idx="35">
                  <c:v>7.9</c:v>
                </c:pt>
                <c:pt idx="36">
                  <c:v>106</c:v>
                </c:pt>
                <c:pt idx="37">
                  <c:v>231</c:v>
                </c:pt>
                <c:pt idx="38">
                  <c:v>86.4</c:v>
                </c:pt>
                <c:pt idx="39">
                  <c:v>58.3</c:v>
                </c:pt>
                <c:pt idx="40">
                  <c:v>37.4</c:v>
                </c:pt>
                <c:pt idx="41">
                  <c:v>52.4</c:v>
                </c:pt>
                <c:pt idx="42">
                  <c:v>61.7</c:v>
                </c:pt>
                <c:pt idx="43">
                  <c:v>104</c:v>
                </c:pt>
                <c:pt idx="44">
                  <c:v>54.9</c:v>
                </c:pt>
                <c:pt idx="45">
                  <c:v>30.6</c:v>
                </c:pt>
                <c:pt idx="46">
                  <c:v>29.5</c:v>
                </c:pt>
                <c:pt idx="47">
                  <c:v>82.9</c:v>
                </c:pt>
                <c:pt idx="48">
                  <c:v>132</c:v>
                </c:pt>
                <c:pt idx="49">
                  <c:v>9</c:v>
                </c:pt>
                <c:pt idx="50">
                  <c:v>29.5</c:v>
                </c:pt>
                <c:pt idx="51">
                  <c:v>20.7</c:v>
                </c:pt>
                <c:pt idx="52">
                  <c:v>92.2</c:v>
                </c:pt>
                <c:pt idx="53">
                  <c:v>7.6</c:v>
                </c:pt>
                <c:pt idx="54">
                  <c:v>42.6</c:v>
                </c:pt>
                <c:pt idx="55">
                  <c:v>157</c:v>
                </c:pt>
                <c:pt idx="56">
                  <c:v>29</c:v>
                </c:pt>
                <c:pt idx="57">
                  <c:v>56.6</c:v>
                </c:pt>
                <c:pt idx="58">
                  <c:v>0</c:v>
                </c:pt>
                <c:pt idx="59">
                  <c:v>8.8000000000000007</c:v>
                </c:pt>
                <c:pt idx="60">
                  <c:v>16.2</c:v>
                </c:pt>
                <c:pt idx="61">
                  <c:v>28.5</c:v>
                </c:pt>
                <c:pt idx="62">
                  <c:v>78.7</c:v>
                </c:pt>
                <c:pt idx="63">
                  <c:v>0</c:v>
                </c:pt>
                <c:pt idx="64">
                  <c:v>17</c:v>
                </c:pt>
                <c:pt idx="65">
                  <c:v>0</c:v>
                </c:pt>
                <c:pt idx="66">
                  <c:v>19.5</c:v>
                </c:pt>
                <c:pt idx="67">
                  <c:v>15.3</c:v>
                </c:pt>
                <c:pt idx="68">
                  <c:v>7.8</c:v>
                </c:pt>
                <c:pt idx="69">
                  <c:v>2</c:v>
                </c:pt>
                <c:pt idx="70">
                  <c:v>8.6</c:v>
                </c:pt>
                <c:pt idx="71">
                  <c:v>44.3</c:v>
                </c:pt>
                <c:pt idx="72">
                  <c:v>30</c:v>
                </c:pt>
                <c:pt idx="73">
                  <c:v>43.2</c:v>
                </c:pt>
                <c:pt idx="74">
                  <c:v>9.3000000000000007</c:v>
                </c:pt>
                <c:pt idx="75">
                  <c:v>57.3</c:v>
                </c:pt>
                <c:pt idx="76">
                  <c:v>42.7</c:v>
                </c:pt>
                <c:pt idx="77">
                  <c:v>9.2000000000000011</c:v>
                </c:pt>
                <c:pt idx="78">
                  <c:v>0</c:v>
                </c:pt>
                <c:pt idx="79">
                  <c:v>28.2</c:v>
                </c:pt>
                <c:pt idx="80">
                  <c:v>9.9</c:v>
                </c:pt>
                <c:pt idx="81">
                  <c:v>7.2</c:v>
                </c:pt>
                <c:pt idx="82">
                  <c:v>43.3</c:v>
                </c:pt>
                <c:pt idx="83">
                  <c:v>7.9</c:v>
                </c:pt>
                <c:pt idx="84">
                  <c:v>20.9</c:v>
                </c:pt>
                <c:pt idx="85">
                  <c:v>8.1</c:v>
                </c:pt>
                <c:pt idx="86">
                  <c:v>44.2</c:v>
                </c:pt>
                <c:pt idx="87">
                  <c:v>178</c:v>
                </c:pt>
                <c:pt idx="88">
                  <c:v>35.300000000000004</c:v>
                </c:pt>
                <c:pt idx="89">
                  <c:v>40.6</c:v>
                </c:pt>
                <c:pt idx="90">
                  <c:v>61.6</c:v>
                </c:pt>
                <c:pt idx="91">
                  <c:v>18.5</c:v>
                </c:pt>
                <c:pt idx="92">
                  <c:v>64.400000000000006</c:v>
                </c:pt>
                <c:pt idx="93">
                  <c:v>47.3</c:v>
                </c:pt>
                <c:pt idx="94">
                  <c:v>57.2</c:v>
                </c:pt>
                <c:pt idx="95">
                  <c:v>48</c:v>
                </c:pt>
                <c:pt idx="96">
                  <c:v>42.2</c:v>
                </c:pt>
                <c:pt idx="97">
                  <c:v>75.599999999999994</c:v>
                </c:pt>
                <c:pt idx="98">
                  <c:v>48.4</c:v>
                </c:pt>
                <c:pt idx="99">
                  <c:v>11</c:v>
                </c:pt>
                <c:pt idx="100">
                  <c:v>42.5</c:v>
                </c:pt>
                <c:pt idx="101">
                  <c:v>9.1</c:v>
                </c:pt>
                <c:pt idx="102">
                  <c:v>29.4</c:v>
                </c:pt>
                <c:pt idx="103">
                  <c:v>9.5</c:v>
                </c:pt>
                <c:pt idx="104">
                  <c:v>19.5</c:v>
                </c:pt>
                <c:pt idx="105">
                  <c:v>17.899999999999999</c:v>
                </c:pt>
                <c:pt idx="106">
                  <c:v>42.6</c:v>
                </c:pt>
                <c:pt idx="107">
                  <c:v>20.100000000000001</c:v>
                </c:pt>
              </c:numCache>
            </c:numRef>
          </c:yVal>
        </c:ser>
        <c:dLbls/>
        <c:axId val="66429312"/>
        <c:axId val="66431232"/>
      </c:scatterChart>
      <c:scatterChart>
        <c:scatterStyle val="lineMarker"/>
        <c:ser>
          <c:idx val="0"/>
          <c:order val="0"/>
          <c:tx>
            <c:v>Eastern Exhaust</c:v>
          </c:tx>
          <c:spPr>
            <a:ln>
              <a:solidFill>
                <a:srgbClr val="92D050"/>
              </a:solidFill>
            </a:ln>
          </c:spPr>
          <c:marker>
            <c:symbol val="none"/>
          </c:marker>
          <c:xVal>
            <c:numRef>
              <c:f>'Exhaust (Middle Trench Test)'!$J$4:$J$86</c:f>
              <c:numCache>
                <c:formatCode>General</c:formatCode>
                <c:ptCount val="83"/>
                <c:pt idx="0">
                  <c:v>0</c:v>
                </c:pt>
                <c:pt idx="1">
                  <c:v>1</c:v>
                </c:pt>
                <c:pt idx="2">
                  <c:v>10</c:v>
                </c:pt>
                <c:pt idx="3">
                  <c:v>12</c:v>
                </c:pt>
                <c:pt idx="4">
                  <c:v>15</c:v>
                </c:pt>
                <c:pt idx="5">
                  <c:v>17</c:v>
                </c:pt>
                <c:pt idx="6">
                  <c:v>19</c:v>
                </c:pt>
                <c:pt idx="7">
                  <c:v>21</c:v>
                </c:pt>
                <c:pt idx="8">
                  <c:v>23</c:v>
                </c:pt>
                <c:pt idx="9">
                  <c:v>28</c:v>
                </c:pt>
                <c:pt idx="10">
                  <c:v>30</c:v>
                </c:pt>
                <c:pt idx="11">
                  <c:v>33</c:v>
                </c:pt>
                <c:pt idx="12">
                  <c:v>36</c:v>
                </c:pt>
                <c:pt idx="13">
                  <c:v>38</c:v>
                </c:pt>
                <c:pt idx="14">
                  <c:v>42</c:v>
                </c:pt>
                <c:pt idx="15">
                  <c:v>44</c:v>
                </c:pt>
                <c:pt idx="16">
                  <c:v>47</c:v>
                </c:pt>
                <c:pt idx="17">
                  <c:v>49</c:v>
                </c:pt>
                <c:pt idx="18">
                  <c:v>51</c:v>
                </c:pt>
                <c:pt idx="19">
                  <c:v>54</c:v>
                </c:pt>
                <c:pt idx="20">
                  <c:v>58</c:v>
                </c:pt>
                <c:pt idx="21">
                  <c:v>61</c:v>
                </c:pt>
                <c:pt idx="22">
                  <c:v>64</c:v>
                </c:pt>
                <c:pt idx="23">
                  <c:v>70</c:v>
                </c:pt>
                <c:pt idx="24">
                  <c:v>72</c:v>
                </c:pt>
                <c:pt idx="25">
                  <c:v>75</c:v>
                </c:pt>
                <c:pt idx="26">
                  <c:v>77</c:v>
                </c:pt>
                <c:pt idx="27">
                  <c:v>81</c:v>
                </c:pt>
                <c:pt idx="28">
                  <c:v>85</c:v>
                </c:pt>
                <c:pt idx="29">
                  <c:v>88</c:v>
                </c:pt>
                <c:pt idx="30">
                  <c:v>90</c:v>
                </c:pt>
                <c:pt idx="31">
                  <c:v>93</c:v>
                </c:pt>
                <c:pt idx="32">
                  <c:v>96</c:v>
                </c:pt>
                <c:pt idx="33">
                  <c:v>98</c:v>
                </c:pt>
                <c:pt idx="34">
                  <c:v>100</c:v>
                </c:pt>
                <c:pt idx="35">
                  <c:v>105</c:v>
                </c:pt>
                <c:pt idx="36">
                  <c:v>110</c:v>
                </c:pt>
                <c:pt idx="37">
                  <c:v>113</c:v>
                </c:pt>
                <c:pt idx="38">
                  <c:v>116</c:v>
                </c:pt>
                <c:pt idx="39">
                  <c:v>118</c:v>
                </c:pt>
                <c:pt idx="40">
                  <c:v>121</c:v>
                </c:pt>
                <c:pt idx="41">
                  <c:v>123</c:v>
                </c:pt>
                <c:pt idx="42">
                  <c:v>126</c:v>
                </c:pt>
                <c:pt idx="43">
                  <c:v>134</c:v>
                </c:pt>
                <c:pt idx="44">
                  <c:v>138</c:v>
                </c:pt>
                <c:pt idx="45">
                  <c:v>141</c:v>
                </c:pt>
                <c:pt idx="46">
                  <c:v>144</c:v>
                </c:pt>
                <c:pt idx="47">
                  <c:v>148</c:v>
                </c:pt>
                <c:pt idx="48">
                  <c:v>150</c:v>
                </c:pt>
                <c:pt idx="49">
                  <c:v>159</c:v>
                </c:pt>
                <c:pt idx="50">
                  <c:v>162</c:v>
                </c:pt>
                <c:pt idx="51">
                  <c:v>164</c:v>
                </c:pt>
                <c:pt idx="52">
                  <c:v>166</c:v>
                </c:pt>
                <c:pt idx="53">
                  <c:v>169</c:v>
                </c:pt>
                <c:pt idx="54">
                  <c:v>171</c:v>
                </c:pt>
                <c:pt idx="55">
                  <c:v>175</c:v>
                </c:pt>
                <c:pt idx="56">
                  <c:v>178</c:v>
                </c:pt>
                <c:pt idx="57">
                  <c:v>183</c:v>
                </c:pt>
                <c:pt idx="58">
                  <c:v>188</c:v>
                </c:pt>
                <c:pt idx="59">
                  <c:v>196</c:v>
                </c:pt>
                <c:pt idx="60">
                  <c:v>201</c:v>
                </c:pt>
                <c:pt idx="61">
                  <c:v>205</c:v>
                </c:pt>
                <c:pt idx="62">
                  <c:v>209</c:v>
                </c:pt>
                <c:pt idx="63">
                  <c:v>217</c:v>
                </c:pt>
                <c:pt idx="64">
                  <c:v>222</c:v>
                </c:pt>
                <c:pt idx="65">
                  <c:v>227</c:v>
                </c:pt>
                <c:pt idx="66">
                  <c:v>232</c:v>
                </c:pt>
                <c:pt idx="67">
                  <c:v>240</c:v>
                </c:pt>
                <c:pt idx="68">
                  <c:v>248</c:v>
                </c:pt>
                <c:pt idx="69">
                  <c:v>256</c:v>
                </c:pt>
                <c:pt idx="70">
                  <c:v>268</c:v>
                </c:pt>
                <c:pt idx="71">
                  <c:v>275</c:v>
                </c:pt>
                <c:pt idx="72">
                  <c:v>279</c:v>
                </c:pt>
                <c:pt idx="73">
                  <c:v>281</c:v>
                </c:pt>
                <c:pt idx="74">
                  <c:v>284</c:v>
                </c:pt>
                <c:pt idx="75">
                  <c:v>287</c:v>
                </c:pt>
                <c:pt idx="76">
                  <c:v>289</c:v>
                </c:pt>
                <c:pt idx="77">
                  <c:v>292</c:v>
                </c:pt>
                <c:pt idx="78">
                  <c:v>296</c:v>
                </c:pt>
                <c:pt idx="79">
                  <c:v>298</c:v>
                </c:pt>
                <c:pt idx="80">
                  <c:v>304</c:v>
                </c:pt>
                <c:pt idx="81">
                  <c:v>306</c:v>
                </c:pt>
                <c:pt idx="82">
                  <c:v>308</c:v>
                </c:pt>
              </c:numCache>
            </c:numRef>
          </c:xVal>
          <c:yVal>
            <c:numRef>
              <c:f>'Exhaust (Middle Trench Test)'!$K$4:$K$86</c:f>
              <c:numCache>
                <c:formatCode>General</c:formatCode>
                <c:ptCount val="83"/>
                <c:pt idx="0">
                  <c:v>0</c:v>
                </c:pt>
                <c:pt idx="1">
                  <c:v>36.9</c:v>
                </c:pt>
                <c:pt idx="2">
                  <c:v>125</c:v>
                </c:pt>
                <c:pt idx="3">
                  <c:v>14.2</c:v>
                </c:pt>
                <c:pt idx="4">
                  <c:v>8.9</c:v>
                </c:pt>
                <c:pt idx="5">
                  <c:v>0</c:v>
                </c:pt>
                <c:pt idx="6">
                  <c:v>0</c:v>
                </c:pt>
                <c:pt idx="7">
                  <c:v>0</c:v>
                </c:pt>
                <c:pt idx="8">
                  <c:v>0</c:v>
                </c:pt>
                <c:pt idx="9">
                  <c:v>0</c:v>
                </c:pt>
                <c:pt idx="10">
                  <c:v>0</c:v>
                </c:pt>
                <c:pt idx="11">
                  <c:v>0</c:v>
                </c:pt>
                <c:pt idx="12">
                  <c:v>19.3</c:v>
                </c:pt>
                <c:pt idx="13">
                  <c:v>0</c:v>
                </c:pt>
                <c:pt idx="14">
                  <c:v>0</c:v>
                </c:pt>
                <c:pt idx="15">
                  <c:v>0</c:v>
                </c:pt>
                <c:pt idx="16">
                  <c:v>0</c:v>
                </c:pt>
                <c:pt idx="17">
                  <c:v>0</c:v>
                </c:pt>
                <c:pt idx="18">
                  <c:v>0</c:v>
                </c:pt>
                <c:pt idx="19">
                  <c:v>0</c:v>
                </c:pt>
                <c:pt idx="20">
                  <c:v>0</c:v>
                </c:pt>
                <c:pt idx="21">
                  <c:v>0</c:v>
                </c:pt>
                <c:pt idx="22">
                  <c:v>0</c:v>
                </c:pt>
                <c:pt idx="23">
                  <c:v>0</c:v>
                </c:pt>
                <c:pt idx="24">
                  <c:v>8.8000000000000007</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0</c:v>
                </c:pt>
                <c:pt idx="62">
                  <c:v>0</c:v>
                </c:pt>
                <c:pt idx="63">
                  <c:v>0</c:v>
                </c:pt>
                <c:pt idx="64">
                  <c:v>0</c:v>
                </c:pt>
                <c:pt idx="65">
                  <c:v>0</c:v>
                </c:pt>
                <c:pt idx="66">
                  <c:v>0</c:v>
                </c:pt>
                <c:pt idx="67">
                  <c:v>0</c:v>
                </c:pt>
                <c:pt idx="68">
                  <c:v>0</c:v>
                </c:pt>
                <c:pt idx="69">
                  <c:v>0</c:v>
                </c:pt>
                <c:pt idx="70">
                  <c:v>0</c:v>
                </c:pt>
                <c:pt idx="71">
                  <c:v>0</c:v>
                </c:pt>
                <c:pt idx="72">
                  <c:v>0</c:v>
                </c:pt>
                <c:pt idx="73">
                  <c:v>0</c:v>
                </c:pt>
                <c:pt idx="74">
                  <c:v>0</c:v>
                </c:pt>
                <c:pt idx="75">
                  <c:v>0</c:v>
                </c:pt>
                <c:pt idx="76">
                  <c:v>0</c:v>
                </c:pt>
                <c:pt idx="77">
                  <c:v>0</c:v>
                </c:pt>
                <c:pt idx="78">
                  <c:v>0</c:v>
                </c:pt>
                <c:pt idx="79">
                  <c:v>0</c:v>
                </c:pt>
                <c:pt idx="80">
                  <c:v>0</c:v>
                </c:pt>
                <c:pt idx="81">
                  <c:v>0</c:v>
                </c:pt>
                <c:pt idx="82">
                  <c:v>0</c:v>
                </c:pt>
              </c:numCache>
            </c:numRef>
          </c:yVal>
        </c:ser>
        <c:dLbls/>
        <c:axId val="66447616"/>
        <c:axId val="66445696"/>
      </c:scatterChart>
      <c:valAx>
        <c:axId val="66429312"/>
        <c:scaling>
          <c:orientation val="minMax"/>
          <c:max val="350"/>
          <c:min val="0"/>
        </c:scaling>
        <c:axPos val="b"/>
        <c:title>
          <c:tx>
            <c:rich>
              <a:bodyPr/>
              <a:lstStyle/>
              <a:p>
                <a:pPr>
                  <a:defRPr sz="900"/>
                </a:pPr>
                <a:r>
                  <a:rPr lang="en-US" sz="900" dirty="0"/>
                  <a:t>Time (minutes) since SF</a:t>
                </a:r>
                <a:r>
                  <a:rPr lang="en-US" sz="900" baseline="-25000" dirty="0"/>
                  <a:t>6</a:t>
                </a:r>
                <a:r>
                  <a:rPr lang="en-US" sz="900" dirty="0"/>
                  <a:t> added and SVE system turned on</a:t>
                </a:r>
              </a:p>
            </c:rich>
          </c:tx>
          <c:layout>
            <c:manualLayout>
              <c:xMode val="edge"/>
              <c:yMode val="edge"/>
              <c:x val="0.13779827023543478"/>
              <c:y val="0.89922388365831762"/>
            </c:manualLayout>
          </c:layout>
        </c:title>
        <c:numFmt formatCode="General" sourceLinked="1"/>
        <c:tickLblPos val="nextTo"/>
        <c:txPr>
          <a:bodyPr/>
          <a:lstStyle/>
          <a:p>
            <a:pPr>
              <a:defRPr sz="800"/>
            </a:pPr>
            <a:endParaRPr lang="en-US"/>
          </a:p>
        </c:txPr>
        <c:crossAx val="66431232"/>
        <c:crosses val="autoZero"/>
        <c:crossBetween val="midCat"/>
      </c:valAx>
      <c:valAx>
        <c:axId val="66431232"/>
        <c:scaling>
          <c:orientation val="minMax"/>
          <c:max val="1000"/>
        </c:scaling>
        <c:axPos val="l"/>
        <c:majorGridlines/>
        <c:title>
          <c:tx>
            <c:rich>
              <a:bodyPr rot="-5400000" vert="horz"/>
              <a:lstStyle/>
              <a:p>
                <a:pPr>
                  <a:defRPr sz="800"/>
                </a:pPr>
                <a:r>
                  <a:rPr lang="en-US" sz="800" dirty="0"/>
                  <a:t>Sf6 concentration (</a:t>
                </a:r>
                <a:r>
                  <a:rPr lang="en-US" sz="800" dirty="0" err="1"/>
                  <a:t>ppm</a:t>
                </a:r>
                <a:r>
                  <a:rPr lang="en-US" sz="800" dirty="0"/>
                  <a:t>) - Western Exhaust</a:t>
                </a:r>
              </a:p>
            </c:rich>
          </c:tx>
          <c:layout>
            <c:manualLayout>
              <c:xMode val="edge"/>
              <c:yMode val="edge"/>
              <c:x val="2.6178048311031078E-2"/>
              <c:y val="9.6184095090953228E-2"/>
            </c:manualLayout>
          </c:layout>
        </c:title>
        <c:numFmt formatCode="General" sourceLinked="1"/>
        <c:tickLblPos val="nextTo"/>
        <c:txPr>
          <a:bodyPr/>
          <a:lstStyle/>
          <a:p>
            <a:pPr>
              <a:defRPr sz="800"/>
            </a:pPr>
            <a:endParaRPr lang="en-US"/>
          </a:p>
        </c:txPr>
        <c:crossAx val="66429312"/>
        <c:crosses val="autoZero"/>
        <c:crossBetween val="midCat"/>
        <c:majorUnit val="200"/>
      </c:valAx>
      <c:valAx>
        <c:axId val="66445696"/>
        <c:scaling>
          <c:orientation val="minMax"/>
          <c:max val="250"/>
        </c:scaling>
        <c:axPos val="r"/>
        <c:title>
          <c:tx>
            <c:rich>
              <a:bodyPr rot="-5400000" vert="horz"/>
              <a:lstStyle/>
              <a:p>
                <a:pPr>
                  <a:defRPr sz="800"/>
                </a:pPr>
                <a:r>
                  <a:rPr lang="en-US" sz="800" dirty="0"/>
                  <a:t>SF6 concentration (</a:t>
                </a:r>
                <a:r>
                  <a:rPr lang="en-US" sz="800" dirty="0" err="1"/>
                  <a:t>ppm</a:t>
                </a:r>
                <a:r>
                  <a:rPr lang="en-US" sz="800" dirty="0"/>
                  <a:t>) -</a:t>
                </a:r>
                <a:r>
                  <a:rPr lang="en-US" sz="800" baseline="0" dirty="0"/>
                  <a:t> Eastern Exhaust</a:t>
                </a:r>
                <a:endParaRPr lang="en-US" sz="800" dirty="0"/>
              </a:p>
            </c:rich>
          </c:tx>
          <c:layout>
            <c:manualLayout>
              <c:xMode val="edge"/>
              <c:yMode val="edge"/>
              <c:x val="0.92454986568434794"/>
              <c:y val="0.12332632003912979"/>
            </c:manualLayout>
          </c:layout>
        </c:title>
        <c:numFmt formatCode="General" sourceLinked="1"/>
        <c:tickLblPos val="nextTo"/>
        <c:txPr>
          <a:bodyPr/>
          <a:lstStyle/>
          <a:p>
            <a:pPr>
              <a:defRPr sz="800"/>
            </a:pPr>
            <a:endParaRPr lang="en-US"/>
          </a:p>
        </c:txPr>
        <c:crossAx val="66447616"/>
        <c:crosses val="max"/>
        <c:crossBetween val="midCat"/>
        <c:minorUnit val="4"/>
      </c:valAx>
      <c:valAx>
        <c:axId val="66447616"/>
        <c:scaling>
          <c:orientation val="minMax"/>
        </c:scaling>
        <c:delete val="1"/>
        <c:axPos val="b"/>
        <c:numFmt formatCode="General" sourceLinked="1"/>
        <c:tickLblPos val="none"/>
        <c:crossAx val="66445696"/>
        <c:crosses val="autoZero"/>
        <c:crossBetween val="midCat"/>
      </c:valAx>
    </c:plotArea>
    <c:legend>
      <c:legendPos val="b"/>
      <c:layout>
        <c:manualLayout>
          <c:xMode val="edge"/>
          <c:yMode val="edge"/>
          <c:x val="0.51786649636724258"/>
          <c:y val="0.1494159802974678"/>
          <c:w val="0.30148614506090565"/>
          <c:h val="0.23196633618782297"/>
        </c:manualLayout>
      </c:layout>
      <c:spPr>
        <a:solidFill>
          <a:schemeClr val="bg1"/>
        </a:solidFill>
        <a:ln>
          <a:solidFill>
            <a:schemeClr val="tx1"/>
          </a:solidFill>
        </a:ln>
        <a:effectLst>
          <a:outerShdw blurRad="50800" dist="38100" dir="2700000" algn="tl" rotWithShape="0">
            <a:prstClr val="black">
              <a:alpha val="40000"/>
            </a:prstClr>
          </a:outerShdw>
        </a:effectLst>
      </c:spPr>
    </c:legend>
    <c:plotVisOnly val="1"/>
    <c:dispBlanksAs val="gap"/>
  </c:chart>
  <c:spPr>
    <a:solidFill>
      <a:schemeClr val="bg1"/>
    </a:solidFill>
    <a:ln>
      <a:solidFill>
        <a:schemeClr val="tx1"/>
      </a:solidFill>
    </a:ln>
    <a:effectLst>
      <a:outerShdw blurRad="50800" dist="38100" dir="2700000" algn="tl" rotWithShape="0">
        <a:prstClr val="black">
          <a:alpha val="40000"/>
        </a:prstClr>
      </a:outerShdw>
    </a:effectLst>
  </c:spPr>
  <c:externalData r:id="rId1"/>
</c:chartSpace>
</file>

<file path=ppt/charts/chart6.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sz="1100" b="1" dirty="0" smtClean="0"/>
              <a:t>SIW-01 SF</a:t>
            </a:r>
            <a:r>
              <a:rPr lang="en-US" sz="1100" b="1" baseline="-25000" dirty="0" smtClean="0"/>
              <a:t>6</a:t>
            </a:r>
            <a:r>
              <a:rPr lang="en-US" sz="1100" b="1" dirty="0" smtClean="0"/>
              <a:t> Test </a:t>
            </a:r>
            <a:r>
              <a:rPr lang="en-US" sz="1100" b="1" i="0" u="none" strike="noStrike" baseline="0" dirty="0" smtClean="0"/>
              <a:t>(~46 ft</a:t>
            </a:r>
            <a:r>
              <a:rPr lang="en-US" sz="1100" b="1" i="0" u="none" strike="noStrike" baseline="30000" dirty="0" smtClean="0"/>
              <a:t>3</a:t>
            </a:r>
            <a:r>
              <a:rPr lang="en-US" sz="1100" b="1" i="0" u="none" strike="noStrike" baseline="0" dirty="0" smtClean="0"/>
              <a:t> applied)</a:t>
            </a:r>
            <a:endParaRPr lang="en-US" sz="1100" b="1" dirty="0" smtClean="0"/>
          </a:p>
        </c:rich>
      </c:tx>
    </c:title>
    <c:plotArea>
      <c:layout>
        <c:manualLayout>
          <c:layoutTarget val="inner"/>
          <c:xMode val="edge"/>
          <c:yMode val="edge"/>
          <c:x val="0.15356392047413941"/>
          <c:y val="0.12702820669378687"/>
          <c:w val="0.69548686808710558"/>
          <c:h val="0.68036827517322152"/>
        </c:manualLayout>
      </c:layout>
      <c:scatterChart>
        <c:scatterStyle val="lineMarker"/>
        <c:ser>
          <c:idx val="0"/>
          <c:order val="0"/>
          <c:tx>
            <c:v>Western Exhaust</c:v>
          </c:tx>
          <c:spPr>
            <a:ln>
              <a:solidFill>
                <a:srgbClr val="FFC301"/>
              </a:solidFill>
            </a:ln>
          </c:spPr>
          <c:marker>
            <c:symbol val="none"/>
          </c:marker>
          <c:xVal>
            <c:numRef>
              <c:f>'Exhaust (SIW-01 Test 2)'!$C$4:$C$130</c:f>
              <c:numCache>
                <c:formatCode>General</c:formatCode>
                <c:ptCount val="127"/>
                <c:pt idx="0">
                  <c:v>0</c:v>
                </c:pt>
                <c:pt idx="1">
                  <c:v>2</c:v>
                </c:pt>
                <c:pt idx="2">
                  <c:v>4</c:v>
                </c:pt>
                <c:pt idx="3">
                  <c:v>6</c:v>
                </c:pt>
                <c:pt idx="4">
                  <c:v>8</c:v>
                </c:pt>
                <c:pt idx="5">
                  <c:v>10</c:v>
                </c:pt>
                <c:pt idx="6">
                  <c:v>14</c:v>
                </c:pt>
                <c:pt idx="7">
                  <c:v>16</c:v>
                </c:pt>
                <c:pt idx="8">
                  <c:v>18</c:v>
                </c:pt>
                <c:pt idx="9">
                  <c:v>19</c:v>
                </c:pt>
                <c:pt idx="10">
                  <c:v>22</c:v>
                </c:pt>
                <c:pt idx="11">
                  <c:v>24</c:v>
                </c:pt>
                <c:pt idx="12">
                  <c:v>26</c:v>
                </c:pt>
                <c:pt idx="13">
                  <c:v>28</c:v>
                </c:pt>
                <c:pt idx="14">
                  <c:v>30</c:v>
                </c:pt>
                <c:pt idx="15">
                  <c:v>32</c:v>
                </c:pt>
                <c:pt idx="16">
                  <c:v>34</c:v>
                </c:pt>
                <c:pt idx="17">
                  <c:v>36</c:v>
                </c:pt>
                <c:pt idx="18">
                  <c:v>38</c:v>
                </c:pt>
                <c:pt idx="19">
                  <c:v>40</c:v>
                </c:pt>
                <c:pt idx="20">
                  <c:v>42</c:v>
                </c:pt>
                <c:pt idx="21">
                  <c:v>44</c:v>
                </c:pt>
                <c:pt idx="22">
                  <c:v>46</c:v>
                </c:pt>
                <c:pt idx="23">
                  <c:v>49</c:v>
                </c:pt>
                <c:pt idx="24">
                  <c:v>52</c:v>
                </c:pt>
                <c:pt idx="25">
                  <c:v>54</c:v>
                </c:pt>
                <c:pt idx="26">
                  <c:v>56</c:v>
                </c:pt>
                <c:pt idx="27">
                  <c:v>58</c:v>
                </c:pt>
                <c:pt idx="28">
                  <c:v>60</c:v>
                </c:pt>
                <c:pt idx="29">
                  <c:v>62</c:v>
                </c:pt>
                <c:pt idx="30">
                  <c:v>64</c:v>
                </c:pt>
                <c:pt idx="31">
                  <c:v>66</c:v>
                </c:pt>
                <c:pt idx="32">
                  <c:v>68</c:v>
                </c:pt>
                <c:pt idx="33">
                  <c:v>70</c:v>
                </c:pt>
                <c:pt idx="34">
                  <c:v>72</c:v>
                </c:pt>
                <c:pt idx="35">
                  <c:v>74</c:v>
                </c:pt>
                <c:pt idx="36">
                  <c:v>76</c:v>
                </c:pt>
                <c:pt idx="37">
                  <c:v>78</c:v>
                </c:pt>
                <c:pt idx="38">
                  <c:v>80</c:v>
                </c:pt>
                <c:pt idx="39">
                  <c:v>82</c:v>
                </c:pt>
                <c:pt idx="40">
                  <c:v>84</c:v>
                </c:pt>
                <c:pt idx="41">
                  <c:v>86</c:v>
                </c:pt>
                <c:pt idx="42">
                  <c:v>88</c:v>
                </c:pt>
                <c:pt idx="43">
                  <c:v>90</c:v>
                </c:pt>
                <c:pt idx="44">
                  <c:v>92</c:v>
                </c:pt>
                <c:pt idx="45">
                  <c:v>94</c:v>
                </c:pt>
                <c:pt idx="46">
                  <c:v>96</c:v>
                </c:pt>
                <c:pt idx="47">
                  <c:v>98</c:v>
                </c:pt>
                <c:pt idx="48">
                  <c:v>100</c:v>
                </c:pt>
                <c:pt idx="49">
                  <c:v>102</c:v>
                </c:pt>
                <c:pt idx="50">
                  <c:v>104</c:v>
                </c:pt>
                <c:pt idx="51">
                  <c:v>106</c:v>
                </c:pt>
                <c:pt idx="52">
                  <c:v>108</c:v>
                </c:pt>
                <c:pt idx="53">
                  <c:v>110</c:v>
                </c:pt>
                <c:pt idx="54">
                  <c:v>112</c:v>
                </c:pt>
                <c:pt idx="55">
                  <c:v>114</c:v>
                </c:pt>
                <c:pt idx="56">
                  <c:v>116</c:v>
                </c:pt>
                <c:pt idx="57">
                  <c:v>118</c:v>
                </c:pt>
                <c:pt idx="58">
                  <c:v>120</c:v>
                </c:pt>
                <c:pt idx="59">
                  <c:v>122</c:v>
                </c:pt>
                <c:pt idx="60">
                  <c:v>124</c:v>
                </c:pt>
                <c:pt idx="61">
                  <c:v>126</c:v>
                </c:pt>
                <c:pt idx="62">
                  <c:v>128</c:v>
                </c:pt>
                <c:pt idx="63">
                  <c:v>130</c:v>
                </c:pt>
                <c:pt idx="64">
                  <c:v>132</c:v>
                </c:pt>
                <c:pt idx="65">
                  <c:v>134</c:v>
                </c:pt>
                <c:pt idx="66">
                  <c:v>136</c:v>
                </c:pt>
                <c:pt idx="67">
                  <c:v>138</c:v>
                </c:pt>
                <c:pt idx="68">
                  <c:v>140</c:v>
                </c:pt>
                <c:pt idx="69">
                  <c:v>142</c:v>
                </c:pt>
                <c:pt idx="70">
                  <c:v>144</c:v>
                </c:pt>
                <c:pt idx="71">
                  <c:v>146</c:v>
                </c:pt>
                <c:pt idx="72">
                  <c:v>148</c:v>
                </c:pt>
                <c:pt idx="73">
                  <c:v>150</c:v>
                </c:pt>
                <c:pt idx="74">
                  <c:v>152</c:v>
                </c:pt>
                <c:pt idx="75">
                  <c:v>154</c:v>
                </c:pt>
                <c:pt idx="76">
                  <c:v>156</c:v>
                </c:pt>
                <c:pt idx="77">
                  <c:v>158</c:v>
                </c:pt>
                <c:pt idx="78">
                  <c:v>160</c:v>
                </c:pt>
                <c:pt idx="79">
                  <c:v>162</c:v>
                </c:pt>
                <c:pt idx="80">
                  <c:v>164</c:v>
                </c:pt>
                <c:pt idx="81">
                  <c:v>168</c:v>
                </c:pt>
                <c:pt idx="82">
                  <c:v>170</c:v>
                </c:pt>
                <c:pt idx="83">
                  <c:v>172</c:v>
                </c:pt>
                <c:pt idx="84">
                  <c:v>174</c:v>
                </c:pt>
                <c:pt idx="85">
                  <c:v>176</c:v>
                </c:pt>
                <c:pt idx="86">
                  <c:v>178</c:v>
                </c:pt>
                <c:pt idx="87">
                  <c:v>180</c:v>
                </c:pt>
                <c:pt idx="88">
                  <c:v>186</c:v>
                </c:pt>
                <c:pt idx="89">
                  <c:v>188</c:v>
                </c:pt>
                <c:pt idx="90">
                  <c:v>191</c:v>
                </c:pt>
                <c:pt idx="91">
                  <c:v>202</c:v>
                </c:pt>
                <c:pt idx="92">
                  <c:v>213</c:v>
                </c:pt>
                <c:pt idx="93">
                  <c:v>219</c:v>
                </c:pt>
                <c:pt idx="94">
                  <c:v>224</c:v>
                </c:pt>
                <c:pt idx="95">
                  <c:v>228</c:v>
                </c:pt>
                <c:pt idx="96">
                  <c:v>232</c:v>
                </c:pt>
                <c:pt idx="97">
                  <c:v>237</c:v>
                </c:pt>
                <c:pt idx="98">
                  <c:v>242</c:v>
                </c:pt>
                <c:pt idx="99">
                  <c:v>247</c:v>
                </c:pt>
                <c:pt idx="100">
                  <c:v>252</c:v>
                </c:pt>
                <c:pt idx="101">
                  <c:v>257</c:v>
                </c:pt>
                <c:pt idx="102">
                  <c:v>262</c:v>
                </c:pt>
                <c:pt idx="103">
                  <c:v>264</c:v>
                </c:pt>
                <c:pt idx="104">
                  <c:v>270</c:v>
                </c:pt>
                <c:pt idx="105">
                  <c:v>274</c:v>
                </c:pt>
                <c:pt idx="106">
                  <c:v>277</c:v>
                </c:pt>
                <c:pt idx="107">
                  <c:v>287</c:v>
                </c:pt>
                <c:pt idx="108">
                  <c:v>292</c:v>
                </c:pt>
                <c:pt idx="109">
                  <c:v>297</c:v>
                </c:pt>
                <c:pt idx="110">
                  <c:v>302</c:v>
                </c:pt>
                <c:pt idx="111">
                  <c:v>307</c:v>
                </c:pt>
                <c:pt idx="112">
                  <c:v>312</c:v>
                </c:pt>
                <c:pt idx="113">
                  <c:v>317</c:v>
                </c:pt>
                <c:pt idx="114">
                  <c:v>322</c:v>
                </c:pt>
                <c:pt idx="115">
                  <c:v>327</c:v>
                </c:pt>
                <c:pt idx="116">
                  <c:v>332</c:v>
                </c:pt>
                <c:pt idx="117">
                  <c:v>337</c:v>
                </c:pt>
                <c:pt idx="118">
                  <c:v>342</c:v>
                </c:pt>
                <c:pt idx="119">
                  <c:v>347</c:v>
                </c:pt>
                <c:pt idx="120">
                  <c:v>352</c:v>
                </c:pt>
                <c:pt idx="121">
                  <c:v>357</c:v>
                </c:pt>
                <c:pt idx="122">
                  <c:v>362</c:v>
                </c:pt>
                <c:pt idx="123">
                  <c:v>367</c:v>
                </c:pt>
                <c:pt idx="124">
                  <c:v>372</c:v>
                </c:pt>
                <c:pt idx="125">
                  <c:v>377</c:v>
                </c:pt>
                <c:pt idx="126">
                  <c:v>382</c:v>
                </c:pt>
              </c:numCache>
            </c:numRef>
          </c:xVal>
          <c:yVal>
            <c:numRef>
              <c:f>'Exhaust (SIW-01 Test 2)'!$D$4:$D$130</c:f>
              <c:numCache>
                <c:formatCode>General</c:formatCode>
                <c:ptCount val="127"/>
                <c:pt idx="0">
                  <c:v>34</c:v>
                </c:pt>
                <c:pt idx="1">
                  <c:v>351</c:v>
                </c:pt>
                <c:pt idx="2">
                  <c:v>0</c:v>
                </c:pt>
                <c:pt idx="3">
                  <c:v>19.399999999999999</c:v>
                </c:pt>
                <c:pt idx="4">
                  <c:v>27.4</c:v>
                </c:pt>
                <c:pt idx="5">
                  <c:v>11.2</c:v>
                </c:pt>
                <c:pt idx="6">
                  <c:v>29.3</c:v>
                </c:pt>
                <c:pt idx="7">
                  <c:v>28.8</c:v>
                </c:pt>
                <c:pt idx="8">
                  <c:v>9.3000000000000007</c:v>
                </c:pt>
                <c:pt idx="9">
                  <c:v>9.7000000000000011</c:v>
                </c:pt>
                <c:pt idx="10">
                  <c:v>0</c:v>
                </c:pt>
                <c:pt idx="11">
                  <c:v>7.2</c:v>
                </c:pt>
                <c:pt idx="12">
                  <c:v>8.2000000000000011</c:v>
                </c:pt>
                <c:pt idx="13">
                  <c:v>43.3</c:v>
                </c:pt>
                <c:pt idx="14">
                  <c:v>9.8000000000000007</c:v>
                </c:pt>
                <c:pt idx="15">
                  <c:v>13.7</c:v>
                </c:pt>
                <c:pt idx="16">
                  <c:v>0</c:v>
                </c:pt>
                <c:pt idx="17">
                  <c:v>0</c:v>
                </c:pt>
                <c:pt idx="18">
                  <c:v>10.5</c:v>
                </c:pt>
                <c:pt idx="19">
                  <c:v>31.2</c:v>
                </c:pt>
                <c:pt idx="20">
                  <c:v>36.700000000000003</c:v>
                </c:pt>
                <c:pt idx="21">
                  <c:v>18.600000000000001</c:v>
                </c:pt>
                <c:pt idx="22">
                  <c:v>46.6</c:v>
                </c:pt>
                <c:pt idx="23">
                  <c:v>0</c:v>
                </c:pt>
                <c:pt idx="24">
                  <c:v>0</c:v>
                </c:pt>
                <c:pt idx="25">
                  <c:v>0</c:v>
                </c:pt>
                <c:pt idx="26">
                  <c:v>0</c:v>
                </c:pt>
                <c:pt idx="27">
                  <c:v>0</c:v>
                </c:pt>
                <c:pt idx="28">
                  <c:v>45.1</c:v>
                </c:pt>
                <c:pt idx="29">
                  <c:v>0</c:v>
                </c:pt>
                <c:pt idx="30">
                  <c:v>25.3</c:v>
                </c:pt>
                <c:pt idx="31">
                  <c:v>8.5</c:v>
                </c:pt>
                <c:pt idx="32">
                  <c:v>9.2000000000000011</c:v>
                </c:pt>
                <c:pt idx="33">
                  <c:v>18.100000000000001</c:v>
                </c:pt>
                <c:pt idx="34">
                  <c:v>0</c:v>
                </c:pt>
                <c:pt idx="35">
                  <c:v>22</c:v>
                </c:pt>
                <c:pt idx="36">
                  <c:v>7.4</c:v>
                </c:pt>
                <c:pt idx="37">
                  <c:v>8.5</c:v>
                </c:pt>
                <c:pt idx="38">
                  <c:v>49.3</c:v>
                </c:pt>
                <c:pt idx="39">
                  <c:v>10.200000000000001</c:v>
                </c:pt>
                <c:pt idx="40">
                  <c:v>31.6</c:v>
                </c:pt>
                <c:pt idx="41">
                  <c:v>49.5</c:v>
                </c:pt>
                <c:pt idx="42">
                  <c:v>18.2</c:v>
                </c:pt>
                <c:pt idx="43">
                  <c:v>61.3</c:v>
                </c:pt>
                <c:pt idx="44">
                  <c:v>0</c:v>
                </c:pt>
                <c:pt idx="45">
                  <c:v>9.5</c:v>
                </c:pt>
                <c:pt idx="46">
                  <c:v>49.5</c:v>
                </c:pt>
                <c:pt idx="47">
                  <c:v>0</c:v>
                </c:pt>
                <c:pt idx="48">
                  <c:v>48.3</c:v>
                </c:pt>
                <c:pt idx="49">
                  <c:v>19.399999999999999</c:v>
                </c:pt>
                <c:pt idx="50">
                  <c:v>0</c:v>
                </c:pt>
                <c:pt idx="51">
                  <c:v>22.3</c:v>
                </c:pt>
                <c:pt idx="52">
                  <c:v>9.7000000000000011</c:v>
                </c:pt>
                <c:pt idx="53">
                  <c:v>9.5</c:v>
                </c:pt>
                <c:pt idx="54">
                  <c:v>53.5</c:v>
                </c:pt>
                <c:pt idx="55">
                  <c:v>0</c:v>
                </c:pt>
                <c:pt idx="56">
                  <c:v>48.7</c:v>
                </c:pt>
                <c:pt idx="57">
                  <c:v>172</c:v>
                </c:pt>
                <c:pt idx="58">
                  <c:v>10.200000000000001</c:v>
                </c:pt>
                <c:pt idx="59">
                  <c:v>690</c:v>
                </c:pt>
                <c:pt idx="60">
                  <c:v>40.300000000000004</c:v>
                </c:pt>
                <c:pt idx="61">
                  <c:v>8.1</c:v>
                </c:pt>
                <c:pt idx="62">
                  <c:v>0</c:v>
                </c:pt>
                <c:pt idx="63">
                  <c:v>0</c:v>
                </c:pt>
                <c:pt idx="64">
                  <c:v>9.3000000000000007</c:v>
                </c:pt>
                <c:pt idx="65">
                  <c:v>7.8</c:v>
                </c:pt>
                <c:pt idx="66">
                  <c:v>35</c:v>
                </c:pt>
                <c:pt idx="67">
                  <c:v>0</c:v>
                </c:pt>
                <c:pt idx="68">
                  <c:v>18.8</c:v>
                </c:pt>
                <c:pt idx="69">
                  <c:v>0</c:v>
                </c:pt>
                <c:pt idx="70">
                  <c:v>0</c:v>
                </c:pt>
                <c:pt idx="71">
                  <c:v>50.5</c:v>
                </c:pt>
                <c:pt idx="72">
                  <c:v>0</c:v>
                </c:pt>
                <c:pt idx="73">
                  <c:v>9.3000000000000007</c:v>
                </c:pt>
                <c:pt idx="74">
                  <c:v>9.5</c:v>
                </c:pt>
                <c:pt idx="75">
                  <c:v>102</c:v>
                </c:pt>
                <c:pt idx="76">
                  <c:v>0</c:v>
                </c:pt>
                <c:pt idx="77">
                  <c:v>58.3</c:v>
                </c:pt>
                <c:pt idx="78">
                  <c:v>105</c:v>
                </c:pt>
                <c:pt idx="79">
                  <c:v>48.3</c:v>
                </c:pt>
                <c:pt idx="80">
                  <c:v>20.399999999999999</c:v>
                </c:pt>
                <c:pt idx="81">
                  <c:v>28.3</c:v>
                </c:pt>
                <c:pt idx="82">
                  <c:v>44.4</c:v>
                </c:pt>
                <c:pt idx="83">
                  <c:v>46.7</c:v>
                </c:pt>
                <c:pt idx="84">
                  <c:v>45.2</c:v>
                </c:pt>
                <c:pt idx="85">
                  <c:v>26.7</c:v>
                </c:pt>
                <c:pt idx="86">
                  <c:v>66</c:v>
                </c:pt>
                <c:pt idx="87">
                  <c:v>0</c:v>
                </c:pt>
                <c:pt idx="88">
                  <c:v>22.7</c:v>
                </c:pt>
                <c:pt idx="89">
                  <c:v>35.200000000000003</c:v>
                </c:pt>
                <c:pt idx="90">
                  <c:v>527</c:v>
                </c:pt>
                <c:pt idx="91">
                  <c:v>12.4</c:v>
                </c:pt>
                <c:pt idx="92">
                  <c:v>39.4</c:v>
                </c:pt>
                <c:pt idx="93">
                  <c:v>49</c:v>
                </c:pt>
                <c:pt idx="94">
                  <c:v>9.1</c:v>
                </c:pt>
                <c:pt idx="95">
                  <c:v>36.6</c:v>
                </c:pt>
                <c:pt idx="96">
                  <c:v>249</c:v>
                </c:pt>
                <c:pt idx="97">
                  <c:v>446</c:v>
                </c:pt>
                <c:pt idx="98">
                  <c:v>387</c:v>
                </c:pt>
                <c:pt idx="99">
                  <c:v>28.2</c:v>
                </c:pt>
                <c:pt idx="100">
                  <c:v>17.7</c:v>
                </c:pt>
                <c:pt idx="101">
                  <c:v>18.3</c:v>
                </c:pt>
                <c:pt idx="102">
                  <c:v>67.8</c:v>
                </c:pt>
                <c:pt idx="103">
                  <c:v>30.9</c:v>
                </c:pt>
                <c:pt idx="104">
                  <c:v>31.2</c:v>
                </c:pt>
                <c:pt idx="105">
                  <c:v>9</c:v>
                </c:pt>
                <c:pt idx="106">
                  <c:v>30.6</c:v>
                </c:pt>
                <c:pt idx="107">
                  <c:v>22.9</c:v>
                </c:pt>
                <c:pt idx="108">
                  <c:v>31.4</c:v>
                </c:pt>
                <c:pt idx="109">
                  <c:v>458</c:v>
                </c:pt>
                <c:pt idx="110">
                  <c:v>0</c:v>
                </c:pt>
                <c:pt idx="111">
                  <c:v>48.8</c:v>
                </c:pt>
                <c:pt idx="112">
                  <c:v>0</c:v>
                </c:pt>
                <c:pt idx="113">
                  <c:v>147</c:v>
                </c:pt>
                <c:pt idx="114">
                  <c:v>256</c:v>
                </c:pt>
                <c:pt idx="115">
                  <c:v>58.9</c:v>
                </c:pt>
                <c:pt idx="116">
                  <c:v>43.2</c:v>
                </c:pt>
                <c:pt idx="117">
                  <c:v>62</c:v>
                </c:pt>
                <c:pt idx="118">
                  <c:v>8.8000000000000007</c:v>
                </c:pt>
                <c:pt idx="119">
                  <c:v>8.1</c:v>
                </c:pt>
                <c:pt idx="120">
                  <c:v>8.5</c:v>
                </c:pt>
                <c:pt idx="121">
                  <c:v>39</c:v>
                </c:pt>
                <c:pt idx="122">
                  <c:v>68.5</c:v>
                </c:pt>
                <c:pt idx="123">
                  <c:v>32.700000000000003</c:v>
                </c:pt>
                <c:pt idx="124">
                  <c:v>47.4</c:v>
                </c:pt>
                <c:pt idx="125">
                  <c:v>35.800000000000004</c:v>
                </c:pt>
                <c:pt idx="126">
                  <c:v>20.6</c:v>
                </c:pt>
              </c:numCache>
            </c:numRef>
          </c:yVal>
        </c:ser>
        <c:dLbls/>
        <c:axId val="67191168"/>
        <c:axId val="67193088"/>
      </c:scatterChart>
      <c:scatterChart>
        <c:scatterStyle val="lineMarker"/>
        <c:ser>
          <c:idx val="2"/>
          <c:order val="1"/>
          <c:tx>
            <c:v>Eastern Exhaust</c:v>
          </c:tx>
          <c:spPr>
            <a:ln>
              <a:solidFill>
                <a:srgbClr val="92D050"/>
              </a:solidFill>
            </a:ln>
          </c:spPr>
          <c:marker>
            <c:symbol val="none"/>
          </c:marker>
          <c:xVal>
            <c:numRef>
              <c:f>'Exhaust (SIW-01 Test 2)'!$H$4:$H$104</c:f>
              <c:numCache>
                <c:formatCode>General</c:formatCode>
                <c:ptCount val="101"/>
                <c:pt idx="0">
                  <c:v>1</c:v>
                </c:pt>
                <c:pt idx="1">
                  <c:v>2</c:v>
                </c:pt>
                <c:pt idx="2">
                  <c:v>3</c:v>
                </c:pt>
                <c:pt idx="3">
                  <c:v>5</c:v>
                </c:pt>
                <c:pt idx="4">
                  <c:v>7</c:v>
                </c:pt>
                <c:pt idx="5">
                  <c:v>9</c:v>
                </c:pt>
                <c:pt idx="6">
                  <c:v>11</c:v>
                </c:pt>
                <c:pt idx="7">
                  <c:v>13</c:v>
                </c:pt>
                <c:pt idx="8">
                  <c:v>16</c:v>
                </c:pt>
                <c:pt idx="9">
                  <c:v>20</c:v>
                </c:pt>
                <c:pt idx="10">
                  <c:v>24</c:v>
                </c:pt>
                <c:pt idx="11">
                  <c:v>26</c:v>
                </c:pt>
                <c:pt idx="12">
                  <c:v>28</c:v>
                </c:pt>
                <c:pt idx="13">
                  <c:v>30</c:v>
                </c:pt>
                <c:pt idx="14">
                  <c:v>35</c:v>
                </c:pt>
                <c:pt idx="15">
                  <c:v>40</c:v>
                </c:pt>
                <c:pt idx="16">
                  <c:v>42</c:v>
                </c:pt>
                <c:pt idx="17">
                  <c:v>44</c:v>
                </c:pt>
                <c:pt idx="18">
                  <c:v>46</c:v>
                </c:pt>
                <c:pt idx="19">
                  <c:v>49</c:v>
                </c:pt>
                <c:pt idx="20">
                  <c:v>51</c:v>
                </c:pt>
                <c:pt idx="21">
                  <c:v>53</c:v>
                </c:pt>
                <c:pt idx="22">
                  <c:v>57</c:v>
                </c:pt>
                <c:pt idx="23">
                  <c:v>61</c:v>
                </c:pt>
                <c:pt idx="24">
                  <c:v>64</c:v>
                </c:pt>
                <c:pt idx="25">
                  <c:v>66</c:v>
                </c:pt>
                <c:pt idx="26">
                  <c:v>71</c:v>
                </c:pt>
                <c:pt idx="27">
                  <c:v>75</c:v>
                </c:pt>
                <c:pt idx="28">
                  <c:v>85</c:v>
                </c:pt>
                <c:pt idx="29">
                  <c:v>90</c:v>
                </c:pt>
                <c:pt idx="30">
                  <c:v>93</c:v>
                </c:pt>
                <c:pt idx="31">
                  <c:v>95</c:v>
                </c:pt>
                <c:pt idx="32">
                  <c:v>98</c:v>
                </c:pt>
                <c:pt idx="33">
                  <c:v>100</c:v>
                </c:pt>
                <c:pt idx="34">
                  <c:v>104</c:v>
                </c:pt>
                <c:pt idx="35">
                  <c:v>107</c:v>
                </c:pt>
                <c:pt idx="36">
                  <c:v>110</c:v>
                </c:pt>
                <c:pt idx="37">
                  <c:v>114</c:v>
                </c:pt>
                <c:pt idx="38">
                  <c:v>118</c:v>
                </c:pt>
                <c:pt idx="39">
                  <c:v>122</c:v>
                </c:pt>
                <c:pt idx="40">
                  <c:v>125</c:v>
                </c:pt>
                <c:pt idx="41">
                  <c:v>131</c:v>
                </c:pt>
                <c:pt idx="42">
                  <c:v>134</c:v>
                </c:pt>
                <c:pt idx="43">
                  <c:v>137</c:v>
                </c:pt>
                <c:pt idx="44">
                  <c:v>142</c:v>
                </c:pt>
                <c:pt idx="45">
                  <c:v>145</c:v>
                </c:pt>
                <c:pt idx="46">
                  <c:v>148</c:v>
                </c:pt>
                <c:pt idx="47">
                  <c:v>151</c:v>
                </c:pt>
                <c:pt idx="48">
                  <c:v>157</c:v>
                </c:pt>
                <c:pt idx="49">
                  <c:v>165</c:v>
                </c:pt>
                <c:pt idx="50">
                  <c:v>172</c:v>
                </c:pt>
                <c:pt idx="51">
                  <c:v>172</c:v>
                </c:pt>
                <c:pt idx="52">
                  <c:v>175</c:v>
                </c:pt>
                <c:pt idx="53">
                  <c:v>178</c:v>
                </c:pt>
                <c:pt idx="54">
                  <c:v>184</c:v>
                </c:pt>
                <c:pt idx="55">
                  <c:v>188</c:v>
                </c:pt>
                <c:pt idx="56">
                  <c:v>192</c:v>
                </c:pt>
                <c:pt idx="57">
                  <c:v>196</c:v>
                </c:pt>
                <c:pt idx="58">
                  <c:v>201</c:v>
                </c:pt>
                <c:pt idx="59">
                  <c:v>205</c:v>
                </c:pt>
                <c:pt idx="60">
                  <c:v>209</c:v>
                </c:pt>
                <c:pt idx="61">
                  <c:v>212</c:v>
                </c:pt>
                <c:pt idx="62">
                  <c:v>214</c:v>
                </c:pt>
                <c:pt idx="63">
                  <c:v>222</c:v>
                </c:pt>
                <c:pt idx="64">
                  <c:v>226</c:v>
                </c:pt>
                <c:pt idx="65">
                  <c:v>229</c:v>
                </c:pt>
                <c:pt idx="66">
                  <c:v>232</c:v>
                </c:pt>
                <c:pt idx="67">
                  <c:v>236</c:v>
                </c:pt>
                <c:pt idx="68">
                  <c:v>239</c:v>
                </c:pt>
                <c:pt idx="69">
                  <c:v>242</c:v>
                </c:pt>
                <c:pt idx="70">
                  <c:v>246</c:v>
                </c:pt>
                <c:pt idx="71">
                  <c:v>249</c:v>
                </c:pt>
                <c:pt idx="72">
                  <c:v>257</c:v>
                </c:pt>
                <c:pt idx="73">
                  <c:v>261</c:v>
                </c:pt>
                <c:pt idx="74">
                  <c:v>265</c:v>
                </c:pt>
                <c:pt idx="75">
                  <c:v>269</c:v>
                </c:pt>
                <c:pt idx="76">
                  <c:v>273</c:v>
                </c:pt>
                <c:pt idx="77">
                  <c:v>278</c:v>
                </c:pt>
                <c:pt idx="78">
                  <c:v>282</c:v>
                </c:pt>
                <c:pt idx="79">
                  <c:v>293</c:v>
                </c:pt>
                <c:pt idx="80">
                  <c:v>297</c:v>
                </c:pt>
                <c:pt idx="81">
                  <c:v>300</c:v>
                </c:pt>
                <c:pt idx="82">
                  <c:v>304</c:v>
                </c:pt>
                <c:pt idx="83">
                  <c:v>309</c:v>
                </c:pt>
                <c:pt idx="84">
                  <c:v>312</c:v>
                </c:pt>
                <c:pt idx="85">
                  <c:v>315</c:v>
                </c:pt>
                <c:pt idx="86">
                  <c:v>321</c:v>
                </c:pt>
                <c:pt idx="87">
                  <c:v>325</c:v>
                </c:pt>
                <c:pt idx="88">
                  <c:v>331</c:v>
                </c:pt>
                <c:pt idx="89">
                  <c:v>335</c:v>
                </c:pt>
                <c:pt idx="90">
                  <c:v>341</c:v>
                </c:pt>
                <c:pt idx="91">
                  <c:v>345</c:v>
                </c:pt>
                <c:pt idx="92">
                  <c:v>349</c:v>
                </c:pt>
                <c:pt idx="93">
                  <c:v>353</c:v>
                </c:pt>
                <c:pt idx="94">
                  <c:v>357</c:v>
                </c:pt>
                <c:pt idx="95">
                  <c:v>361</c:v>
                </c:pt>
                <c:pt idx="96">
                  <c:v>365</c:v>
                </c:pt>
                <c:pt idx="97">
                  <c:v>369</c:v>
                </c:pt>
                <c:pt idx="98">
                  <c:v>373</c:v>
                </c:pt>
                <c:pt idx="99">
                  <c:v>377</c:v>
                </c:pt>
                <c:pt idx="100">
                  <c:v>381</c:v>
                </c:pt>
              </c:numCache>
            </c:numRef>
          </c:xVal>
          <c:yVal>
            <c:numRef>
              <c:f>'Exhaust (SIW-01 Test 2)'!$I$4:$I$104</c:f>
              <c:numCache>
                <c:formatCode>General</c:formatCode>
                <c:ptCount val="10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19</c:v>
                </c:pt>
                <c:pt idx="15">
                  <c:v>0</c:v>
                </c:pt>
                <c:pt idx="16">
                  <c:v>7.5</c:v>
                </c:pt>
                <c:pt idx="17">
                  <c:v>8.8000000000000007</c:v>
                </c:pt>
                <c:pt idx="18">
                  <c:v>15</c:v>
                </c:pt>
                <c:pt idx="19">
                  <c:v>46.8</c:v>
                </c:pt>
                <c:pt idx="20">
                  <c:v>0</c:v>
                </c:pt>
                <c:pt idx="21">
                  <c:v>38.300000000000004</c:v>
                </c:pt>
                <c:pt idx="22">
                  <c:v>15.9</c:v>
                </c:pt>
                <c:pt idx="23">
                  <c:v>17</c:v>
                </c:pt>
                <c:pt idx="24">
                  <c:v>7.5</c:v>
                </c:pt>
                <c:pt idx="25">
                  <c:v>112</c:v>
                </c:pt>
                <c:pt idx="26">
                  <c:v>74.099999999999994</c:v>
                </c:pt>
                <c:pt idx="27">
                  <c:v>17.7</c:v>
                </c:pt>
                <c:pt idx="28">
                  <c:v>30.6</c:v>
                </c:pt>
                <c:pt idx="29">
                  <c:v>0</c:v>
                </c:pt>
                <c:pt idx="30">
                  <c:v>0</c:v>
                </c:pt>
                <c:pt idx="31">
                  <c:v>0</c:v>
                </c:pt>
                <c:pt idx="32">
                  <c:v>0</c:v>
                </c:pt>
                <c:pt idx="33">
                  <c:v>20.3</c:v>
                </c:pt>
                <c:pt idx="34">
                  <c:v>31.5</c:v>
                </c:pt>
                <c:pt idx="35">
                  <c:v>0</c:v>
                </c:pt>
                <c:pt idx="36">
                  <c:v>9.9</c:v>
                </c:pt>
                <c:pt idx="37">
                  <c:v>0</c:v>
                </c:pt>
                <c:pt idx="38">
                  <c:v>11.4</c:v>
                </c:pt>
                <c:pt idx="39">
                  <c:v>0</c:v>
                </c:pt>
                <c:pt idx="40">
                  <c:v>0</c:v>
                </c:pt>
                <c:pt idx="41">
                  <c:v>0</c:v>
                </c:pt>
                <c:pt idx="42">
                  <c:v>7.7</c:v>
                </c:pt>
                <c:pt idx="43">
                  <c:v>0</c:v>
                </c:pt>
                <c:pt idx="44">
                  <c:v>0</c:v>
                </c:pt>
                <c:pt idx="45">
                  <c:v>0</c:v>
                </c:pt>
                <c:pt idx="46">
                  <c:v>0</c:v>
                </c:pt>
                <c:pt idx="47">
                  <c:v>0</c:v>
                </c:pt>
                <c:pt idx="48">
                  <c:v>0</c:v>
                </c:pt>
                <c:pt idx="49">
                  <c:v>0</c:v>
                </c:pt>
                <c:pt idx="50">
                  <c:v>61.4</c:v>
                </c:pt>
                <c:pt idx="51">
                  <c:v>10.8</c:v>
                </c:pt>
                <c:pt idx="52">
                  <c:v>27.6</c:v>
                </c:pt>
                <c:pt idx="53">
                  <c:v>18.5</c:v>
                </c:pt>
                <c:pt idx="54">
                  <c:v>121</c:v>
                </c:pt>
                <c:pt idx="55">
                  <c:v>43.5</c:v>
                </c:pt>
                <c:pt idx="56">
                  <c:v>0</c:v>
                </c:pt>
                <c:pt idx="57">
                  <c:v>0</c:v>
                </c:pt>
                <c:pt idx="58">
                  <c:v>21.3</c:v>
                </c:pt>
                <c:pt idx="59">
                  <c:v>131</c:v>
                </c:pt>
                <c:pt idx="60">
                  <c:v>27.2</c:v>
                </c:pt>
                <c:pt idx="61">
                  <c:v>0</c:v>
                </c:pt>
                <c:pt idx="62">
                  <c:v>0</c:v>
                </c:pt>
                <c:pt idx="63">
                  <c:v>0</c:v>
                </c:pt>
                <c:pt idx="64">
                  <c:v>0</c:v>
                </c:pt>
                <c:pt idx="65">
                  <c:v>0</c:v>
                </c:pt>
                <c:pt idx="66">
                  <c:v>0</c:v>
                </c:pt>
                <c:pt idx="67">
                  <c:v>0</c:v>
                </c:pt>
                <c:pt idx="68">
                  <c:v>0</c:v>
                </c:pt>
                <c:pt idx="69">
                  <c:v>0</c:v>
                </c:pt>
                <c:pt idx="70">
                  <c:v>0</c:v>
                </c:pt>
                <c:pt idx="71">
                  <c:v>0</c:v>
                </c:pt>
                <c:pt idx="72">
                  <c:v>0</c:v>
                </c:pt>
                <c:pt idx="73">
                  <c:v>54.4</c:v>
                </c:pt>
                <c:pt idx="74">
                  <c:v>88.6</c:v>
                </c:pt>
                <c:pt idx="75">
                  <c:v>0</c:v>
                </c:pt>
                <c:pt idx="76">
                  <c:v>0</c:v>
                </c:pt>
                <c:pt idx="77">
                  <c:v>0</c:v>
                </c:pt>
                <c:pt idx="78">
                  <c:v>31.5</c:v>
                </c:pt>
                <c:pt idx="79">
                  <c:v>0</c:v>
                </c:pt>
                <c:pt idx="80">
                  <c:v>0</c:v>
                </c:pt>
                <c:pt idx="81">
                  <c:v>0</c:v>
                </c:pt>
                <c:pt idx="82">
                  <c:v>0</c:v>
                </c:pt>
                <c:pt idx="83">
                  <c:v>0</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33.5</c:v>
                </c:pt>
                <c:pt idx="99">
                  <c:v>0</c:v>
                </c:pt>
                <c:pt idx="100">
                  <c:v>0</c:v>
                </c:pt>
              </c:numCache>
            </c:numRef>
          </c:yVal>
        </c:ser>
        <c:dLbls/>
        <c:axId val="67217664"/>
        <c:axId val="67215744"/>
      </c:scatterChart>
      <c:valAx>
        <c:axId val="67191168"/>
        <c:scaling>
          <c:orientation val="minMax"/>
          <c:max val="400"/>
        </c:scaling>
        <c:axPos val="b"/>
        <c:title>
          <c:tx>
            <c:rich>
              <a:bodyPr/>
              <a:lstStyle/>
              <a:p>
                <a:pPr>
                  <a:defRPr sz="900"/>
                </a:pPr>
                <a:r>
                  <a:rPr lang="en-US" sz="900" dirty="0"/>
                  <a:t>Time (minutes) since SF</a:t>
                </a:r>
                <a:r>
                  <a:rPr lang="en-US" sz="900" baseline="-25000" dirty="0"/>
                  <a:t>6</a:t>
                </a:r>
                <a:r>
                  <a:rPr lang="en-US" sz="900" dirty="0"/>
                  <a:t> added and SVE system turned on</a:t>
                </a:r>
              </a:p>
            </c:rich>
          </c:tx>
          <c:layout>
            <c:manualLayout>
              <c:xMode val="edge"/>
              <c:yMode val="edge"/>
              <c:x val="0.14049037529721767"/>
              <c:y val="0.8991350094827234"/>
            </c:manualLayout>
          </c:layout>
        </c:title>
        <c:numFmt formatCode="General" sourceLinked="1"/>
        <c:tickLblPos val="nextTo"/>
        <c:txPr>
          <a:bodyPr/>
          <a:lstStyle/>
          <a:p>
            <a:pPr>
              <a:defRPr sz="800"/>
            </a:pPr>
            <a:endParaRPr lang="en-US"/>
          </a:p>
        </c:txPr>
        <c:crossAx val="67193088"/>
        <c:crosses val="autoZero"/>
        <c:crossBetween val="midCat"/>
      </c:valAx>
      <c:valAx>
        <c:axId val="67193088"/>
        <c:scaling>
          <c:orientation val="minMax"/>
          <c:max val="800"/>
        </c:scaling>
        <c:axPos val="l"/>
        <c:majorGridlines/>
        <c:title>
          <c:tx>
            <c:rich>
              <a:bodyPr rot="-5400000" vert="horz"/>
              <a:lstStyle/>
              <a:p>
                <a:pPr>
                  <a:defRPr sz="800"/>
                </a:pPr>
                <a:r>
                  <a:rPr lang="en-US" sz="800"/>
                  <a:t>SF6 Concentration (ppm) - Western Exhaust</a:t>
                </a:r>
              </a:p>
            </c:rich>
          </c:tx>
        </c:title>
        <c:numFmt formatCode="General" sourceLinked="1"/>
        <c:tickLblPos val="nextTo"/>
        <c:txPr>
          <a:bodyPr/>
          <a:lstStyle/>
          <a:p>
            <a:pPr>
              <a:defRPr sz="800"/>
            </a:pPr>
            <a:endParaRPr lang="en-US"/>
          </a:p>
        </c:txPr>
        <c:crossAx val="67191168"/>
        <c:crosses val="autoZero"/>
        <c:crossBetween val="midCat"/>
        <c:majorUnit val="200"/>
        <c:minorUnit val="100"/>
      </c:valAx>
      <c:valAx>
        <c:axId val="67215744"/>
        <c:scaling>
          <c:orientation val="minMax"/>
          <c:max val="400"/>
        </c:scaling>
        <c:axPos val="r"/>
        <c:title>
          <c:tx>
            <c:rich>
              <a:bodyPr rot="-5400000" vert="horz"/>
              <a:lstStyle/>
              <a:p>
                <a:pPr>
                  <a:defRPr sz="800"/>
                </a:pPr>
                <a:r>
                  <a:rPr lang="en-US" sz="800"/>
                  <a:t>SF6 Concentration (ppm) - Eastern Exhaust</a:t>
                </a:r>
              </a:p>
            </c:rich>
          </c:tx>
        </c:title>
        <c:numFmt formatCode="General" sourceLinked="1"/>
        <c:tickLblPos val="nextTo"/>
        <c:txPr>
          <a:bodyPr/>
          <a:lstStyle/>
          <a:p>
            <a:pPr>
              <a:defRPr sz="800"/>
            </a:pPr>
            <a:endParaRPr lang="en-US"/>
          </a:p>
        </c:txPr>
        <c:crossAx val="67217664"/>
        <c:crosses val="max"/>
        <c:crossBetween val="midCat"/>
        <c:majorUnit val="100"/>
        <c:minorUnit val="50"/>
      </c:valAx>
      <c:valAx>
        <c:axId val="67217664"/>
        <c:scaling>
          <c:orientation val="minMax"/>
        </c:scaling>
        <c:delete val="1"/>
        <c:axPos val="b"/>
        <c:numFmt formatCode="General" sourceLinked="1"/>
        <c:tickLblPos val="none"/>
        <c:crossAx val="67215744"/>
        <c:crosses val="autoZero"/>
        <c:crossBetween val="midCat"/>
      </c:valAx>
    </c:plotArea>
    <c:legend>
      <c:legendPos val="b"/>
      <c:layout>
        <c:manualLayout>
          <c:xMode val="edge"/>
          <c:yMode val="edge"/>
          <c:x val="0.53201974749066216"/>
          <c:y val="0.1504749340585059"/>
          <c:w val="0.30552356892773502"/>
          <c:h val="0.23308223662431871"/>
        </c:manualLayout>
      </c:layout>
      <c:spPr>
        <a:solidFill>
          <a:schemeClr val="bg1"/>
        </a:solidFill>
        <a:ln>
          <a:solidFill>
            <a:schemeClr val="tx1"/>
          </a:solidFill>
        </a:ln>
        <a:effectLst>
          <a:outerShdw blurRad="50800" dist="38100" dir="2700000" algn="tl" rotWithShape="0">
            <a:prstClr val="black">
              <a:alpha val="40000"/>
            </a:prstClr>
          </a:outerShdw>
        </a:effectLst>
      </c:spPr>
    </c:legend>
    <c:plotVisOnly val="1"/>
    <c:dispBlanksAs val="gap"/>
  </c:chart>
  <c:spPr>
    <a:solidFill>
      <a:schemeClr val="bg1"/>
    </a:solidFill>
    <a:ln>
      <a:solidFill>
        <a:schemeClr val="tx1"/>
      </a:solidFill>
    </a:ln>
    <a:effectLst>
      <a:outerShdw blurRad="50800" dist="38100" dir="2700000" algn="tl" rotWithShape="0">
        <a:prstClr val="black">
          <a:alpha val="40000"/>
        </a:prstClr>
      </a:outerShdw>
    </a:effectLst>
  </c:spPr>
  <c:externalData r:id="rId1"/>
</c:chartSpace>
</file>

<file path=ppt/charts/chart7.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sz="900"/>
            </a:pPr>
            <a:r>
              <a:rPr lang="en-US" sz="900" dirty="0" smtClean="0"/>
              <a:t>Max</a:t>
            </a:r>
            <a:r>
              <a:rPr lang="en-US" sz="900" baseline="0" dirty="0" smtClean="0"/>
              <a:t>imum SF</a:t>
            </a:r>
            <a:r>
              <a:rPr lang="en-US" sz="900" baseline="-25000" dirty="0" smtClean="0"/>
              <a:t>6</a:t>
            </a:r>
            <a:r>
              <a:rPr lang="en-US" sz="900" baseline="0" dirty="0" smtClean="0"/>
              <a:t> Responses per VEW</a:t>
            </a:r>
            <a:endParaRPr lang="en-US" sz="900" dirty="0"/>
          </a:p>
        </c:rich>
      </c:tx>
    </c:title>
    <c:plotArea>
      <c:layout/>
      <c:barChart>
        <c:barDir val="col"/>
        <c:grouping val="clustered"/>
        <c:ser>
          <c:idx val="0"/>
          <c:order val="0"/>
          <c:dPt>
            <c:idx val="0"/>
            <c:spPr>
              <a:solidFill>
                <a:srgbClr val="00B050"/>
              </a:solidFill>
            </c:spPr>
          </c:dPt>
          <c:dPt>
            <c:idx val="1"/>
            <c:spPr>
              <a:solidFill>
                <a:srgbClr val="00B050"/>
              </a:solidFill>
            </c:spPr>
          </c:dPt>
          <c:dPt>
            <c:idx val="2"/>
            <c:spPr>
              <a:solidFill>
                <a:srgbClr val="00B050"/>
              </a:solidFill>
            </c:spPr>
          </c:dPt>
          <c:dPt>
            <c:idx val="3"/>
            <c:spPr>
              <a:solidFill>
                <a:srgbClr val="00B050"/>
              </a:solidFill>
            </c:spPr>
          </c:dPt>
          <c:dPt>
            <c:idx val="4"/>
            <c:spPr>
              <a:solidFill>
                <a:srgbClr val="00B050"/>
              </a:solidFill>
            </c:spPr>
          </c:dPt>
          <c:dPt>
            <c:idx val="5"/>
            <c:spPr>
              <a:solidFill>
                <a:srgbClr val="00B050"/>
              </a:solidFill>
            </c:spPr>
          </c:dPt>
          <c:dPt>
            <c:idx val="6"/>
            <c:spPr>
              <a:solidFill>
                <a:srgbClr val="C00000"/>
              </a:solidFill>
            </c:spPr>
          </c:dPt>
          <c:dPt>
            <c:idx val="7"/>
            <c:spPr>
              <a:solidFill>
                <a:srgbClr val="C00000"/>
              </a:solidFill>
            </c:spPr>
          </c:dPt>
          <c:dPt>
            <c:idx val="8"/>
            <c:spPr>
              <a:solidFill>
                <a:srgbClr val="C00000"/>
              </a:solidFill>
            </c:spPr>
          </c:dPt>
          <c:dPt>
            <c:idx val="9"/>
            <c:spPr>
              <a:solidFill>
                <a:srgbClr val="C00000"/>
              </a:solidFill>
            </c:spPr>
          </c:dPt>
          <c:dPt>
            <c:idx val="10"/>
            <c:spPr>
              <a:solidFill>
                <a:srgbClr val="C00000"/>
              </a:solidFill>
            </c:spPr>
          </c:dPt>
          <c:dPt>
            <c:idx val="11"/>
            <c:spPr>
              <a:solidFill>
                <a:srgbClr val="C00000"/>
              </a:solidFill>
            </c:spPr>
          </c:dPt>
          <c:dPt>
            <c:idx val="23"/>
            <c:spPr>
              <a:solidFill>
                <a:srgbClr val="7030A0"/>
              </a:solidFill>
            </c:spPr>
          </c:dPt>
          <c:dPt>
            <c:idx val="24"/>
            <c:spPr>
              <a:solidFill>
                <a:srgbClr val="7030A0"/>
              </a:solidFill>
            </c:spPr>
          </c:dPt>
          <c:dPt>
            <c:idx val="25"/>
            <c:spPr>
              <a:solidFill>
                <a:srgbClr val="7030A0"/>
              </a:solidFill>
            </c:spPr>
          </c:dPt>
          <c:cat>
            <c:strRef>
              <c:f>'Maxes from each location'!$F$2:$F$29</c:f>
              <c:strCache>
                <c:ptCount val="28"/>
                <c:pt idx="0">
                  <c:v>VEW-13</c:v>
                </c:pt>
                <c:pt idx="1">
                  <c:v>VEW-14</c:v>
                </c:pt>
                <c:pt idx="2">
                  <c:v>VEW-17</c:v>
                </c:pt>
                <c:pt idx="3">
                  <c:v>VEW-22</c:v>
                </c:pt>
                <c:pt idx="4">
                  <c:v>VEW-24</c:v>
                </c:pt>
                <c:pt idx="5">
                  <c:v>VEW-26</c:v>
                </c:pt>
                <c:pt idx="6">
                  <c:v>VEW-19</c:v>
                </c:pt>
                <c:pt idx="7">
                  <c:v>VEW-20</c:v>
                </c:pt>
                <c:pt idx="8">
                  <c:v>VEW-21</c:v>
                </c:pt>
                <c:pt idx="9">
                  <c:v>VEW-23</c:v>
                </c:pt>
                <c:pt idx="10">
                  <c:v>VEW-25</c:v>
                </c:pt>
                <c:pt idx="11">
                  <c:v>VEW-27</c:v>
                </c:pt>
                <c:pt idx="12">
                  <c:v>VEW-15</c:v>
                </c:pt>
                <c:pt idx="13">
                  <c:v>VEW-16</c:v>
                </c:pt>
                <c:pt idx="14">
                  <c:v>VEW-18</c:v>
                </c:pt>
                <c:pt idx="15">
                  <c:v>VEW-28A</c:v>
                </c:pt>
                <c:pt idx="16">
                  <c:v>VEW-28B</c:v>
                </c:pt>
                <c:pt idx="17">
                  <c:v>VEW-29</c:v>
                </c:pt>
                <c:pt idx="18">
                  <c:v>VEW-30</c:v>
                </c:pt>
                <c:pt idx="19">
                  <c:v>VEW-31</c:v>
                </c:pt>
                <c:pt idx="20">
                  <c:v>VEW-32</c:v>
                </c:pt>
                <c:pt idx="21">
                  <c:v>VEW-33</c:v>
                </c:pt>
                <c:pt idx="22">
                  <c:v>VEW-1</c:v>
                </c:pt>
                <c:pt idx="23">
                  <c:v>VEW-2</c:v>
                </c:pt>
                <c:pt idx="24">
                  <c:v>VEW-8</c:v>
                </c:pt>
                <c:pt idx="25">
                  <c:v>VEW-9</c:v>
                </c:pt>
                <c:pt idx="26">
                  <c:v>VEW-10</c:v>
                </c:pt>
                <c:pt idx="27">
                  <c:v>VEW-12</c:v>
                </c:pt>
              </c:strCache>
            </c:strRef>
          </c:cat>
          <c:val>
            <c:numRef>
              <c:f>'Maxes from each location'!$G$2:$G$29</c:f>
              <c:numCache>
                <c:formatCode>General</c:formatCode>
                <c:ptCount val="28"/>
                <c:pt idx="0">
                  <c:v>21.4</c:v>
                </c:pt>
                <c:pt idx="1">
                  <c:v>19.899999999999999</c:v>
                </c:pt>
                <c:pt idx="2">
                  <c:v>29.6</c:v>
                </c:pt>
                <c:pt idx="3">
                  <c:v>24.1</c:v>
                </c:pt>
                <c:pt idx="4">
                  <c:v>24.4</c:v>
                </c:pt>
                <c:pt idx="5">
                  <c:v>34.700000000000003</c:v>
                </c:pt>
                <c:pt idx="6">
                  <c:v>1000</c:v>
                </c:pt>
                <c:pt idx="7">
                  <c:v>1000</c:v>
                </c:pt>
                <c:pt idx="8">
                  <c:v>1000</c:v>
                </c:pt>
                <c:pt idx="9">
                  <c:v>96.3</c:v>
                </c:pt>
                <c:pt idx="10">
                  <c:v>1000</c:v>
                </c:pt>
                <c:pt idx="11">
                  <c:v>1000</c:v>
                </c:pt>
                <c:pt idx="12">
                  <c:v>61.7</c:v>
                </c:pt>
                <c:pt idx="13">
                  <c:v>38.200000000000003</c:v>
                </c:pt>
                <c:pt idx="14">
                  <c:v>7.4</c:v>
                </c:pt>
                <c:pt idx="15">
                  <c:v>20.7</c:v>
                </c:pt>
                <c:pt idx="16">
                  <c:v>8.3000000000000007</c:v>
                </c:pt>
                <c:pt idx="17">
                  <c:v>48.5</c:v>
                </c:pt>
                <c:pt idx="18">
                  <c:v>1000</c:v>
                </c:pt>
                <c:pt idx="19">
                  <c:v>71.3</c:v>
                </c:pt>
                <c:pt idx="20">
                  <c:v>331</c:v>
                </c:pt>
                <c:pt idx="21">
                  <c:v>17.2</c:v>
                </c:pt>
                <c:pt idx="22">
                  <c:v>0</c:v>
                </c:pt>
                <c:pt idx="23">
                  <c:v>11.6</c:v>
                </c:pt>
                <c:pt idx="24">
                  <c:v>1000</c:v>
                </c:pt>
                <c:pt idx="25">
                  <c:v>315</c:v>
                </c:pt>
                <c:pt idx="26">
                  <c:v>0</c:v>
                </c:pt>
                <c:pt idx="27">
                  <c:v>0</c:v>
                </c:pt>
              </c:numCache>
            </c:numRef>
          </c:val>
        </c:ser>
        <c:dLbls/>
        <c:axId val="67322624"/>
        <c:axId val="67324160"/>
      </c:barChart>
      <c:catAx>
        <c:axId val="67322624"/>
        <c:scaling>
          <c:orientation val="minMax"/>
        </c:scaling>
        <c:axPos val="b"/>
        <c:tickLblPos val="nextTo"/>
        <c:txPr>
          <a:bodyPr rot="-5400000" vert="horz"/>
          <a:lstStyle/>
          <a:p>
            <a:pPr>
              <a:defRPr sz="400"/>
            </a:pPr>
            <a:endParaRPr lang="en-US"/>
          </a:p>
        </c:txPr>
        <c:crossAx val="67324160"/>
        <c:crosses val="autoZero"/>
        <c:auto val="1"/>
        <c:lblAlgn val="ctr"/>
        <c:lblOffset val="100"/>
      </c:catAx>
      <c:valAx>
        <c:axId val="67324160"/>
        <c:scaling>
          <c:orientation val="minMax"/>
          <c:max val="400"/>
        </c:scaling>
        <c:axPos val="l"/>
        <c:majorGridlines/>
        <c:title>
          <c:tx>
            <c:rich>
              <a:bodyPr rot="-5400000" vert="horz"/>
              <a:lstStyle/>
              <a:p>
                <a:pPr>
                  <a:defRPr/>
                </a:pPr>
                <a:r>
                  <a:rPr lang="en-US" sz="600" dirty="0" smtClean="0"/>
                  <a:t>SF6 Concentration (</a:t>
                </a:r>
                <a:r>
                  <a:rPr lang="en-US" sz="600" dirty="0" err="1" smtClean="0"/>
                  <a:t>ppm</a:t>
                </a:r>
                <a:r>
                  <a:rPr lang="en-US" sz="600" dirty="0" smtClean="0"/>
                  <a:t>)</a:t>
                </a:r>
                <a:endParaRPr lang="en-US" sz="600" dirty="0"/>
              </a:p>
            </c:rich>
          </c:tx>
          <c:layout>
            <c:manualLayout>
              <c:xMode val="edge"/>
              <c:yMode val="edge"/>
              <c:x val="3.0346817356194846E-2"/>
              <c:y val="0.16471959586437693"/>
            </c:manualLayout>
          </c:layout>
        </c:title>
        <c:numFmt formatCode="General" sourceLinked="1"/>
        <c:tickLblPos val="nextTo"/>
        <c:txPr>
          <a:bodyPr/>
          <a:lstStyle/>
          <a:p>
            <a:pPr>
              <a:defRPr sz="600"/>
            </a:pPr>
            <a:endParaRPr lang="en-US"/>
          </a:p>
        </c:txPr>
        <c:crossAx val="67322624"/>
        <c:crosses val="autoZero"/>
        <c:crossBetween val="between"/>
        <c:majorUnit val="100"/>
        <c:minorUnit val="50"/>
      </c:valAx>
    </c:plotArea>
    <c:legend>
      <c:legendPos val="b"/>
      <c:legendEntry>
        <c:idx val="1"/>
        <c:delete val="1"/>
      </c:legendEntry>
      <c:legendEntry>
        <c:idx val="2"/>
        <c:delete val="1"/>
      </c:legendEntry>
      <c:legendEntry>
        <c:idx val="3"/>
        <c:delete val="1"/>
      </c:legendEntry>
      <c:legendEntry>
        <c:idx val="4"/>
        <c:delete val="1"/>
      </c:legendEntry>
      <c:legendEntry>
        <c:idx val="5"/>
        <c:delete val="1"/>
      </c:legendEntry>
      <c:legendEntry>
        <c:idx val="6"/>
        <c:delete val="1"/>
      </c:legendEntry>
      <c:legendEntry>
        <c:idx val="7"/>
        <c:delete val="1"/>
      </c:legendEntry>
      <c:legendEntry>
        <c:idx val="8"/>
        <c:delete val="1"/>
      </c:legendEntry>
      <c:legendEntry>
        <c:idx val="9"/>
        <c:delete val="1"/>
      </c:legendEntry>
      <c:legendEntry>
        <c:idx val="10"/>
        <c:delete val="1"/>
      </c:legendEntry>
      <c:legendEntry>
        <c:idx val="12"/>
        <c:delete val="1"/>
      </c:legendEntry>
      <c:legendEntry>
        <c:idx val="13"/>
        <c:delete val="1"/>
      </c:legendEntry>
      <c:legendEntry>
        <c:idx val="14"/>
        <c:delete val="1"/>
      </c:legendEntry>
      <c:legendEntry>
        <c:idx val="15"/>
        <c:delete val="1"/>
      </c:legendEntry>
      <c:legendEntry>
        <c:idx val="16"/>
        <c:delete val="1"/>
      </c:legendEntry>
      <c:legendEntry>
        <c:idx val="17"/>
        <c:delete val="1"/>
      </c:legendEntry>
      <c:legendEntry>
        <c:idx val="18"/>
        <c:delete val="1"/>
      </c:legendEntry>
      <c:legendEntry>
        <c:idx val="20"/>
        <c:delete val="1"/>
      </c:legendEntry>
      <c:legendEntry>
        <c:idx val="21"/>
        <c:delete val="1"/>
      </c:legendEntry>
      <c:legendEntry>
        <c:idx val="22"/>
        <c:delete val="1"/>
      </c:legendEntry>
      <c:legendEntry>
        <c:idx val="23"/>
        <c:delete val="1"/>
      </c:legendEntry>
      <c:legendEntry>
        <c:idx val="24"/>
        <c:delete val="1"/>
      </c:legendEntry>
      <c:legendEntry>
        <c:idx val="26"/>
        <c:delete val="1"/>
      </c:legendEntry>
      <c:legendEntry>
        <c:idx val="27"/>
        <c:delete val="1"/>
      </c:legendEntry>
      <c:layout>
        <c:manualLayout>
          <c:xMode val="edge"/>
          <c:yMode val="edge"/>
          <c:x val="2.3705677517446091E-2"/>
          <c:y val="0.82666884489865977"/>
          <c:w val="0.95258822040713031"/>
          <c:h val="0.10553037281434011"/>
        </c:manualLayout>
      </c:layout>
      <c:txPr>
        <a:bodyPr/>
        <a:lstStyle/>
        <a:p>
          <a:pPr>
            <a:defRPr sz="800"/>
          </a:pPr>
          <a:endParaRPr lang="en-US"/>
        </a:p>
      </c:txPr>
    </c:legend>
    <c:plotVisOnly val="1"/>
    <c:dispBlanksAs val="gap"/>
  </c:chart>
  <c:spPr>
    <a:solidFill>
      <a:srgbClr val="FFFFFF"/>
    </a:solidFill>
    <a:ln>
      <a:solidFill>
        <a:srgbClr val="000000"/>
      </a:solidFill>
    </a:ln>
    <a:effectLst>
      <a:outerShdw blurRad="50800" dist="38100" dir="2700000" algn="tl" rotWithShape="0">
        <a:prstClr val="black">
          <a:alpha val="40000"/>
        </a:prstClr>
      </a:outerShdw>
    </a:effectLst>
  </c:spPr>
  <c:externalData r:id="rId1"/>
</c:chartSpace>
</file>

<file path=ppt/charts/chart8.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a:t>Budget Status</a:t>
            </a:r>
          </a:p>
        </c:rich>
      </c:tx>
    </c:title>
    <c:view3D>
      <c:rAngAx val="1"/>
    </c:view3D>
    <c:plotArea>
      <c:layout/>
      <c:bar3DChart>
        <c:barDir val="col"/>
        <c:grouping val="clustered"/>
        <c:ser>
          <c:idx val="0"/>
          <c:order val="0"/>
          <c:tx>
            <c:strRef>
              <c:f>Budget!$A$2</c:f>
              <c:strCache>
                <c:ptCount val="1"/>
                <c:pt idx="0">
                  <c:v>Obligated</c:v>
                </c:pt>
              </c:strCache>
            </c:strRef>
          </c:tx>
          <c:spPr>
            <a:solidFill>
              <a:srgbClr val="FF0000"/>
            </a:solidFill>
          </c:spPr>
          <c:cat>
            <c:strRef>
              <c:f>Budget!$B$1:$I$1</c:f>
              <c:strCache>
                <c:ptCount val="8"/>
                <c:pt idx="0">
                  <c:v>TO 1 (Program Management)</c:v>
                </c:pt>
                <c:pt idx="1">
                  <c:v>TO 2 (O&amp;M, Compliance, Monitoring)</c:v>
                </c:pt>
                <c:pt idx="2">
                  <c:v>TO 3 (Site Investigation &amp; Closure)</c:v>
                </c:pt>
                <c:pt idx="3">
                  <c:v>TO 4 (CSSA Env. Studies)</c:v>
                </c:pt>
                <c:pt idx="4">
                  <c:v>TO 5 (SWMU-B3-EX-05 Well)</c:v>
                </c:pt>
                <c:pt idx="5">
                  <c:v>TO 6 (Sustainability Pilot Study)</c:v>
                </c:pt>
                <c:pt idx="6">
                  <c:v>CSSA (ESOH Compliance)</c:v>
                </c:pt>
                <c:pt idx="7">
                  <c:v>USACE (Bioreactor Construction)</c:v>
                </c:pt>
              </c:strCache>
            </c:strRef>
          </c:cat>
          <c:val>
            <c:numRef>
              <c:f>Budget!$B$2:$I$2</c:f>
              <c:numCache>
                <c:formatCode>"$"#,##0.00</c:formatCode>
                <c:ptCount val="8"/>
                <c:pt idx="0">
                  <c:v>802282.47</c:v>
                </c:pt>
                <c:pt idx="1">
                  <c:v>777743.61</c:v>
                </c:pt>
                <c:pt idx="2">
                  <c:v>1195651</c:v>
                </c:pt>
                <c:pt idx="3">
                  <c:v>1018221</c:v>
                </c:pt>
                <c:pt idx="4">
                  <c:v>100000</c:v>
                </c:pt>
                <c:pt idx="5">
                  <c:v>100000</c:v>
                </c:pt>
                <c:pt idx="6">
                  <c:v>150000</c:v>
                </c:pt>
                <c:pt idx="7">
                  <c:v>180000</c:v>
                </c:pt>
              </c:numCache>
            </c:numRef>
          </c:val>
        </c:ser>
        <c:ser>
          <c:idx val="1"/>
          <c:order val="1"/>
          <c:tx>
            <c:strRef>
              <c:f>Budget!$A$3</c:f>
              <c:strCache>
                <c:ptCount val="1"/>
                <c:pt idx="0">
                  <c:v>Billed</c:v>
                </c:pt>
              </c:strCache>
            </c:strRef>
          </c:tx>
          <c:spPr>
            <a:solidFill>
              <a:srgbClr val="FFFF00"/>
            </a:solidFill>
          </c:spPr>
          <c:cat>
            <c:strRef>
              <c:f>Budget!$B$1:$I$1</c:f>
              <c:strCache>
                <c:ptCount val="8"/>
                <c:pt idx="0">
                  <c:v>TO 1 (Program Management)</c:v>
                </c:pt>
                <c:pt idx="1">
                  <c:v>TO 2 (O&amp;M, Compliance, Monitoring)</c:v>
                </c:pt>
                <c:pt idx="2">
                  <c:v>TO 3 (Site Investigation &amp; Closure)</c:v>
                </c:pt>
                <c:pt idx="3">
                  <c:v>TO 4 (CSSA Env. Studies)</c:v>
                </c:pt>
                <c:pt idx="4">
                  <c:v>TO 5 (SWMU-B3-EX-05 Well)</c:v>
                </c:pt>
                <c:pt idx="5">
                  <c:v>TO 6 (Sustainability Pilot Study)</c:v>
                </c:pt>
                <c:pt idx="6">
                  <c:v>CSSA (ESOH Compliance)</c:v>
                </c:pt>
                <c:pt idx="7">
                  <c:v>USACE (Bioreactor Construction)</c:v>
                </c:pt>
              </c:strCache>
            </c:strRef>
          </c:cat>
          <c:val>
            <c:numRef>
              <c:f>Budget!$B$3:$I$3</c:f>
              <c:numCache>
                <c:formatCode>"$"#,##0.00</c:formatCode>
                <c:ptCount val="8"/>
                <c:pt idx="0">
                  <c:v>394407.27</c:v>
                </c:pt>
                <c:pt idx="1">
                  <c:v>478174.54</c:v>
                </c:pt>
                <c:pt idx="2">
                  <c:v>856444.1</c:v>
                </c:pt>
                <c:pt idx="3">
                  <c:v>613470.7699999999</c:v>
                </c:pt>
                <c:pt idx="4">
                  <c:v>97969.959999999992</c:v>
                </c:pt>
                <c:pt idx="5">
                  <c:v>0</c:v>
                </c:pt>
                <c:pt idx="6">
                  <c:v>75000</c:v>
                </c:pt>
                <c:pt idx="7">
                  <c:v>200000</c:v>
                </c:pt>
              </c:numCache>
            </c:numRef>
          </c:val>
        </c:ser>
        <c:ser>
          <c:idx val="2"/>
          <c:order val="2"/>
          <c:tx>
            <c:strRef>
              <c:f>Budget!$A$4</c:f>
              <c:strCache>
                <c:ptCount val="1"/>
                <c:pt idx="0">
                  <c:v>Remaining</c:v>
                </c:pt>
              </c:strCache>
            </c:strRef>
          </c:tx>
          <c:spPr>
            <a:solidFill>
              <a:srgbClr val="33CC33"/>
            </a:solidFill>
          </c:spPr>
          <c:cat>
            <c:strRef>
              <c:f>Budget!$B$1:$I$1</c:f>
              <c:strCache>
                <c:ptCount val="8"/>
                <c:pt idx="0">
                  <c:v>TO 1 (Program Management)</c:v>
                </c:pt>
                <c:pt idx="1">
                  <c:v>TO 2 (O&amp;M, Compliance, Monitoring)</c:v>
                </c:pt>
                <c:pt idx="2">
                  <c:v>TO 3 (Site Investigation &amp; Closure)</c:v>
                </c:pt>
                <c:pt idx="3">
                  <c:v>TO 4 (CSSA Env. Studies)</c:v>
                </c:pt>
                <c:pt idx="4">
                  <c:v>TO 5 (SWMU-B3-EX-05 Well)</c:v>
                </c:pt>
                <c:pt idx="5">
                  <c:v>TO 6 (Sustainability Pilot Study)</c:v>
                </c:pt>
                <c:pt idx="6">
                  <c:v>CSSA (ESOH Compliance)</c:v>
                </c:pt>
                <c:pt idx="7">
                  <c:v>USACE (Bioreactor Construction)</c:v>
                </c:pt>
              </c:strCache>
            </c:strRef>
          </c:cat>
          <c:val>
            <c:numRef>
              <c:f>Budget!$B$4:$I$4</c:f>
              <c:numCache>
                <c:formatCode>"$"#,##0.00</c:formatCode>
                <c:ptCount val="8"/>
                <c:pt idx="0">
                  <c:v>407875.2</c:v>
                </c:pt>
                <c:pt idx="1">
                  <c:v>299569.53999999998</c:v>
                </c:pt>
                <c:pt idx="2">
                  <c:v>339206.9</c:v>
                </c:pt>
                <c:pt idx="3">
                  <c:v>404750.23000000004</c:v>
                </c:pt>
                <c:pt idx="4">
                  <c:v>2030.0399999999936</c:v>
                </c:pt>
                <c:pt idx="5">
                  <c:v>100000</c:v>
                </c:pt>
                <c:pt idx="6">
                  <c:v>17250</c:v>
                </c:pt>
                <c:pt idx="7">
                  <c:v>103563</c:v>
                </c:pt>
              </c:numCache>
            </c:numRef>
          </c:val>
        </c:ser>
        <c:ser>
          <c:idx val="3"/>
          <c:order val="3"/>
          <c:tx>
            <c:strRef>
              <c:f>Budget!$A$5</c:f>
              <c:strCache>
                <c:ptCount val="1"/>
                <c:pt idx="0">
                  <c:v>Unfunded </c:v>
                </c:pt>
              </c:strCache>
            </c:strRef>
          </c:tx>
          <c:spPr>
            <a:solidFill>
              <a:srgbClr val="CC0099"/>
            </a:solidFill>
          </c:spPr>
          <c:cat>
            <c:strRef>
              <c:f>Budget!$B$1:$I$1</c:f>
              <c:strCache>
                <c:ptCount val="8"/>
                <c:pt idx="0">
                  <c:v>TO 1 (Program Management)</c:v>
                </c:pt>
                <c:pt idx="1">
                  <c:v>TO 2 (O&amp;M, Compliance, Monitoring)</c:v>
                </c:pt>
                <c:pt idx="2">
                  <c:v>TO 3 (Site Investigation &amp; Closure)</c:v>
                </c:pt>
                <c:pt idx="3">
                  <c:v>TO 4 (CSSA Env. Studies)</c:v>
                </c:pt>
                <c:pt idx="4">
                  <c:v>TO 5 (SWMU-B3-EX-05 Well)</c:v>
                </c:pt>
                <c:pt idx="5">
                  <c:v>TO 6 (Sustainability Pilot Study)</c:v>
                </c:pt>
                <c:pt idx="6">
                  <c:v>CSSA (ESOH Compliance)</c:v>
                </c:pt>
                <c:pt idx="7">
                  <c:v>USACE (Bioreactor Construction)</c:v>
                </c:pt>
              </c:strCache>
            </c:strRef>
          </c:cat>
          <c:val>
            <c:numRef>
              <c:f>Budget!$B$5:$I$5</c:f>
              <c:numCache>
                <c:formatCode>"$"#,##0.00</c:formatCode>
                <c:ptCount val="8"/>
                <c:pt idx="0">
                  <c:v>0</c:v>
                </c:pt>
                <c:pt idx="1">
                  <c:v>0</c:v>
                </c:pt>
                <c:pt idx="2">
                  <c:v>0</c:v>
                </c:pt>
                <c:pt idx="3">
                  <c:v>0</c:v>
                </c:pt>
                <c:pt idx="4">
                  <c:v>97411.909999999989</c:v>
                </c:pt>
                <c:pt idx="5">
                  <c:v>0</c:v>
                </c:pt>
                <c:pt idx="6">
                  <c:v>0</c:v>
                </c:pt>
                <c:pt idx="7">
                  <c:v>0</c:v>
                </c:pt>
              </c:numCache>
            </c:numRef>
          </c:val>
        </c:ser>
        <c:dLbls/>
        <c:shape val="box"/>
        <c:axId val="67520000"/>
        <c:axId val="67521536"/>
        <c:axId val="0"/>
      </c:bar3DChart>
      <c:catAx>
        <c:axId val="67520000"/>
        <c:scaling>
          <c:orientation val="minMax"/>
        </c:scaling>
        <c:axPos val="b"/>
        <c:majorTickMark val="none"/>
        <c:tickLblPos val="nextTo"/>
        <c:crossAx val="67521536"/>
        <c:crosses val="autoZero"/>
        <c:auto val="1"/>
        <c:lblAlgn val="ctr"/>
        <c:lblOffset val="100"/>
      </c:catAx>
      <c:valAx>
        <c:axId val="67521536"/>
        <c:scaling>
          <c:orientation val="minMax"/>
        </c:scaling>
        <c:axPos val="l"/>
        <c:majorGridlines/>
        <c:numFmt formatCode="&quot;$&quot;#,##0.00" sourceLinked="1"/>
        <c:majorTickMark val="none"/>
        <c:tickLblPos val="nextTo"/>
        <c:crossAx val="67520000"/>
        <c:crosses val="autoZero"/>
        <c:crossBetween val="between"/>
      </c:valAx>
    </c:plotArea>
    <c:legend>
      <c:legendPos val="r"/>
    </c:legend>
    <c:plotVisOnly val="1"/>
    <c:dispBlanksAs val="gap"/>
  </c:chart>
  <c:externalData r:id="rId1"/>
</c:chartSpace>
</file>

<file path=ppt/charts/chart9.xml><?xml version="1.0" encoding="utf-8"?>
<c:chartSpace xmlns:c="http://schemas.openxmlformats.org/drawingml/2006/chart" xmlns:a="http://schemas.openxmlformats.org/drawingml/2006/main" xmlns:r="http://schemas.openxmlformats.org/officeDocument/2006/relationships">
  <c:lang val="en-US"/>
  <c:chart>
    <c:title>
      <c:tx>
        <c:rich>
          <a:bodyPr/>
          <a:lstStyle/>
          <a:p>
            <a:pPr>
              <a:defRPr/>
            </a:pPr>
            <a:r>
              <a:rPr lang="en-US"/>
              <a:t>Funding</a:t>
            </a:r>
          </a:p>
        </c:rich>
      </c:tx>
    </c:title>
    <c:view3D>
      <c:rotX val="30"/>
      <c:perspective val="30"/>
    </c:view3D>
    <c:plotArea>
      <c:layout/>
      <c:pie3DChart>
        <c:varyColors val="1"/>
        <c:ser>
          <c:idx val="0"/>
          <c:order val="0"/>
          <c:tx>
            <c:strRef>
              <c:f>Budget!$A$2</c:f>
              <c:strCache>
                <c:ptCount val="1"/>
                <c:pt idx="0">
                  <c:v>Obligated</c:v>
                </c:pt>
              </c:strCache>
            </c:strRef>
          </c:tx>
          <c:explosion val="25"/>
          <c:dPt>
            <c:idx val="0"/>
            <c:spPr>
              <a:solidFill>
                <a:srgbClr val="CC0099"/>
              </a:solidFill>
            </c:spPr>
          </c:dPt>
          <c:dPt>
            <c:idx val="1"/>
            <c:spPr>
              <a:solidFill>
                <a:srgbClr val="FF0000"/>
              </a:solidFill>
            </c:spPr>
          </c:dPt>
          <c:dPt>
            <c:idx val="2"/>
            <c:spPr>
              <a:solidFill>
                <a:srgbClr val="FFFF00"/>
              </a:solidFill>
            </c:spPr>
          </c:dPt>
          <c:dPt>
            <c:idx val="3"/>
            <c:spPr>
              <a:solidFill>
                <a:srgbClr val="33CC33"/>
              </a:solidFill>
            </c:spPr>
          </c:dPt>
          <c:dPt>
            <c:idx val="4"/>
            <c:spPr>
              <a:solidFill>
                <a:srgbClr val="009999"/>
              </a:solidFill>
            </c:spPr>
          </c:dPt>
          <c:dPt>
            <c:idx val="6"/>
            <c:spPr>
              <a:solidFill>
                <a:srgbClr val="FF6600"/>
              </a:solidFill>
            </c:spPr>
          </c:dPt>
          <c:dPt>
            <c:idx val="7"/>
            <c:spPr>
              <a:solidFill>
                <a:srgbClr val="0066FF"/>
              </a:solidFill>
            </c:spPr>
          </c:dPt>
          <c:dLbls>
            <c:dLbl>
              <c:idx val="0"/>
              <c:layout>
                <c:manualLayout>
                  <c:x val="-3.8641831702855337E-3"/>
                  <c:y val="-5.4065770027334169E-2"/>
                </c:manualLayout>
              </c:layout>
              <c:showVal val="1"/>
            </c:dLbl>
            <c:dLbl>
              <c:idx val="1"/>
              <c:layout>
                <c:manualLayout>
                  <c:x val="-5.7715690368249431E-2"/>
                  <c:y val="0.25036206632363051"/>
                </c:manualLayout>
              </c:layout>
              <c:showVal val="1"/>
            </c:dLbl>
            <c:dLbl>
              <c:idx val="2"/>
              <c:layout>
                <c:manualLayout>
                  <c:x val="1.746856690262202E-2"/>
                  <c:y val="6.599863576374998E-2"/>
                </c:manualLayout>
              </c:layout>
              <c:showVal val="1"/>
            </c:dLbl>
            <c:dLbl>
              <c:idx val="3"/>
              <c:layout>
                <c:manualLayout>
                  <c:x val="3.0287206050001337E-2"/>
                  <c:y val="-0.10423061524089151"/>
                </c:manualLayout>
              </c:layout>
              <c:showVal val="1"/>
            </c:dLbl>
            <c:showVal val="1"/>
            <c:showLeaderLines val="1"/>
          </c:dLbls>
          <c:cat>
            <c:strRef>
              <c:f>Budget!$B$1:$I$1</c:f>
              <c:strCache>
                <c:ptCount val="8"/>
                <c:pt idx="0">
                  <c:v>TO 1 (Program Management)</c:v>
                </c:pt>
                <c:pt idx="1">
                  <c:v>TO 2 (O&amp;M, Compliance, Monitoring)</c:v>
                </c:pt>
                <c:pt idx="2">
                  <c:v>TO 3 (Site Investigation &amp; Closure)</c:v>
                </c:pt>
                <c:pt idx="3">
                  <c:v>TO 4 (CSSA Env. Studies)</c:v>
                </c:pt>
                <c:pt idx="4">
                  <c:v>TO 5 (SWMU-B3-EX-05 Well)</c:v>
                </c:pt>
                <c:pt idx="5">
                  <c:v>TO 6 (Sustainability Pilot Study)</c:v>
                </c:pt>
                <c:pt idx="6">
                  <c:v>CSSA (ESOH Compliance)</c:v>
                </c:pt>
                <c:pt idx="7">
                  <c:v>USACE (Bioreactor Construction)</c:v>
                </c:pt>
              </c:strCache>
            </c:strRef>
          </c:cat>
          <c:val>
            <c:numRef>
              <c:f>Budget!$B$2:$I$2</c:f>
              <c:numCache>
                <c:formatCode>"$"#,##0.00</c:formatCode>
                <c:ptCount val="8"/>
                <c:pt idx="0">
                  <c:v>802282.47</c:v>
                </c:pt>
                <c:pt idx="1">
                  <c:v>777743.61</c:v>
                </c:pt>
                <c:pt idx="2">
                  <c:v>1195651</c:v>
                </c:pt>
                <c:pt idx="3">
                  <c:v>1018221</c:v>
                </c:pt>
                <c:pt idx="4">
                  <c:v>100000</c:v>
                </c:pt>
                <c:pt idx="5">
                  <c:v>100000</c:v>
                </c:pt>
                <c:pt idx="6">
                  <c:v>150000</c:v>
                </c:pt>
                <c:pt idx="7">
                  <c:v>180000</c:v>
                </c:pt>
              </c:numCache>
            </c:numRef>
          </c:val>
        </c:ser>
        <c:dLbls/>
      </c:pie3DChart>
    </c:plotArea>
    <c:legend>
      <c:legendPos val="r"/>
    </c:legend>
    <c:plotVisOnly val="1"/>
    <c:dispBlanksAs val="zero"/>
  </c:chart>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6.png"/></Relationships>
</file>

<file path=ppt/drawings/drawing1.xml><?xml version="1.0" encoding="utf-8"?>
<c:userShapes xmlns:c="http://schemas.openxmlformats.org/drawingml/2006/chart">
  <cdr:relSizeAnchor xmlns:cdr="http://schemas.openxmlformats.org/drawingml/2006/chartDrawing">
    <cdr:from>
      <cdr:x>0.2106</cdr:x>
      <cdr:y>0.70321</cdr:y>
    </cdr:from>
    <cdr:to>
      <cdr:x>0.78811</cdr:x>
      <cdr:y>0.75453</cdr:y>
    </cdr:to>
    <cdr:sp macro="" textlink="">
      <cdr:nvSpPr>
        <cdr:cNvPr id="6" name="TextBox 1"/>
        <cdr:cNvSpPr txBox="1"/>
      </cdr:nvSpPr>
      <cdr:spPr>
        <a:xfrm xmlns:a="http://schemas.openxmlformats.org/drawingml/2006/main">
          <a:off x="754244" y="4417268"/>
          <a:ext cx="2068294" cy="322373"/>
        </a:xfrm>
        <a:prstGeom xmlns:a="http://schemas.openxmlformats.org/drawingml/2006/main" prst="rect">
          <a:avLst/>
        </a:prstGeom>
        <a:solidFill xmlns:a="http://schemas.openxmlformats.org/drawingml/2006/main">
          <a:srgbClr val="FFFF99"/>
        </a:solidFill>
        <a:ln xmlns:a="http://schemas.openxmlformats.org/drawingml/2006/main">
          <a:solidFill>
            <a:schemeClr val="tx1"/>
          </a:solidFill>
        </a:ln>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900" b="1" dirty="0"/>
            <a:t>Qualitative/Trace </a:t>
          </a:r>
          <a:r>
            <a:rPr lang="en-US" sz="900" b="1" dirty="0" smtClean="0"/>
            <a:t>Detection</a:t>
          </a:r>
          <a:endParaRPr lang="en-US" sz="900" b="1" dirty="0"/>
        </a:p>
        <a:p xmlns:a="http://schemas.openxmlformats.org/drawingml/2006/main">
          <a:pPr algn="ctr"/>
          <a:r>
            <a:rPr lang="en-US" sz="900" b="1" dirty="0"/>
            <a:t> (&gt;MDL </a:t>
          </a:r>
          <a:r>
            <a:rPr lang="en-US" sz="900" b="1" dirty="0" smtClean="0"/>
            <a:t>and &lt;</a:t>
          </a:r>
          <a:r>
            <a:rPr lang="en-US" sz="900" b="1" dirty="0"/>
            <a:t>RL)</a:t>
          </a:r>
        </a:p>
      </cdr:txBody>
    </cdr:sp>
  </cdr:relSizeAnchor>
  <cdr:relSizeAnchor xmlns:cdr="http://schemas.openxmlformats.org/drawingml/2006/chartDrawing">
    <cdr:from>
      <cdr:x>0.2106</cdr:x>
      <cdr:y>0.51814</cdr:y>
    </cdr:from>
    <cdr:to>
      <cdr:x>0.78811</cdr:x>
      <cdr:y>0.56946</cdr:y>
    </cdr:to>
    <cdr:sp macro="" textlink="">
      <cdr:nvSpPr>
        <cdr:cNvPr id="7" name="TextBox 1"/>
        <cdr:cNvSpPr txBox="1"/>
      </cdr:nvSpPr>
      <cdr:spPr>
        <a:xfrm xmlns:a="http://schemas.openxmlformats.org/drawingml/2006/main">
          <a:off x="754244" y="3254730"/>
          <a:ext cx="2068294" cy="322372"/>
        </a:xfrm>
        <a:prstGeom xmlns:a="http://schemas.openxmlformats.org/drawingml/2006/main" prst="rect">
          <a:avLst/>
        </a:prstGeom>
        <a:solidFill xmlns:a="http://schemas.openxmlformats.org/drawingml/2006/main">
          <a:srgbClr val="FFFF99"/>
        </a:solidFill>
        <a:ln xmlns:a="http://schemas.openxmlformats.org/drawingml/2006/main">
          <a:solidFill>
            <a:schemeClr val="tx1"/>
          </a:solidFill>
        </a:ln>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900" b="1" dirty="0"/>
            <a:t>Quantitative/Definitive Result (&gt;RL)</a:t>
          </a:r>
        </a:p>
      </cdr:txBody>
    </cdr:sp>
  </cdr:relSizeAnchor>
  <cdr:relSizeAnchor xmlns:cdr="http://schemas.openxmlformats.org/drawingml/2006/chartDrawing">
    <cdr:from>
      <cdr:x>0.21212</cdr:x>
      <cdr:y>0.83915</cdr:y>
    </cdr:from>
    <cdr:to>
      <cdr:x>0.78659</cdr:x>
      <cdr:y>0.88625</cdr:y>
    </cdr:to>
    <cdr:sp macro="" textlink="">
      <cdr:nvSpPr>
        <cdr:cNvPr id="5" name="Rectangular Callout 4"/>
        <cdr:cNvSpPr/>
      </cdr:nvSpPr>
      <cdr:spPr>
        <a:xfrm xmlns:a="http://schemas.openxmlformats.org/drawingml/2006/main">
          <a:off x="759691" y="5271248"/>
          <a:ext cx="2057401" cy="295835"/>
        </a:xfrm>
        <a:prstGeom xmlns:a="http://schemas.openxmlformats.org/drawingml/2006/main" prst="wedgeRectCallout">
          <a:avLst>
            <a:gd name="adj1" fmla="val -34776"/>
            <a:gd name="adj2" fmla="val -167804"/>
          </a:avLst>
        </a:prstGeom>
        <a:solidFill xmlns:a="http://schemas.openxmlformats.org/drawingml/2006/main">
          <a:srgbClr val="FFFF99"/>
        </a:solidFill>
        <a:ln xmlns:a="http://schemas.openxmlformats.org/drawingml/2006/main" w="12700">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ctr"/>
          <a:r>
            <a:rPr lang="en-US" sz="900" b="1" dirty="0">
              <a:solidFill>
                <a:sysClr val="windowText" lastClr="000000"/>
              </a:solidFill>
            </a:rPr>
            <a:t>Non- Detect (&lt;MDL:  0 - 0.06 µg/L)</a:t>
          </a:r>
        </a:p>
      </cdr:txBody>
    </cdr:sp>
  </cdr:relSizeAnchor>
  <cdr:relSizeAnchor xmlns:cdr="http://schemas.openxmlformats.org/drawingml/2006/chartDrawing">
    <cdr:from>
      <cdr:x>0.43097</cdr:x>
      <cdr:y>0.40724</cdr:y>
    </cdr:from>
    <cdr:to>
      <cdr:x>0.56774</cdr:x>
      <cdr:y>0.45856</cdr:y>
    </cdr:to>
    <cdr:sp macro="" textlink="">
      <cdr:nvSpPr>
        <cdr:cNvPr id="9" name="TextBox 1"/>
        <cdr:cNvSpPr txBox="1"/>
      </cdr:nvSpPr>
      <cdr:spPr>
        <a:xfrm xmlns:a="http://schemas.openxmlformats.org/drawingml/2006/main">
          <a:off x="1543463" y="2558143"/>
          <a:ext cx="489857" cy="322373"/>
        </a:xfrm>
        <a:prstGeom xmlns:a="http://schemas.openxmlformats.org/drawingml/2006/main" prst="rect">
          <a:avLst/>
        </a:prstGeom>
        <a:solidFill xmlns:a="http://schemas.openxmlformats.org/drawingml/2006/main">
          <a:srgbClr val="FFFF99"/>
        </a:solidFill>
        <a:ln xmlns:a="http://schemas.openxmlformats.org/drawingml/2006/main">
          <a:solidFill>
            <a:schemeClr val="tx1"/>
          </a:solidFill>
        </a:ln>
      </cdr:spPr>
      <cdr:txBody>
        <a:bodyPr xmlns:a="http://schemas.openxmlformats.org/drawingml/2006/main" wrap="square" rtlCol="0" anchor="ct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900" b="1" dirty="0"/>
            <a:t>MCL</a:t>
          </a:r>
        </a:p>
      </cdr:txBody>
    </cdr:sp>
  </cdr:relSizeAnchor>
</c:userShapes>
</file>

<file path=ppt/drawings/drawing2.xml><?xml version="1.0" encoding="utf-8"?>
<c:userShapes xmlns:c="http://schemas.openxmlformats.org/drawingml/2006/chart">
  <cdr:relSizeAnchor xmlns:cdr="http://schemas.openxmlformats.org/drawingml/2006/chartDrawing">
    <cdr:from>
      <cdr:x>0.23562</cdr:x>
      <cdr:y>0.57548</cdr:y>
    </cdr:from>
    <cdr:to>
      <cdr:x>0.44472</cdr:x>
      <cdr:y>0.62514</cdr:y>
    </cdr:to>
    <cdr:sp macro="" textlink="">
      <cdr:nvSpPr>
        <cdr:cNvPr id="2" name="TextBox 1"/>
        <cdr:cNvSpPr txBox="1"/>
      </cdr:nvSpPr>
      <cdr:spPr>
        <a:xfrm xmlns:a="http://schemas.openxmlformats.org/drawingml/2006/main">
          <a:off x="2031097" y="2950815"/>
          <a:ext cx="1802494" cy="254636"/>
        </a:xfrm>
        <a:prstGeom xmlns:a="http://schemas.openxmlformats.org/drawingml/2006/main" prst="rect">
          <a:avLst/>
        </a:prstGeom>
        <a:solidFill xmlns:a="http://schemas.openxmlformats.org/drawingml/2006/main">
          <a:srgbClr val="F6FFA3"/>
        </a:solidFill>
        <a:ln xmlns:a="http://schemas.openxmlformats.org/drawingml/2006/main">
          <a:solidFill>
            <a:schemeClr val="tx1"/>
          </a:solidFill>
        </a:ln>
      </cdr:spPr>
      <cdr:txBody>
        <a:bodyPr xmlns:a="http://schemas.openxmlformats.org/drawingml/2006/main" vertOverflow="clip" wrap="square" rtlCol="0" anchor="ctr"/>
        <a:lstStyle xmlns:a="http://schemas.openxmlformats.org/drawingml/2006/main"/>
        <a:p xmlns:a="http://schemas.openxmlformats.org/drawingml/2006/main">
          <a:pPr algn="ctr"/>
          <a:r>
            <a:rPr lang="en-US" sz="1200" b="1" dirty="0"/>
            <a:t>Lead Action Level</a:t>
          </a:r>
        </a:p>
      </cdr:txBody>
    </cdr:sp>
  </cdr:relSizeAnchor>
  <cdr:relSizeAnchor xmlns:cdr="http://schemas.openxmlformats.org/drawingml/2006/chartDrawing">
    <cdr:from>
      <cdr:x>0.2106</cdr:x>
      <cdr:y>0.42831</cdr:y>
    </cdr:from>
    <cdr:to>
      <cdr:x>0.38885</cdr:x>
      <cdr:y>0.48926</cdr:y>
    </cdr:to>
    <cdr:sp macro="" textlink="">
      <cdr:nvSpPr>
        <cdr:cNvPr id="5" name="TextBox 1"/>
        <cdr:cNvSpPr txBox="1"/>
      </cdr:nvSpPr>
      <cdr:spPr>
        <a:xfrm xmlns:a="http://schemas.openxmlformats.org/drawingml/2006/main">
          <a:off x="1815429" y="2196220"/>
          <a:ext cx="1536559" cy="312526"/>
        </a:xfrm>
        <a:prstGeom xmlns:a="http://schemas.openxmlformats.org/drawingml/2006/main" prst="rect">
          <a:avLst/>
        </a:prstGeom>
        <a:solidFill xmlns:a="http://schemas.openxmlformats.org/drawingml/2006/main">
          <a:srgbClr val="F6FFA3"/>
        </a:solidFill>
        <a:ln xmlns:a="http://schemas.openxmlformats.org/drawingml/2006/main">
          <a:solidFill>
            <a:srgbClr val="000000"/>
          </a:solidFill>
        </a:ln>
      </cdr:spPr>
      <cdr:txBody>
        <a:bodyPr xmlns:a="http://schemas.openxmlformats.org/drawingml/2006/main" wrap="square" rtlCol="0" anchor="ctr"/>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ctr"/>
          <a:r>
            <a:rPr lang="en-US" sz="1050" b="1" dirty="0" smtClean="0"/>
            <a:t>J-Flagged Data Point</a:t>
          </a:r>
          <a:endParaRPr lang="en-US" sz="1050" b="1" dirty="0"/>
        </a:p>
      </cdr:txBody>
    </cdr:sp>
  </cdr:relSizeAnchor>
  <cdr:relSizeAnchor xmlns:cdr="http://schemas.openxmlformats.org/drawingml/2006/chartDrawing">
    <cdr:from>
      <cdr:x>0.20678</cdr:x>
      <cdr:y>0.11964</cdr:y>
    </cdr:from>
    <cdr:to>
      <cdr:x>0.38503</cdr:x>
      <cdr:y>0.18059</cdr:y>
    </cdr:to>
    <cdr:sp macro="" textlink="">
      <cdr:nvSpPr>
        <cdr:cNvPr id="3" name="TextBox 1"/>
        <cdr:cNvSpPr txBox="1"/>
      </cdr:nvSpPr>
      <cdr:spPr>
        <a:xfrm xmlns:a="http://schemas.openxmlformats.org/drawingml/2006/main">
          <a:off x="1782503" y="613459"/>
          <a:ext cx="1536538" cy="312516"/>
        </a:xfrm>
        <a:prstGeom xmlns:a="http://schemas.openxmlformats.org/drawingml/2006/main" prst="rect">
          <a:avLst/>
        </a:prstGeom>
        <a:solidFill xmlns:a="http://schemas.openxmlformats.org/drawingml/2006/main">
          <a:srgbClr val="F6FFA3"/>
        </a:solidFill>
        <a:ln xmlns:a="http://schemas.openxmlformats.org/drawingml/2006/main">
          <a:solidFill>
            <a:srgbClr val="000000"/>
          </a:solidFill>
        </a:ln>
      </cdr:spPr>
      <cdr:txBody>
        <a:bodyPr xmlns:a="http://schemas.openxmlformats.org/drawingml/2006/main" wrap="square" rtlCol="0" anchor="ctr"/>
        <a:lstStyle xmlns:a="http://schemas.openxmlformats.org/drawingml/2006/main">
          <a:lvl1pPr marL="0" indent="0">
            <a:defRPr sz="1100">
              <a:latin typeface="Arial"/>
            </a:defRPr>
          </a:lvl1pPr>
          <a:lvl2pPr marL="457200" indent="0">
            <a:defRPr sz="1100">
              <a:latin typeface="Arial"/>
            </a:defRPr>
          </a:lvl2pPr>
          <a:lvl3pPr marL="914400" indent="0">
            <a:defRPr sz="1100">
              <a:latin typeface="Arial"/>
            </a:defRPr>
          </a:lvl3pPr>
          <a:lvl4pPr marL="1371600" indent="0">
            <a:defRPr sz="1100">
              <a:latin typeface="Arial"/>
            </a:defRPr>
          </a:lvl4pPr>
          <a:lvl5pPr marL="1828800" indent="0">
            <a:defRPr sz="1100">
              <a:latin typeface="Arial"/>
            </a:defRPr>
          </a:lvl5pPr>
          <a:lvl6pPr marL="2286000" indent="0">
            <a:defRPr sz="1100">
              <a:latin typeface="Arial"/>
            </a:defRPr>
          </a:lvl6pPr>
          <a:lvl7pPr marL="2743200" indent="0">
            <a:defRPr sz="1100">
              <a:latin typeface="Arial"/>
            </a:defRPr>
          </a:lvl7pPr>
          <a:lvl8pPr marL="3200400" indent="0">
            <a:defRPr sz="1100">
              <a:latin typeface="Arial"/>
            </a:defRPr>
          </a:lvl8pPr>
          <a:lvl9pPr marL="3657600" indent="0">
            <a:defRPr sz="1100">
              <a:latin typeface="Arial"/>
            </a:defRPr>
          </a:lvl9pPr>
        </a:lstStyle>
        <a:p xmlns:a="http://schemas.openxmlformats.org/drawingml/2006/main">
          <a:pPr algn="ctr"/>
          <a:r>
            <a:rPr lang="en-US" sz="1050" b="1" dirty="0" smtClean="0"/>
            <a:t>J-Flagged Data Point</a:t>
          </a:r>
          <a:endParaRPr lang="en-US" sz="105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27" tIns="45713" rIns="91427" bIns="45713" rtlCol="0"/>
          <a:lstStyle>
            <a:lvl1pPr algn="l">
              <a:defRPr sz="1200"/>
            </a:lvl1pPr>
          </a:lstStyle>
          <a:p>
            <a:endParaRPr lang="en-US"/>
          </a:p>
        </p:txBody>
      </p:sp>
      <p:sp>
        <p:nvSpPr>
          <p:cNvPr id="3" name="Date Placeholder 2"/>
          <p:cNvSpPr>
            <a:spLocks noGrp="1"/>
          </p:cNvSpPr>
          <p:nvPr>
            <p:ph type="dt" sz="quarter" idx="1"/>
          </p:nvPr>
        </p:nvSpPr>
        <p:spPr>
          <a:xfrm>
            <a:off x="3970339" y="0"/>
            <a:ext cx="3038475" cy="465138"/>
          </a:xfrm>
          <a:prstGeom prst="rect">
            <a:avLst/>
          </a:prstGeom>
        </p:spPr>
        <p:txBody>
          <a:bodyPr vert="horz" lIns="91427" tIns="45713" rIns="91427" bIns="45713" rtlCol="0"/>
          <a:lstStyle>
            <a:lvl1pPr algn="r">
              <a:defRPr sz="1200"/>
            </a:lvl1pPr>
          </a:lstStyle>
          <a:p>
            <a:endParaRPr lang="en-US" dirty="0"/>
          </a:p>
        </p:txBody>
      </p:sp>
      <p:sp>
        <p:nvSpPr>
          <p:cNvPr id="4" name="Footer Placeholder 3"/>
          <p:cNvSpPr>
            <a:spLocks noGrp="1"/>
          </p:cNvSpPr>
          <p:nvPr>
            <p:ph type="ftr" sz="quarter" idx="2"/>
          </p:nvPr>
        </p:nvSpPr>
        <p:spPr>
          <a:xfrm>
            <a:off x="1" y="8829675"/>
            <a:ext cx="3038475" cy="465138"/>
          </a:xfrm>
          <a:prstGeom prst="rect">
            <a:avLst/>
          </a:prstGeom>
        </p:spPr>
        <p:txBody>
          <a:bodyPr vert="horz" lIns="91427" tIns="45713" rIns="91427" bIns="45713" rtlCol="0" anchor="b"/>
          <a:lstStyle>
            <a:lvl1pPr algn="l">
              <a:defRPr sz="1200"/>
            </a:lvl1pPr>
          </a:lstStyle>
          <a:p>
            <a:endParaRPr lang="en-US"/>
          </a:p>
        </p:txBody>
      </p:sp>
      <p:sp>
        <p:nvSpPr>
          <p:cNvPr id="5" name="Slide Number Placeholder 4"/>
          <p:cNvSpPr>
            <a:spLocks noGrp="1"/>
          </p:cNvSpPr>
          <p:nvPr>
            <p:ph type="sldNum" sz="quarter" idx="3"/>
          </p:nvPr>
        </p:nvSpPr>
        <p:spPr>
          <a:xfrm>
            <a:off x="3970339" y="8829675"/>
            <a:ext cx="3038475" cy="465138"/>
          </a:xfrm>
          <a:prstGeom prst="rect">
            <a:avLst/>
          </a:prstGeom>
        </p:spPr>
        <p:txBody>
          <a:bodyPr vert="horz" lIns="91427" tIns="45713" rIns="91427" bIns="45713" rtlCol="0" anchor="b"/>
          <a:lstStyle>
            <a:lvl1pPr algn="r">
              <a:defRPr sz="1200"/>
            </a:lvl1pPr>
          </a:lstStyle>
          <a:p>
            <a:fld id="{257E3DDF-2DED-4E62-9706-3FDFAD117A5B}" type="slidenum">
              <a:rPr lang="en-US" smtClean="0"/>
              <a:pPr/>
              <a:t>‹#›</a:t>
            </a:fld>
            <a:endParaRPr lang="en-US"/>
          </a:p>
        </p:txBody>
      </p:sp>
    </p:spTree>
    <p:extLst>
      <p:ext uri="{BB962C8B-B14F-4D97-AF65-F5344CB8AC3E}">
        <p14:creationId xmlns:p14="http://schemas.microsoft.com/office/powerpoint/2010/main" xmlns="" val="19913982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3164" tIns="46582" rIns="93164" bIns="46582" rtlCol="0"/>
          <a:lstStyle>
            <a:lvl1pPr algn="l">
              <a:defRPr sz="1200">
                <a:latin typeface="Arial" charset="0"/>
              </a:defRPr>
            </a:lvl1pPr>
          </a:lstStyle>
          <a:p>
            <a:pPr>
              <a:defRPr/>
            </a:pPr>
            <a:endParaRPr lang="en-US"/>
          </a:p>
        </p:txBody>
      </p:sp>
      <p:sp>
        <p:nvSpPr>
          <p:cNvPr id="3" name="Date Placeholder 2"/>
          <p:cNvSpPr>
            <a:spLocks noGrp="1"/>
          </p:cNvSpPr>
          <p:nvPr>
            <p:ph type="dt" idx="1"/>
          </p:nvPr>
        </p:nvSpPr>
        <p:spPr>
          <a:xfrm>
            <a:off x="3970339" y="0"/>
            <a:ext cx="3038475" cy="465138"/>
          </a:xfrm>
          <a:prstGeom prst="rect">
            <a:avLst/>
          </a:prstGeom>
        </p:spPr>
        <p:txBody>
          <a:bodyPr vert="horz" lIns="93164" tIns="46582" rIns="93164" bIns="46582" rtlCol="0"/>
          <a:lstStyle>
            <a:lvl1pPr algn="r">
              <a:defRPr sz="1200">
                <a:latin typeface="Arial" charset="0"/>
              </a:defRPr>
            </a:lvl1pPr>
          </a:lstStyle>
          <a:p>
            <a:pPr>
              <a:defRPr/>
            </a:pPr>
            <a:fld id="{8F985D6A-0623-4173-994D-6CBBB7D47458}" type="datetimeFigureOut">
              <a:rPr lang="en-US"/>
              <a:pPr>
                <a:defRPr/>
              </a:pPr>
              <a:t>7/2/2012</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64" tIns="46582" rIns="93164" bIns="46582" rtlCol="0" anchor="ctr"/>
          <a:lstStyle/>
          <a:p>
            <a:pPr lvl="0"/>
            <a:endParaRPr lang="en-US" noProof="0" dirty="0" smtClean="0"/>
          </a:p>
        </p:txBody>
      </p:sp>
      <p:sp>
        <p:nvSpPr>
          <p:cNvPr id="5" name="Notes Placeholder 4"/>
          <p:cNvSpPr>
            <a:spLocks noGrp="1"/>
          </p:cNvSpPr>
          <p:nvPr>
            <p:ph type="body" sz="quarter" idx="3"/>
          </p:nvPr>
        </p:nvSpPr>
        <p:spPr>
          <a:xfrm>
            <a:off x="701676" y="4416426"/>
            <a:ext cx="5607050" cy="4183063"/>
          </a:xfrm>
          <a:prstGeom prst="rect">
            <a:avLst/>
          </a:prstGeom>
        </p:spPr>
        <p:txBody>
          <a:bodyPr vert="horz" lIns="93164" tIns="46582" rIns="93164" bIns="46582"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1" y="8829675"/>
            <a:ext cx="3038475" cy="465138"/>
          </a:xfrm>
          <a:prstGeom prst="rect">
            <a:avLst/>
          </a:prstGeom>
        </p:spPr>
        <p:txBody>
          <a:bodyPr vert="horz" lIns="93164" tIns="46582" rIns="93164" bIns="46582" rtlCol="0" anchor="b"/>
          <a:lstStyle>
            <a:lvl1pPr algn="l">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970339" y="8829675"/>
            <a:ext cx="3038475" cy="465138"/>
          </a:xfrm>
          <a:prstGeom prst="rect">
            <a:avLst/>
          </a:prstGeom>
        </p:spPr>
        <p:txBody>
          <a:bodyPr vert="horz" lIns="93164" tIns="46582" rIns="93164" bIns="46582" rtlCol="0" anchor="b"/>
          <a:lstStyle>
            <a:lvl1pPr algn="r">
              <a:defRPr sz="1200">
                <a:latin typeface="Arial" charset="0"/>
              </a:defRPr>
            </a:lvl1pPr>
          </a:lstStyle>
          <a:p>
            <a:pPr>
              <a:defRPr/>
            </a:pPr>
            <a:fld id="{621CCF3B-C7AF-49E4-A291-3A7B89C92750}" type="slidenum">
              <a:rPr lang="en-US"/>
              <a:pPr>
                <a:defRPr/>
              </a:pPr>
              <a:t>‹#›</a:t>
            </a:fld>
            <a:endParaRPr lang="en-US" dirty="0"/>
          </a:p>
        </p:txBody>
      </p:sp>
    </p:spTree>
    <p:extLst>
      <p:ext uri="{BB962C8B-B14F-4D97-AF65-F5344CB8AC3E}">
        <p14:creationId xmlns:p14="http://schemas.microsoft.com/office/powerpoint/2010/main" xmlns="" val="189196487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21CCF3B-C7AF-49E4-A291-3A7B89C92750}" type="slidenum">
              <a:rPr lang="en-US" smtClean="0"/>
              <a:pPr>
                <a:defRPr/>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A189B7B-7248-48C3-9094-2506353BB238}" type="slidenum">
              <a:rPr lang="en-US" smtClean="0"/>
              <a:pPr/>
              <a:t>24</a:t>
            </a:fld>
            <a:endParaRPr lang="en-US" dirty="0" smtClean="0"/>
          </a:p>
        </p:txBody>
      </p:sp>
      <p:sp>
        <p:nvSpPr>
          <p:cNvPr id="22531" name="Rectangle 7"/>
          <p:cNvSpPr txBox="1">
            <a:spLocks noGrp="1" noChangeArrowheads="1"/>
          </p:cNvSpPr>
          <p:nvPr/>
        </p:nvSpPr>
        <p:spPr bwMode="auto">
          <a:xfrm>
            <a:off x="3971926" y="8829675"/>
            <a:ext cx="3036888" cy="465138"/>
          </a:xfrm>
          <a:prstGeom prst="rect">
            <a:avLst/>
          </a:prstGeom>
          <a:noFill/>
          <a:ln w="9525">
            <a:noFill/>
            <a:miter lim="800000"/>
            <a:headEnd/>
            <a:tailEnd/>
          </a:ln>
        </p:spPr>
        <p:txBody>
          <a:bodyPr lIns="94850" tIns="47420" rIns="94850" bIns="47420" anchor="b"/>
          <a:lstStyle/>
          <a:p>
            <a:pPr algn="r" defTabSz="944371"/>
            <a:fld id="{72A678EC-1199-4423-ADC8-FEAE02952F3E}" type="slidenum">
              <a:rPr lang="en-US" sz="1200"/>
              <a:pPr algn="r" defTabSz="944371"/>
              <a:t>24</a:t>
            </a:fld>
            <a:endParaRPr lang="en-US" sz="1200" dirty="0"/>
          </a:p>
        </p:txBody>
      </p:sp>
      <p:sp>
        <p:nvSpPr>
          <p:cNvPr id="2253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3" name="Rectangle 3"/>
          <p:cNvSpPr>
            <a:spLocks noGrp="1" noChangeArrowheads="1"/>
          </p:cNvSpPr>
          <p:nvPr>
            <p:ph type="body" idx="1"/>
          </p:nvPr>
        </p:nvSpPr>
        <p:spPr bwMode="auto">
          <a:noFill/>
        </p:spPr>
        <p:txBody>
          <a:bodyPr wrap="square" lIns="94850" tIns="47420" rIns="94850" bIns="47420" numCol="1" anchor="t" anchorCtr="0" compatLnSpc="1">
            <a:prstTxWarp prst="textNoShape">
              <a:avLst/>
            </a:prstTxWarp>
          </a:bodyPr>
          <a:lstStyle/>
          <a:p>
            <a:pPr eaLnBrk="1" hangingPunct="1">
              <a:spcBef>
                <a:spcPct val="0"/>
              </a:spcBef>
            </a:pPr>
            <a:endParaRPr lang="en-US" dirty="0" smtClean="0"/>
          </a:p>
        </p:txBody>
      </p:sp>
      <p:sp>
        <p:nvSpPr>
          <p:cNvPr id="22534" name="Date Placeholder 6"/>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dirty="0" smtClean="0"/>
              <a:t>7/29/2010</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7F0B1DF-2CE5-4790-9E0A-A3387DF034F3}" type="slidenum">
              <a:rPr lang="en-US" smtClean="0"/>
              <a:pPr/>
              <a:t>25</a:t>
            </a:fld>
            <a:endParaRPr lang="en-US" dirty="0" smtClean="0"/>
          </a:p>
        </p:txBody>
      </p:sp>
      <p:sp>
        <p:nvSpPr>
          <p:cNvPr id="23555" name="Rectangle 7"/>
          <p:cNvSpPr txBox="1">
            <a:spLocks noGrp="1" noChangeArrowheads="1"/>
          </p:cNvSpPr>
          <p:nvPr/>
        </p:nvSpPr>
        <p:spPr bwMode="auto">
          <a:xfrm>
            <a:off x="3971926" y="8829675"/>
            <a:ext cx="3036888" cy="465138"/>
          </a:xfrm>
          <a:prstGeom prst="rect">
            <a:avLst/>
          </a:prstGeom>
          <a:noFill/>
          <a:ln w="9525">
            <a:noFill/>
            <a:miter lim="800000"/>
            <a:headEnd/>
            <a:tailEnd/>
          </a:ln>
        </p:spPr>
        <p:txBody>
          <a:bodyPr lIns="94850" tIns="47420" rIns="94850" bIns="47420" anchor="b"/>
          <a:lstStyle/>
          <a:p>
            <a:pPr algn="r" defTabSz="944371"/>
            <a:fld id="{D4096093-06C1-439D-B204-0DE0BBA48A3A}" type="slidenum">
              <a:rPr lang="en-US" sz="1200"/>
              <a:pPr algn="r" defTabSz="944371"/>
              <a:t>25</a:t>
            </a:fld>
            <a:endParaRPr lang="en-US" sz="1200" dirty="0"/>
          </a:p>
        </p:txBody>
      </p:sp>
      <p:sp>
        <p:nvSpPr>
          <p:cNvPr id="2355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557" name="Rectangle 3"/>
          <p:cNvSpPr>
            <a:spLocks noGrp="1" noChangeArrowheads="1"/>
          </p:cNvSpPr>
          <p:nvPr>
            <p:ph type="body" idx="1"/>
          </p:nvPr>
        </p:nvSpPr>
        <p:spPr bwMode="auto">
          <a:noFill/>
        </p:spPr>
        <p:txBody>
          <a:bodyPr wrap="square" lIns="94850" tIns="47420" rIns="94850" bIns="47420" numCol="1" anchor="t" anchorCtr="0" compatLnSpc="1">
            <a:prstTxWarp prst="textNoShape">
              <a:avLst/>
            </a:prstTxWarp>
          </a:bodyPr>
          <a:lstStyle/>
          <a:p>
            <a:pPr eaLnBrk="1" hangingPunct="1">
              <a:spcBef>
                <a:spcPct val="0"/>
              </a:spcBef>
            </a:pPr>
            <a:endParaRPr lang="en-US" dirty="0" smtClean="0"/>
          </a:p>
        </p:txBody>
      </p:sp>
      <p:sp>
        <p:nvSpPr>
          <p:cNvPr id="23558" name="Date Placeholder 6"/>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dirty="0" smtClean="0"/>
              <a:t>7/29/2010</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p:spPr>
        <p:txBody>
          <a:bodyPr/>
          <a:lstStyle/>
          <a:p>
            <a:fld id="{290C0F39-FCA3-43CF-BD86-0D121F6BC55B}" type="slidenum">
              <a:rPr lang="en-US" smtClean="0"/>
              <a:pPr/>
              <a:t>26</a:t>
            </a:fld>
            <a:endParaRPr lang="en-US" dirty="0" smtClean="0"/>
          </a:p>
        </p:txBody>
      </p:sp>
      <p:sp>
        <p:nvSpPr>
          <p:cNvPr id="48131" name="Rectangle 7"/>
          <p:cNvSpPr txBox="1">
            <a:spLocks noGrp="1" noChangeArrowheads="1"/>
          </p:cNvSpPr>
          <p:nvPr/>
        </p:nvSpPr>
        <p:spPr bwMode="auto">
          <a:xfrm>
            <a:off x="3972560" y="8829967"/>
            <a:ext cx="3036218" cy="464820"/>
          </a:xfrm>
          <a:prstGeom prst="rect">
            <a:avLst/>
          </a:prstGeom>
          <a:noFill/>
          <a:ln w="9525">
            <a:noFill/>
            <a:miter lim="800000"/>
            <a:headEnd/>
            <a:tailEnd/>
          </a:ln>
        </p:spPr>
        <p:txBody>
          <a:bodyPr lIns="94850" tIns="47420" rIns="94850" bIns="47420" anchor="b"/>
          <a:lstStyle/>
          <a:p>
            <a:pPr algn="r" defTabSz="943098"/>
            <a:fld id="{309C2FBE-362A-4239-A15C-0EE365B0BCC9}" type="slidenum">
              <a:rPr lang="en-US" sz="1200"/>
              <a:pPr algn="r" defTabSz="943098"/>
              <a:t>26</a:t>
            </a:fld>
            <a:endParaRPr lang="en-US" sz="1200" dirty="0"/>
          </a:p>
        </p:txBody>
      </p:sp>
      <p:sp>
        <p:nvSpPr>
          <p:cNvPr id="48132" name="Rectangle 2"/>
          <p:cNvSpPr>
            <a:spLocks noGrp="1" noRot="1" noChangeAspect="1" noChangeArrowheads="1" noTextEdit="1"/>
          </p:cNvSpPr>
          <p:nvPr>
            <p:ph type="sldImg"/>
          </p:nvPr>
        </p:nvSpPr>
        <p:spPr>
          <a:ln/>
        </p:spPr>
      </p:sp>
      <p:sp>
        <p:nvSpPr>
          <p:cNvPr id="48133" name="Rectangle 3"/>
          <p:cNvSpPr>
            <a:spLocks noGrp="1" noChangeArrowheads="1"/>
          </p:cNvSpPr>
          <p:nvPr>
            <p:ph type="body" idx="1"/>
          </p:nvPr>
        </p:nvSpPr>
        <p:spPr>
          <a:noFill/>
          <a:ln/>
        </p:spPr>
        <p:txBody>
          <a:bodyPr lIns="94850" tIns="47420" rIns="94850" bIns="47420"/>
          <a:lstStyle/>
          <a:p>
            <a:pPr eaLnBrk="1" hangingPunct="1">
              <a:spcBef>
                <a:spcPct val="0"/>
              </a:spcBef>
            </a:pPr>
            <a:endParaRPr lang="en-US" dirty="0" smtClean="0"/>
          </a:p>
        </p:txBody>
      </p:sp>
      <p:sp>
        <p:nvSpPr>
          <p:cNvPr id="48134" name="Date Placeholder 6"/>
          <p:cNvSpPr>
            <a:spLocks noGrp="1"/>
          </p:cNvSpPr>
          <p:nvPr>
            <p:ph type="dt" sz="quarter" idx="1"/>
          </p:nvPr>
        </p:nvSpPr>
        <p:spPr>
          <a:noFill/>
        </p:spPr>
        <p:txBody>
          <a:bodyPr/>
          <a:lstStyle/>
          <a:p>
            <a:r>
              <a:rPr lang="en-US" dirty="0" smtClean="0"/>
              <a:t>7/29/2010</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2A189B7B-7248-48C3-9094-2506353BB238}" type="slidenum">
              <a:rPr lang="en-US" smtClean="0"/>
              <a:pPr/>
              <a:t>27</a:t>
            </a:fld>
            <a:endParaRPr lang="en-US" dirty="0" smtClean="0"/>
          </a:p>
        </p:txBody>
      </p:sp>
      <p:sp>
        <p:nvSpPr>
          <p:cNvPr id="22531" name="Rectangle 7"/>
          <p:cNvSpPr txBox="1">
            <a:spLocks noGrp="1" noChangeArrowheads="1"/>
          </p:cNvSpPr>
          <p:nvPr/>
        </p:nvSpPr>
        <p:spPr bwMode="auto">
          <a:xfrm>
            <a:off x="3971926" y="8829675"/>
            <a:ext cx="3036888" cy="465138"/>
          </a:xfrm>
          <a:prstGeom prst="rect">
            <a:avLst/>
          </a:prstGeom>
          <a:noFill/>
          <a:ln w="9525">
            <a:noFill/>
            <a:miter lim="800000"/>
            <a:headEnd/>
            <a:tailEnd/>
          </a:ln>
        </p:spPr>
        <p:txBody>
          <a:bodyPr lIns="94850" tIns="47420" rIns="94850" bIns="47420" anchor="b"/>
          <a:lstStyle/>
          <a:p>
            <a:pPr algn="r" defTabSz="944371"/>
            <a:fld id="{72A678EC-1199-4423-ADC8-FEAE02952F3E}" type="slidenum">
              <a:rPr lang="en-US" sz="1200"/>
              <a:pPr algn="r" defTabSz="944371"/>
              <a:t>27</a:t>
            </a:fld>
            <a:endParaRPr lang="en-US" sz="1200" dirty="0"/>
          </a:p>
        </p:txBody>
      </p:sp>
      <p:sp>
        <p:nvSpPr>
          <p:cNvPr id="2253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2533" name="Rectangle 3"/>
          <p:cNvSpPr>
            <a:spLocks noGrp="1" noChangeArrowheads="1"/>
          </p:cNvSpPr>
          <p:nvPr>
            <p:ph type="body" idx="1"/>
          </p:nvPr>
        </p:nvSpPr>
        <p:spPr bwMode="auto">
          <a:noFill/>
        </p:spPr>
        <p:txBody>
          <a:bodyPr wrap="square" lIns="94850" tIns="47420" rIns="94850" bIns="47420" numCol="1" anchor="t" anchorCtr="0" compatLnSpc="1">
            <a:prstTxWarp prst="textNoShape">
              <a:avLst/>
            </a:prstTxWarp>
          </a:bodyPr>
          <a:lstStyle/>
          <a:p>
            <a:pPr eaLnBrk="1" hangingPunct="1">
              <a:spcBef>
                <a:spcPct val="0"/>
              </a:spcBef>
            </a:pPr>
            <a:endParaRPr lang="en-US" dirty="0" smtClean="0"/>
          </a:p>
        </p:txBody>
      </p:sp>
      <p:sp>
        <p:nvSpPr>
          <p:cNvPr id="22534" name="Date Placeholder 6"/>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dirty="0" smtClean="0"/>
              <a:t>7/29/2010</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D3237AED-C537-4AA5-A91A-DA167623FC44}" type="slidenum">
              <a:rPr lang="en-US" smtClean="0"/>
              <a:pPr/>
              <a:t>28</a:t>
            </a:fld>
            <a:endParaRPr lang="en-US" dirty="0" smtClean="0"/>
          </a:p>
        </p:txBody>
      </p:sp>
      <p:sp>
        <p:nvSpPr>
          <p:cNvPr id="24579" name="Rectangle 7"/>
          <p:cNvSpPr txBox="1">
            <a:spLocks noGrp="1" noChangeArrowheads="1"/>
          </p:cNvSpPr>
          <p:nvPr/>
        </p:nvSpPr>
        <p:spPr bwMode="auto">
          <a:xfrm>
            <a:off x="3971926" y="8829675"/>
            <a:ext cx="3036888" cy="465138"/>
          </a:xfrm>
          <a:prstGeom prst="rect">
            <a:avLst/>
          </a:prstGeom>
          <a:noFill/>
          <a:ln w="9525">
            <a:noFill/>
            <a:miter lim="800000"/>
            <a:headEnd/>
            <a:tailEnd/>
          </a:ln>
        </p:spPr>
        <p:txBody>
          <a:bodyPr lIns="94850" tIns="47420" rIns="94850" bIns="47420" anchor="b"/>
          <a:lstStyle/>
          <a:p>
            <a:pPr algn="r" defTabSz="944371"/>
            <a:fld id="{2EE8A072-814B-4E63-9B8E-6E6B396C335D}" type="slidenum">
              <a:rPr lang="en-US" sz="1200"/>
              <a:pPr algn="r" defTabSz="944371"/>
              <a:t>28</a:t>
            </a:fld>
            <a:endParaRPr lang="en-US" sz="1200" dirty="0"/>
          </a:p>
        </p:txBody>
      </p:sp>
      <p:sp>
        <p:nvSpPr>
          <p:cNvPr id="2458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581" name="Rectangle 3"/>
          <p:cNvSpPr>
            <a:spLocks noGrp="1" noChangeArrowheads="1"/>
          </p:cNvSpPr>
          <p:nvPr>
            <p:ph type="body" idx="1"/>
          </p:nvPr>
        </p:nvSpPr>
        <p:spPr bwMode="auto">
          <a:noFill/>
        </p:spPr>
        <p:txBody>
          <a:bodyPr wrap="square" lIns="94850" tIns="47420" rIns="94850" bIns="47420" numCol="1" anchor="t" anchorCtr="0" compatLnSpc="1">
            <a:prstTxWarp prst="textNoShape">
              <a:avLst/>
            </a:prstTxWarp>
          </a:bodyPr>
          <a:lstStyle/>
          <a:p>
            <a:pPr eaLnBrk="1" hangingPunct="1">
              <a:spcBef>
                <a:spcPct val="0"/>
              </a:spcBef>
            </a:pPr>
            <a:endParaRPr lang="en-US" dirty="0" smtClean="0"/>
          </a:p>
        </p:txBody>
      </p:sp>
      <p:sp>
        <p:nvSpPr>
          <p:cNvPr id="24582" name="Date Placeholder 6"/>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dirty="0" smtClean="0"/>
              <a:t>7/29/2010</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7F0B1DF-2CE5-4790-9E0A-A3387DF034F3}" type="slidenum">
              <a:rPr lang="en-US" smtClean="0"/>
              <a:pPr/>
              <a:t>29</a:t>
            </a:fld>
            <a:endParaRPr lang="en-US" dirty="0" smtClean="0"/>
          </a:p>
        </p:txBody>
      </p:sp>
      <p:sp>
        <p:nvSpPr>
          <p:cNvPr id="23555" name="Rectangle 7"/>
          <p:cNvSpPr txBox="1">
            <a:spLocks noGrp="1" noChangeArrowheads="1"/>
          </p:cNvSpPr>
          <p:nvPr/>
        </p:nvSpPr>
        <p:spPr bwMode="auto">
          <a:xfrm>
            <a:off x="3971926" y="8829675"/>
            <a:ext cx="3036888" cy="465138"/>
          </a:xfrm>
          <a:prstGeom prst="rect">
            <a:avLst/>
          </a:prstGeom>
          <a:noFill/>
          <a:ln w="9525">
            <a:noFill/>
            <a:miter lim="800000"/>
            <a:headEnd/>
            <a:tailEnd/>
          </a:ln>
        </p:spPr>
        <p:txBody>
          <a:bodyPr lIns="94850" tIns="47420" rIns="94850" bIns="47420" anchor="b"/>
          <a:lstStyle/>
          <a:p>
            <a:pPr algn="r" defTabSz="944371"/>
            <a:fld id="{D4096093-06C1-439D-B204-0DE0BBA48A3A}" type="slidenum">
              <a:rPr lang="en-US" sz="1200"/>
              <a:pPr algn="r" defTabSz="944371"/>
              <a:t>29</a:t>
            </a:fld>
            <a:endParaRPr lang="en-US" sz="1200" dirty="0"/>
          </a:p>
        </p:txBody>
      </p:sp>
      <p:sp>
        <p:nvSpPr>
          <p:cNvPr id="2355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557" name="Rectangle 3"/>
          <p:cNvSpPr>
            <a:spLocks noGrp="1" noChangeArrowheads="1"/>
          </p:cNvSpPr>
          <p:nvPr>
            <p:ph type="body" idx="1"/>
          </p:nvPr>
        </p:nvSpPr>
        <p:spPr bwMode="auto">
          <a:noFill/>
        </p:spPr>
        <p:txBody>
          <a:bodyPr wrap="square" lIns="94850" tIns="47420" rIns="94850" bIns="47420" numCol="1" anchor="t" anchorCtr="0" compatLnSpc="1">
            <a:prstTxWarp prst="textNoShape">
              <a:avLst/>
            </a:prstTxWarp>
          </a:bodyPr>
          <a:lstStyle/>
          <a:p>
            <a:pPr eaLnBrk="1" hangingPunct="1">
              <a:spcBef>
                <a:spcPct val="0"/>
              </a:spcBef>
            </a:pPr>
            <a:endParaRPr lang="en-US" dirty="0" smtClean="0"/>
          </a:p>
        </p:txBody>
      </p:sp>
      <p:sp>
        <p:nvSpPr>
          <p:cNvPr id="23558" name="Date Placeholder 6"/>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dirty="0" smtClean="0"/>
              <a:t>7/29/2010</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7F0B1DF-2CE5-4790-9E0A-A3387DF034F3}" type="slidenum">
              <a:rPr lang="en-US" smtClean="0"/>
              <a:pPr/>
              <a:t>30</a:t>
            </a:fld>
            <a:endParaRPr lang="en-US" dirty="0" smtClean="0"/>
          </a:p>
        </p:txBody>
      </p:sp>
      <p:sp>
        <p:nvSpPr>
          <p:cNvPr id="23555" name="Rectangle 7"/>
          <p:cNvSpPr txBox="1">
            <a:spLocks noGrp="1" noChangeArrowheads="1"/>
          </p:cNvSpPr>
          <p:nvPr/>
        </p:nvSpPr>
        <p:spPr bwMode="auto">
          <a:xfrm>
            <a:off x="3971926" y="8829675"/>
            <a:ext cx="3036888" cy="465138"/>
          </a:xfrm>
          <a:prstGeom prst="rect">
            <a:avLst/>
          </a:prstGeom>
          <a:noFill/>
          <a:ln w="9525">
            <a:noFill/>
            <a:miter lim="800000"/>
            <a:headEnd/>
            <a:tailEnd/>
          </a:ln>
        </p:spPr>
        <p:txBody>
          <a:bodyPr lIns="94850" tIns="47420" rIns="94850" bIns="47420" anchor="b"/>
          <a:lstStyle/>
          <a:p>
            <a:pPr algn="r" defTabSz="944371"/>
            <a:fld id="{D4096093-06C1-439D-B204-0DE0BBA48A3A}" type="slidenum">
              <a:rPr lang="en-US" sz="1200"/>
              <a:pPr algn="r" defTabSz="944371"/>
              <a:t>30</a:t>
            </a:fld>
            <a:endParaRPr lang="en-US" sz="1200" dirty="0"/>
          </a:p>
        </p:txBody>
      </p:sp>
      <p:sp>
        <p:nvSpPr>
          <p:cNvPr id="2355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557" name="Rectangle 3"/>
          <p:cNvSpPr>
            <a:spLocks noGrp="1" noChangeArrowheads="1"/>
          </p:cNvSpPr>
          <p:nvPr>
            <p:ph type="body" idx="1"/>
          </p:nvPr>
        </p:nvSpPr>
        <p:spPr bwMode="auto">
          <a:noFill/>
        </p:spPr>
        <p:txBody>
          <a:bodyPr wrap="square" lIns="94850" tIns="47420" rIns="94850" bIns="47420" numCol="1" anchor="t" anchorCtr="0" compatLnSpc="1">
            <a:prstTxWarp prst="textNoShape">
              <a:avLst/>
            </a:prstTxWarp>
          </a:bodyPr>
          <a:lstStyle/>
          <a:p>
            <a:pPr eaLnBrk="1" hangingPunct="1">
              <a:spcBef>
                <a:spcPct val="0"/>
              </a:spcBef>
            </a:pPr>
            <a:endParaRPr lang="en-US" dirty="0" smtClean="0"/>
          </a:p>
        </p:txBody>
      </p:sp>
      <p:sp>
        <p:nvSpPr>
          <p:cNvPr id="23558" name="Date Placeholder 6"/>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dirty="0" smtClean="0"/>
              <a:t>7/29/2010</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E7F0B1DF-2CE5-4790-9E0A-A3387DF034F3}" type="slidenum">
              <a:rPr lang="en-US" smtClean="0"/>
              <a:pPr/>
              <a:t>31</a:t>
            </a:fld>
            <a:endParaRPr lang="en-US" dirty="0" smtClean="0"/>
          </a:p>
        </p:txBody>
      </p:sp>
      <p:sp>
        <p:nvSpPr>
          <p:cNvPr id="23555" name="Rectangle 7"/>
          <p:cNvSpPr txBox="1">
            <a:spLocks noGrp="1" noChangeArrowheads="1"/>
          </p:cNvSpPr>
          <p:nvPr/>
        </p:nvSpPr>
        <p:spPr bwMode="auto">
          <a:xfrm>
            <a:off x="3971926" y="8829675"/>
            <a:ext cx="3036888" cy="465138"/>
          </a:xfrm>
          <a:prstGeom prst="rect">
            <a:avLst/>
          </a:prstGeom>
          <a:noFill/>
          <a:ln w="9525">
            <a:noFill/>
            <a:miter lim="800000"/>
            <a:headEnd/>
            <a:tailEnd/>
          </a:ln>
        </p:spPr>
        <p:txBody>
          <a:bodyPr lIns="94850" tIns="47420" rIns="94850" bIns="47420" anchor="b"/>
          <a:lstStyle/>
          <a:p>
            <a:pPr algn="r" defTabSz="944371"/>
            <a:fld id="{D4096093-06C1-439D-B204-0DE0BBA48A3A}" type="slidenum">
              <a:rPr lang="en-US" sz="1200"/>
              <a:pPr algn="r" defTabSz="944371"/>
              <a:t>31</a:t>
            </a:fld>
            <a:endParaRPr lang="en-US" sz="1200" dirty="0"/>
          </a:p>
        </p:txBody>
      </p:sp>
      <p:sp>
        <p:nvSpPr>
          <p:cNvPr id="2355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3557" name="Rectangle 3"/>
          <p:cNvSpPr>
            <a:spLocks noGrp="1" noChangeArrowheads="1"/>
          </p:cNvSpPr>
          <p:nvPr>
            <p:ph type="body" idx="1"/>
          </p:nvPr>
        </p:nvSpPr>
        <p:spPr bwMode="auto">
          <a:noFill/>
        </p:spPr>
        <p:txBody>
          <a:bodyPr wrap="square" lIns="94850" tIns="47420" rIns="94850" bIns="47420" numCol="1" anchor="t" anchorCtr="0" compatLnSpc="1">
            <a:prstTxWarp prst="textNoShape">
              <a:avLst/>
            </a:prstTxWarp>
          </a:bodyPr>
          <a:lstStyle/>
          <a:p>
            <a:pPr eaLnBrk="1" hangingPunct="1">
              <a:spcBef>
                <a:spcPct val="0"/>
              </a:spcBef>
            </a:pPr>
            <a:endParaRPr lang="en-US" dirty="0" smtClean="0"/>
          </a:p>
        </p:txBody>
      </p:sp>
      <p:sp>
        <p:nvSpPr>
          <p:cNvPr id="23558" name="Date Placeholder 6"/>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dirty="0" smtClean="0"/>
              <a:t>7/29/2010</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21CCF3B-C7AF-49E4-A291-3A7B89C92750}" type="slidenum">
              <a:rPr lang="en-US" smtClean="0"/>
              <a:pPr>
                <a:defRPr/>
              </a:pPr>
              <a:t>41</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21CCF3B-C7AF-49E4-A291-3A7B89C92750}" type="slidenum">
              <a:rPr lang="en-US" smtClean="0"/>
              <a:pPr>
                <a:defRPr/>
              </a:pPr>
              <a:t>60</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21CCF3B-C7AF-49E4-A291-3A7B89C92750}" type="slidenum">
              <a:rPr lang="en-US" smtClean="0"/>
              <a:pPr>
                <a:defRPr/>
              </a:pPr>
              <a:t>6</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21CCF3B-C7AF-49E4-A291-3A7B89C92750}" type="slidenum">
              <a:rPr lang="en-US" smtClean="0"/>
              <a:pPr>
                <a:defRPr/>
              </a:pPr>
              <a:t>8</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21CCF3B-C7AF-49E4-A291-3A7B89C92750}" type="slidenum">
              <a:rPr lang="en-US" smtClean="0"/>
              <a:pPr>
                <a:defRPr/>
              </a:pPr>
              <a:t>11</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21CCF3B-C7AF-49E4-A291-3A7B89C92750}" type="slidenum">
              <a:rPr lang="en-US" smtClean="0"/>
              <a:pPr>
                <a:defRPr/>
              </a:pPr>
              <a:t>18</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21CCF3B-C7AF-49E4-A291-3A7B89C92750}" type="slidenum">
              <a:rPr lang="en-US" smtClean="0"/>
              <a:pPr>
                <a:defRPr/>
              </a:pPr>
              <a:t>19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FAB7AD6-5D7F-4855-849C-AC668D92B73A}" type="slidenum">
              <a:rPr lang="en-US" smtClean="0"/>
              <a:pPr/>
              <a:t>21</a:t>
            </a:fld>
            <a:endParaRPr lang="en-US" dirty="0" smtClean="0"/>
          </a:p>
        </p:txBody>
      </p:sp>
      <p:sp>
        <p:nvSpPr>
          <p:cNvPr id="18435" name="Rectangle 7"/>
          <p:cNvSpPr txBox="1">
            <a:spLocks noGrp="1" noChangeArrowheads="1"/>
          </p:cNvSpPr>
          <p:nvPr/>
        </p:nvSpPr>
        <p:spPr bwMode="auto">
          <a:xfrm>
            <a:off x="3971925" y="8829675"/>
            <a:ext cx="3036888" cy="465138"/>
          </a:xfrm>
          <a:prstGeom prst="rect">
            <a:avLst/>
          </a:prstGeom>
          <a:noFill/>
          <a:ln w="9525">
            <a:noFill/>
            <a:miter lim="800000"/>
            <a:headEnd/>
            <a:tailEnd/>
          </a:ln>
        </p:spPr>
        <p:txBody>
          <a:bodyPr lIns="94855" tIns="47423" rIns="94855" bIns="47423" anchor="b"/>
          <a:lstStyle/>
          <a:p>
            <a:pPr algn="r" defTabSz="944424"/>
            <a:fld id="{96968129-23B6-4576-9D55-37457FA2B242}" type="slidenum">
              <a:rPr lang="en-US" sz="1200"/>
              <a:pPr algn="r" defTabSz="944424"/>
              <a:t>21</a:t>
            </a:fld>
            <a:endParaRPr lang="en-US" sz="1200" dirty="0"/>
          </a:p>
        </p:txBody>
      </p:sp>
      <p:sp>
        <p:nvSpPr>
          <p:cNvPr id="1843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437" name="Rectangle 3"/>
          <p:cNvSpPr>
            <a:spLocks noGrp="1" noChangeArrowheads="1"/>
          </p:cNvSpPr>
          <p:nvPr>
            <p:ph type="body" idx="1"/>
          </p:nvPr>
        </p:nvSpPr>
        <p:spPr bwMode="auto">
          <a:noFill/>
        </p:spPr>
        <p:txBody>
          <a:bodyPr wrap="square" lIns="94855" tIns="47423" rIns="94855" bIns="47423" numCol="1" anchor="t" anchorCtr="0" compatLnSpc="1">
            <a:prstTxWarp prst="textNoShape">
              <a:avLst/>
            </a:prstTxWarp>
          </a:bodyPr>
          <a:lstStyle/>
          <a:p>
            <a:pPr eaLnBrk="1" hangingPunct="1">
              <a:spcBef>
                <a:spcPct val="0"/>
              </a:spcBef>
            </a:pPr>
            <a:endParaRPr lang="en-US" dirty="0" smtClean="0"/>
          </a:p>
        </p:txBody>
      </p:sp>
      <p:sp>
        <p:nvSpPr>
          <p:cNvPr id="18438" name="Date Placeholder 6"/>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dirty="0" smtClean="0"/>
              <a:t>7/29/2010</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FE2E975E-969C-49B6-ADFD-F0BF59DF3DB6}" type="slidenum">
              <a:rPr lang="en-US" smtClean="0"/>
              <a:pPr/>
              <a:t>22</a:t>
            </a:fld>
            <a:endParaRPr lang="en-US" dirty="0" smtClean="0"/>
          </a:p>
        </p:txBody>
      </p:sp>
      <p:sp>
        <p:nvSpPr>
          <p:cNvPr id="19459" name="Rectangle 7"/>
          <p:cNvSpPr txBox="1">
            <a:spLocks noGrp="1" noChangeArrowheads="1"/>
          </p:cNvSpPr>
          <p:nvPr/>
        </p:nvSpPr>
        <p:spPr bwMode="auto">
          <a:xfrm>
            <a:off x="3971925" y="8829675"/>
            <a:ext cx="3036888" cy="465138"/>
          </a:xfrm>
          <a:prstGeom prst="rect">
            <a:avLst/>
          </a:prstGeom>
          <a:noFill/>
          <a:ln w="9525">
            <a:noFill/>
            <a:miter lim="800000"/>
            <a:headEnd/>
            <a:tailEnd/>
          </a:ln>
        </p:spPr>
        <p:txBody>
          <a:bodyPr lIns="94855" tIns="47423" rIns="94855" bIns="47423" anchor="b"/>
          <a:lstStyle/>
          <a:p>
            <a:pPr algn="r" defTabSz="944424"/>
            <a:fld id="{0CAC77B2-27F8-417B-AD8B-F8216A091A07}" type="slidenum">
              <a:rPr lang="en-US" sz="1200"/>
              <a:pPr algn="r" defTabSz="944424"/>
              <a:t>22</a:t>
            </a:fld>
            <a:endParaRPr lang="en-US" sz="1200" dirty="0"/>
          </a:p>
        </p:txBody>
      </p:sp>
      <p:sp>
        <p:nvSpPr>
          <p:cNvPr id="1946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461" name="Rectangle 3"/>
          <p:cNvSpPr>
            <a:spLocks noGrp="1" noChangeArrowheads="1"/>
          </p:cNvSpPr>
          <p:nvPr>
            <p:ph type="body" idx="1"/>
          </p:nvPr>
        </p:nvSpPr>
        <p:spPr bwMode="auto">
          <a:noFill/>
        </p:spPr>
        <p:txBody>
          <a:bodyPr wrap="square" lIns="94855" tIns="47423" rIns="94855" bIns="47423" numCol="1" anchor="t" anchorCtr="0" compatLnSpc="1">
            <a:prstTxWarp prst="textNoShape">
              <a:avLst/>
            </a:prstTxWarp>
          </a:bodyPr>
          <a:lstStyle/>
          <a:p>
            <a:pPr eaLnBrk="1" hangingPunct="1">
              <a:spcBef>
                <a:spcPct val="0"/>
              </a:spcBef>
            </a:pPr>
            <a:endParaRPr lang="en-US" dirty="0" smtClean="0"/>
          </a:p>
        </p:txBody>
      </p:sp>
      <p:sp>
        <p:nvSpPr>
          <p:cNvPr id="19462" name="Date Placeholder 6"/>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dirty="0" smtClean="0"/>
              <a:t>7/29/2010</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643D2E11-4D1E-4F87-B319-6B262C66C490}" type="slidenum">
              <a:rPr lang="en-US" smtClean="0"/>
              <a:pPr/>
              <a:t>23</a:t>
            </a:fld>
            <a:endParaRPr lang="en-US" dirty="0" smtClean="0"/>
          </a:p>
        </p:txBody>
      </p:sp>
      <p:sp>
        <p:nvSpPr>
          <p:cNvPr id="20483" name="Rectangle 7"/>
          <p:cNvSpPr txBox="1">
            <a:spLocks noGrp="1" noChangeArrowheads="1"/>
          </p:cNvSpPr>
          <p:nvPr/>
        </p:nvSpPr>
        <p:spPr bwMode="auto">
          <a:xfrm>
            <a:off x="3971925" y="8829675"/>
            <a:ext cx="3036888" cy="465138"/>
          </a:xfrm>
          <a:prstGeom prst="rect">
            <a:avLst/>
          </a:prstGeom>
          <a:noFill/>
          <a:ln w="9525">
            <a:noFill/>
            <a:miter lim="800000"/>
            <a:headEnd/>
            <a:tailEnd/>
          </a:ln>
        </p:spPr>
        <p:txBody>
          <a:bodyPr lIns="94855" tIns="47423" rIns="94855" bIns="47423" anchor="b"/>
          <a:lstStyle/>
          <a:p>
            <a:pPr algn="r" defTabSz="944424"/>
            <a:fld id="{36DE8BB4-D558-4CE7-8D2B-86DF7E08E4A0}" type="slidenum">
              <a:rPr lang="en-US" sz="1200"/>
              <a:pPr algn="r" defTabSz="944424"/>
              <a:t>23</a:t>
            </a:fld>
            <a:endParaRPr lang="en-US" sz="1200" dirty="0"/>
          </a:p>
        </p:txBody>
      </p:sp>
      <p:sp>
        <p:nvSpPr>
          <p:cNvPr id="2048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485" name="Rectangle 3"/>
          <p:cNvSpPr>
            <a:spLocks noGrp="1" noChangeArrowheads="1"/>
          </p:cNvSpPr>
          <p:nvPr>
            <p:ph type="body" idx="1"/>
          </p:nvPr>
        </p:nvSpPr>
        <p:spPr bwMode="auto">
          <a:noFill/>
        </p:spPr>
        <p:txBody>
          <a:bodyPr wrap="square" lIns="94855" tIns="47423" rIns="94855" bIns="47423" numCol="1" anchor="t" anchorCtr="0" compatLnSpc="1">
            <a:prstTxWarp prst="textNoShape">
              <a:avLst/>
            </a:prstTxWarp>
          </a:bodyPr>
          <a:lstStyle/>
          <a:p>
            <a:pPr eaLnBrk="1" hangingPunct="1">
              <a:spcBef>
                <a:spcPct val="0"/>
              </a:spcBef>
            </a:pPr>
            <a:endParaRPr lang="en-US" dirty="0" smtClean="0"/>
          </a:p>
        </p:txBody>
      </p:sp>
      <p:sp>
        <p:nvSpPr>
          <p:cNvPr id="20486" name="Date Placeholder 6"/>
          <p:cNvSpPr>
            <a:spLocks noGrp="1"/>
          </p:cNvSpPr>
          <p:nvPr>
            <p:ph type="dt" sz="quarter" idx="1"/>
          </p:nvPr>
        </p:nvSpPr>
        <p:spPr bwMode="auto">
          <a:noFill/>
          <a:ln>
            <a:miter lim="800000"/>
            <a:headEnd/>
            <a:tailEnd/>
          </a:ln>
        </p:spPr>
        <p:txBody>
          <a:bodyPr wrap="square" numCol="1" anchor="t" anchorCtr="0" compatLnSpc="1">
            <a:prstTxWarp prst="textNoShape">
              <a:avLst/>
            </a:prstTxWarp>
          </a:bodyPr>
          <a:lstStyle/>
          <a:p>
            <a:r>
              <a:rPr lang="en-US" dirty="0" smtClean="0"/>
              <a:t>7/29/2010</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8" name="Slide Number Placeholder 7"/>
          <p:cNvSpPr>
            <a:spLocks noGrp="1"/>
          </p:cNvSpPr>
          <p:nvPr>
            <p:ph type="sldNum" sz="quarter" idx="11"/>
          </p:nvPr>
        </p:nvSpPr>
        <p:spPr/>
        <p:txBody>
          <a:bodyPr/>
          <a:lstStyle/>
          <a:p>
            <a:pPr>
              <a:defRPr/>
            </a:pPr>
            <a:endParaRPr lang="en-US" dirty="0"/>
          </a:p>
        </p:txBody>
      </p:sp>
      <p:sp>
        <p:nvSpPr>
          <p:cNvPr id="9" name="Footer Placeholder 8"/>
          <p:cNvSpPr>
            <a:spLocks noGrp="1"/>
          </p:cNvSpPr>
          <p:nvPr>
            <p:ph type="ftr" sz="quarter" idx="12"/>
          </p:nvPr>
        </p:nvSpPr>
        <p:spPr/>
        <p:txBody>
          <a:bodyPr/>
          <a:lstStyle/>
          <a:p>
            <a:pPr>
              <a:defRPr/>
            </a:pPr>
            <a:endParaRPr 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1371600" y="5462709"/>
            <a:ext cx="2133600" cy="476250"/>
          </a:xfrm>
          <a:prstGeom prst="rect">
            <a:avLst/>
          </a:prstGeom>
          <a:ln/>
        </p:spPr>
        <p:txBody>
          <a:bodyPr/>
          <a:lstStyle>
            <a:lvl1pPr>
              <a:defRPr/>
            </a:lvl1pPr>
          </a:lstStyle>
          <a:p>
            <a:pPr>
              <a:defRPr/>
            </a:pPr>
            <a:fld id="{390DC2EE-B0AC-4EB2-A4CE-B097E41CE8A5}" type="datetime1">
              <a:rPr lang="en-US" smtClean="0"/>
              <a:pPr>
                <a:defRPr/>
              </a:pPr>
              <a:t>7/2/2012</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038519-FF39-4330-AD30-52BF220AAA92}" type="slidenum">
              <a:rPr lang="en-US"/>
              <a:pPr>
                <a:defRPr/>
              </a:pPr>
              <a:t>‹#›</a:t>
            </a:fld>
            <a:endParaRPr lang="en-US" dirty="0"/>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1371600" y="5462709"/>
            <a:ext cx="2133600" cy="476250"/>
          </a:xfrm>
          <a:prstGeom prst="rect">
            <a:avLst/>
          </a:prstGeom>
          <a:ln/>
        </p:spPr>
        <p:txBody>
          <a:bodyPr/>
          <a:lstStyle>
            <a:lvl1pPr>
              <a:defRPr/>
            </a:lvl1pPr>
          </a:lstStyle>
          <a:p>
            <a:pPr>
              <a:defRPr/>
            </a:pPr>
            <a:fld id="{B5635B2A-C833-4A22-889D-C0A43D75DEC6}" type="datetime1">
              <a:rPr lang="en-US" smtClean="0"/>
              <a:pPr>
                <a:defRPr/>
              </a:pPr>
              <a:t>7/2/2012</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FE4731-87EA-4F5F-8355-972C24C2D7B0}" type="slidenum">
              <a:rPr lang="en-US"/>
              <a:pPr>
                <a:defRPr/>
              </a:pPr>
              <a:t>‹#›</a:t>
            </a:fld>
            <a:endParaRPr lang="en-US" dirty="0"/>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xfrm>
            <a:off x="1371600" y="5462709"/>
            <a:ext cx="2133600" cy="476250"/>
          </a:xfrm>
          <a:prstGeom prst="rect">
            <a:avLst/>
          </a:prstGeom>
          <a:ln/>
        </p:spPr>
        <p:txBody>
          <a:bodyPr/>
          <a:lstStyle>
            <a:lvl1pPr>
              <a:defRPr/>
            </a:lvl1pPr>
          </a:lstStyle>
          <a:p>
            <a:pPr>
              <a:defRPr/>
            </a:pPr>
            <a:fld id="{7A8033E5-B61C-447F-8D0A-C4017C450DEC}" type="datetime1">
              <a:rPr lang="en-US" smtClean="0"/>
              <a:pPr>
                <a:defRPr/>
              </a:pPr>
              <a:t>7/2/2012</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8EA8262-7B5E-4B5A-875F-58E0FA57DAD4}" type="slidenum">
              <a:rPr lang="en-US"/>
              <a:pPr>
                <a:defRPr/>
              </a:pPr>
              <a:t>‹#›</a:t>
            </a:fld>
            <a:endParaRPr lang="en-US" dirty="0"/>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xfrm>
            <a:off x="1371600" y="5462709"/>
            <a:ext cx="2133600" cy="476250"/>
          </a:xfrm>
          <a:prstGeom prst="rect">
            <a:avLst/>
          </a:prstGeom>
          <a:ln/>
        </p:spPr>
        <p:txBody>
          <a:bodyPr/>
          <a:lstStyle>
            <a:lvl1pPr>
              <a:defRPr/>
            </a:lvl1pPr>
          </a:lstStyle>
          <a:p>
            <a:pPr>
              <a:defRPr/>
            </a:pPr>
            <a:fld id="{A4974D48-CB9B-45F2-8D49-B2D49795E8FE}" type="datetime1">
              <a:rPr lang="en-US" smtClean="0"/>
              <a:pPr>
                <a:defRPr/>
              </a:pPr>
              <a:t>7/2/2012</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endParaRPr lang="en-US" dirty="0"/>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noChangeArrowheads="1"/>
          </p:cNvSpPr>
          <p:nvPr>
            <p:ph type="dt" sz="half" idx="10"/>
          </p:nvPr>
        </p:nvSpPr>
        <p:spPr>
          <a:xfrm>
            <a:off x="1371600" y="5462709"/>
            <a:ext cx="2133600" cy="476250"/>
          </a:xfrm>
          <a:prstGeom prst="rect">
            <a:avLst/>
          </a:prstGeom>
          <a:ln/>
        </p:spPr>
        <p:txBody>
          <a:bodyPr/>
          <a:lstStyle>
            <a:lvl1pPr>
              <a:defRPr/>
            </a:lvl1pPr>
          </a:lstStyle>
          <a:p>
            <a:pPr>
              <a:defRPr/>
            </a:pPr>
            <a:fld id="{0343A200-F074-4E0F-8279-0BD41CDF3A19}" type="datetime1">
              <a:rPr lang="en-US" smtClean="0"/>
              <a:pPr>
                <a:defRPr/>
              </a:pPr>
              <a:t>7/2/2012</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208F4F-3A7D-4E08-B188-87E2898CD078}" type="slidenum">
              <a:rPr lang="en-US"/>
              <a:pPr>
                <a:defRPr/>
              </a:pPr>
              <a:t>‹#›</a:t>
            </a:fld>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1371600" y="5462709"/>
            <a:ext cx="2133600" cy="476250"/>
          </a:xfrm>
          <a:prstGeom prst="rect">
            <a:avLst/>
          </a:prstGeom>
          <a:ln/>
        </p:spPr>
        <p:txBody>
          <a:bodyPr/>
          <a:lstStyle>
            <a:lvl1pPr>
              <a:defRPr/>
            </a:lvl1pPr>
          </a:lstStyle>
          <a:p>
            <a:pPr>
              <a:defRPr/>
            </a:pPr>
            <a:fld id="{5EC6A1FB-96CA-4C06-80ED-00ED918EA85D}" type="datetime1">
              <a:rPr lang="en-US" smtClean="0"/>
              <a:pPr>
                <a:defRPr/>
              </a:pPr>
              <a:t>7/2/2012</a:t>
            </a:fld>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319A359-C5DE-439D-8918-B881DD94C9DB}" type="slidenum">
              <a:rPr lang="en-US"/>
              <a:pPr>
                <a:defRPr/>
              </a:pPr>
              <a:t>‹#›</a:t>
            </a:fld>
            <a:endParaRPr lang="en-US" dirty="0"/>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xfrm>
            <a:off x="1371600" y="5462709"/>
            <a:ext cx="2133600" cy="476250"/>
          </a:xfrm>
          <a:prstGeom prst="rect">
            <a:avLst/>
          </a:prstGeom>
          <a:ln/>
        </p:spPr>
        <p:txBody>
          <a:bodyPr/>
          <a:lstStyle>
            <a:lvl1pPr>
              <a:defRPr/>
            </a:lvl1pPr>
          </a:lstStyle>
          <a:p>
            <a:pPr>
              <a:defRPr/>
            </a:pPr>
            <a:fld id="{09670856-B424-4497-8D34-4191AFBA1A49}" type="datetime1">
              <a:rPr lang="en-US" smtClean="0"/>
              <a:pPr>
                <a:defRPr/>
              </a:pPr>
              <a:t>7/2/2012</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A8986D8-0D54-4F71-ACBD-B88EE98A9711}" type="slidenum">
              <a:rPr lang="en-US"/>
              <a:pPr>
                <a:defRPr/>
              </a:pPr>
              <a:t>‹#›</a:t>
            </a:fld>
            <a:endParaRPr lang="en-US" dirty="0"/>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1371600" y="5462709"/>
            <a:ext cx="2133600" cy="476250"/>
          </a:xfrm>
          <a:prstGeom prst="rect">
            <a:avLst/>
          </a:prstGeom>
          <a:ln/>
        </p:spPr>
        <p:txBody>
          <a:bodyPr/>
          <a:lstStyle>
            <a:lvl1pPr>
              <a:defRPr/>
            </a:lvl1pPr>
          </a:lstStyle>
          <a:p>
            <a:pPr>
              <a:defRPr/>
            </a:pPr>
            <a:fld id="{15BE9B9C-CC7C-4DF5-B825-C51C8B7BB666}" type="datetime1">
              <a:rPr lang="en-US" smtClean="0"/>
              <a:pPr>
                <a:defRPr/>
              </a:pPr>
              <a:t>7/2/2012</a:t>
            </a:fld>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95504BC-1C25-4B38-8B81-CE216A83173A}" type="slidenum">
              <a:rPr lang="en-US"/>
              <a:pPr>
                <a:defRPr/>
              </a:pPr>
              <a:t>‹#›</a:t>
            </a:fld>
            <a:endParaRPr lang="en-US" dirty="0"/>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1371600" y="5462709"/>
            <a:ext cx="2133600" cy="476250"/>
          </a:xfrm>
          <a:prstGeom prst="rect">
            <a:avLst/>
          </a:prstGeom>
          <a:ln/>
        </p:spPr>
        <p:txBody>
          <a:bodyPr/>
          <a:lstStyle>
            <a:lvl1pPr>
              <a:defRPr/>
            </a:lvl1pPr>
          </a:lstStyle>
          <a:p>
            <a:pPr>
              <a:defRPr/>
            </a:pPr>
            <a:fld id="{1B70DD77-66B6-4FE7-BAE7-36A38709829B}" type="datetime1">
              <a:rPr lang="en-US" smtClean="0"/>
              <a:pPr>
                <a:defRPr/>
              </a:pPr>
              <a:t>7/2/2012</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C18E5D9-AB38-4917-BBB3-DECD6B7BE64D}" type="slidenum">
              <a:rPr lang="en-US"/>
              <a:pPr>
                <a:defRPr/>
              </a:pPr>
              <a:t>‹#›</a:t>
            </a:fld>
            <a:endParaRPr lang="en-US" dirty="0"/>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noChangeArrowheads="1"/>
          </p:cNvSpPr>
          <p:nvPr>
            <p:ph type="dt" sz="half" idx="10"/>
          </p:nvPr>
        </p:nvSpPr>
        <p:spPr>
          <a:xfrm>
            <a:off x="1371600" y="5462709"/>
            <a:ext cx="2133600" cy="476250"/>
          </a:xfrm>
          <a:prstGeom prst="rect">
            <a:avLst/>
          </a:prstGeom>
          <a:ln/>
        </p:spPr>
        <p:txBody>
          <a:bodyPr/>
          <a:lstStyle>
            <a:lvl1pPr>
              <a:defRPr/>
            </a:lvl1pPr>
          </a:lstStyle>
          <a:p>
            <a:pPr>
              <a:defRPr/>
            </a:pPr>
            <a:fld id="{62CC4932-5EEC-4A5F-A70A-17228C8FF96E}" type="datetime1">
              <a:rPr lang="en-US" smtClean="0"/>
              <a:pPr>
                <a:defRPr/>
              </a:pPr>
              <a:t>7/2/2012</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8A1E605-3E63-4456-93C3-88B5F518406C}" type="slidenum">
              <a:rPr lang="en-US"/>
              <a:pPr>
                <a:defRPr/>
              </a:pPr>
              <a:t>‹#›</a:t>
            </a:fld>
            <a:endParaRPr lang="en-US" dirty="0"/>
          </a:p>
        </p:txBody>
      </p:sp>
    </p:spTree>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5123"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521677" y="6227640"/>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buFontTx/>
              <a:buNone/>
              <a:defRPr sz="1400">
                <a:latin typeface="Arial" charset="0"/>
              </a:defRPr>
            </a:lvl1pPr>
          </a:lstStyle>
          <a:p>
            <a:pPr>
              <a:defRPr/>
            </a:pPr>
            <a:endParaRPr lang="en-US" dirty="0"/>
          </a:p>
        </p:txBody>
      </p:sp>
    </p:spTree>
  </p:cSld>
  <p:clrMap bg1="lt1" tx1="dk1" bg2="lt2" tx2="dk2" accent1="accent1" accent2="accent2" accent3="accent3" accent4="accent4" accent5="accent5" accent6="accent6" hlink="hlink" folHlink="folHlink"/>
  <p:sldLayoutIdLst>
    <p:sldLayoutId id="2147483976" r:id="rId1"/>
    <p:sldLayoutId id="2147483977" r:id="rId2"/>
    <p:sldLayoutId id="2147483978" r:id="rId3"/>
    <p:sldLayoutId id="2147483979" r:id="rId4"/>
    <p:sldLayoutId id="2147483980" r:id="rId5"/>
    <p:sldLayoutId id="2147483981" r:id="rId6"/>
    <p:sldLayoutId id="2147483982" r:id="rId7"/>
    <p:sldLayoutId id="2147483983" r:id="rId8"/>
    <p:sldLayoutId id="2147483984" r:id="rId9"/>
    <p:sldLayoutId id="2147483985" r:id="rId10"/>
    <p:sldLayoutId id="2147483986" r:id="rId11"/>
  </p:sldLayoutIdLst>
  <p:transition/>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eaLnBrk="1" fontAlgn="base" hangingPunct="1">
        <a:spcBef>
          <a:spcPct val="0"/>
        </a:spcBef>
        <a:spcAft>
          <a:spcPct val="0"/>
        </a:spcAft>
        <a:defRPr sz="4400">
          <a:solidFill>
            <a:schemeClr val="tx2"/>
          </a:solidFill>
          <a:latin typeface="Arial" charset="0"/>
        </a:defRPr>
      </a:lvl6pPr>
      <a:lvl7pPr marL="914400" algn="ctr" rtl="0" eaLnBrk="1" fontAlgn="base" hangingPunct="1">
        <a:spcBef>
          <a:spcPct val="0"/>
        </a:spcBef>
        <a:spcAft>
          <a:spcPct val="0"/>
        </a:spcAft>
        <a:defRPr sz="4400">
          <a:solidFill>
            <a:schemeClr val="tx2"/>
          </a:solidFill>
          <a:latin typeface="Arial" charset="0"/>
        </a:defRPr>
      </a:lvl7pPr>
      <a:lvl8pPr marL="1371600" algn="ctr" rtl="0" eaLnBrk="1" fontAlgn="base" hangingPunct="1">
        <a:spcBef>
          <a:spcPct val="0"/>
        </a:spcBef>
        <a:spcAft>
          <a:spcPct val="0"/>
        </a:spcAft>
        <a:defRPr sz="4400">
          <a:solidFill>
            <a:schemeClr val="tx2"/>
          </a:solidFill>
          <a:latin typeface="Arial" charset="0"/>
        </a:defRPr>
      </a:lvl8pPr>
      <a:lvl9pPr marL="1828800" algn="ctr" rtl="0" eaLnBrk="1" fontAlgn="base" hangingPunct="1">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9.png"/><Relationship Id="rId1" Type="http://schemas.openxmlformats.org/officeDocument/2006/relationships/slideLayout" Target="../slideLayouts/slideLayout4.xml"/><Relationship Id="rId5" Type="http://schemas.openxmlformats.org/officeDocument/2006/relationships/image" Target="../media/image13.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20.emf"/></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emf"/><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image" Target="../media/image2.wmf"/><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oleObject" Target="../embeddings/oleObject1.bin"/><Relationship Id="rId4" Type="http://schemas.openxmlformats.org/officeDocument/2006/relationships/image" Target="../media/image4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4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xml"/><Relationship Id="rId5" Type="http://schemas.openxmlformats.org/officeDocument/2006/relationships/image" Target="../media/image61.jpeg"/><Relationship Id="rId4" Type="http://schemas.openxmlformats.org/officeDocument/2006/relationships/image" Target="../media/image60.jpeg"/></Relationships>
</file>

<file path=ppt/slides/_rels/slide4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image" Target="../media/image66.tiff"/></Relationships>
</file>

<file path=ppt/slides/_rels/slide49.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5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7.xml"/><Relationship Id="rId4" Type="http://schemas.openxmlformats.org/officeDocument/2006/relationships/chart" Target="../charts/chart7.xml"/></Relationships>
</file>

<file path=ppt/slides/_rels/slide54.xml.rels><?xml version="1.0" encoding="UTF-8" standalone="yes"?>
<Relationships xmlns="http://schemas.openxmlformats.org/package/2006/relationships"><Relationship Id="rId3" Type="http://schemas.openxmlformats.org/officeDocument/2006/relationships/image" Target="../media/image76.tiff"/><Relationship Id="rId2" Type="http://schemas.openxmlformats.org/officeDocument/2006/relationships/image" Target="../media/image75.tiff"/><Relationship Id="rId1" Type="http://schemas.openxmlformats.org/officeDocument/2006/relationships/slideLayout" Target="../slideLayouts/slideLayout7.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tiff"/></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ctrTitle"/>
          </p:nvPr>
        </p:nvSpPr>
        <p:spPr/>
        <p:txBody>
          <a:bodyPr/>
          <a:lstStyle/>
          <a:p>
            <a:pPr eaLnBrk="1" hangingPunct="1"/>
            <a:r>
              <a:rPr lang="en-US" b="1" dirty="0" smtClean="0">
                <a:solidFill>
                  <a:schemeClr val="tx1"/>
                </a:solidFill>
                <a:effectLst>
                  <a:outerShdw blurRad="50800" dist="38100" dir="2700000" algn="tl" rotWithShape="0">
                    <a:prstClr val="black">
                      <a:alpha val="40000"/>
                    </a:prstClr>
                  </a:outerShdw>
                </a:effectLst>
              </a:rPr>
              <a:t>Camp Stanley Storage Activity Status Update</a:t>
            </a:r>
          </a:p>
        </p:txBody>
      </p:sp>
      <p:sp>
        <p:nvSpPr>
          <p:cNvPr id="8195" name="Subtitle 2"/>
          <p:cNvSpPr>
            <a:spLocks noGrp="1"/>
          </p:cNvSpPr>
          <p:nvPr>
            <p:ph type="subTitle" idx="1"/>
          </p:nvPr>
        </p:nvSpPr>
        <p:spPr/>
        <p:txBody>
          <a:bodyPr/>
          <a:lstStyle/>
          <a:p>
            <a:pPr eaLnBrk="1" hangingPunct="1">
              <a:spcBef>
                <a:spcPct val="0"/>
              </a:spcBef>
            </a:pPr>
            <a:r>
              <a:rPr lang="en-US" dirty="0" smtClean="0">
                <a:effectLst>
                  <a:outerShdw blurRad="50800" dist="38100" dir="2700000" algn="tl" rotWithShape="0">
                    <a:prstClr val="black">
                      <a:alpha val="40000"/>
                    </a:prstClr>
                  </a:outerShdw>
                </a:effectLst>
              </a:rPr>
              <a:t>June 27, 2012</a:t>
            </a:r>
          </a:p>
        </p:txBody>
      </p:sp>
      <p:sp>
        <p:nvSpPr>
          <p:cNvPr id="4" name="Slide Number Placeholder 3"/>
          <p:cNvSpPr>
            <a:spLocks noGrp="1"/>
          </p:cNvSpPr>
          <p:nvPr>
            <p:ph type="sldNum" sz="quarter" idx="12"/>
          </p:nvPr>
        </p:nvSpPr>
        <p:spPr>
          <a:xfrm>
            <a:off x="521677" y="6227640"/>
            <a:ext cx="2133600" cy="476250"/>
          </a:xfrm>
        </p:spPr>
        <p:txBody>
          <a:bodyPr/>
          <a:lstStyle/>
          <a:p>
            <a:pPr algn="l">
              <a:defRPr/>
            </a:pPr>
            <a:fld id="{D9826863-D7C7-43CB-B9AF-56DACC24F1AC}" type="slidenum">
              <a:rPr lang="en-US" smtClean="0"/>
              <a:pPr algn="l">
                <a:defRPr/>
              </a:pPr>
              <a:t>1</a:t>
            </a:fld>
            <a:endParaRPr lang="en-US"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54864" eaLnBrk="1" fontAlgn="auto" hangingPunct="1">
              <a:spcAft>
                <a:spcPts val="0"/>
              </a:spcAft>
              <a:defRPr/>
            </a:pPr>
            <a:r>
              <a:rPr lang="en-US" sz="3200" b="1" dirty="0" smtClean="0">
                <a:solidFill>
                  <a:schemeClr val="tx2">
                    <a:tint val="100000"/>
                    <a:shade val="90000"/>
                    <a:satMod val="250000"/>
                    <a:alpha val="100000"/>
                  </a:schemeClr>
                </a:solidFill>
              </a:rPr>
              <a:t>Site Closure Updates</a:t>
            </a:r>
            <a:r>
              <a:rPr lang="en-US" sz="2800" b="1" dirty="0" smtClean="0">
                <a:solidFill>
                  <a:schemeClr val="tx2">
                    <a:tint val="100000"/>
                    <a:shade val="90000"/>
                    <a:satMod val="250000"/>
                    <a:alpha val="100000"/>
                  </a:schemeClr>
                </a:solidFill>
              </a:rPr>
              <a:t/>
            </a:r>
            <a:br>
              <a:rPr lang="en-US" sz="2800" b="1" dirty="0" smtClean="0">
                <a:solidFill>
                  <a:schemeClr val="tx2">
                    <a:tint val="100000"/>
                    <a:shade val="90000"/>
                    <a:satMod val="250000"/>
                    <a:alpha val="100000"/>
                  </a:schemeClr>
                </a:solidFill>
              </a:rPr>
            </a:br>
            <a:r>
              <a:rPr lang="en-US" sz="2800" b="1" dirty="0" smtClean="0">
                <a:solidFill>
                  <a:schemeClr val="tx2">
                    <a:tint val="100000"/>
                    <a:shade val="90000"/>
                    <a:satMod val="250000"/>
                    <a:alpha val="100000"/>
                  </a:schemeClr>
                </a:solidFill>
              </a:rPr>
              <a:t>SWMU B-4 (Cont.)</a:t>
            </a:r>
            <a:endParaRPr lang="en-US" sz="2800" b="1" dirty="0">
              <a:solidFill>
                <a:schemeClr val="tx2">
                  <a:tint val="100000"/>
                  <a:shade val="90000"/>
                  <a:satMod val="250000"/>
                  <a:alpha val="100000"/>
                </a:schemeClr>
              </a:solidFill>
            </a:endParaRPr>
          </a:p>
        </p:txBody>
      </p:sp>
      <p:sp>
        <p:nvSpPr>
          <p:cNvPr id="13" name="Content Placeholder 12"/>
          <p:cNvSpPr>
            <a:spLocks noGrp="1"/>
          </p:cNvSpPr>
          <p:nvPr>
            <p:ph sz="half" idx="1"/>
          </p:nvPr>
        </p:nvSpPr>
        <p:spPr>
          <a:xfrm>
            <a:off x="485775" y="1848734"/>
            <a:ext cx="3762375" cy="1532641"/>
          </a:xfrm>
        </p:spPr>
        <p:txBody>
          <a:bodyPr/>
          <a:lstStyle/>
          <a:p>
            <a:pPr eaLnBrk="1" hangingPunct="1"/>
            <a:r>
              <a:rPr lang="en-US" sz="1600" dirty="0" smtClean="0"/>
              <a:t>Investigation efforts to date, cont.: </a:t>
            </a:r>
          </a:p>
          <a:p>
            <a:pPr lvl="1" eaLnBrk="1" hangingPunct="1"/>
            <a:r>
              <a:rPr lang="en-US" sz="1400" dirty="0" smtClean="0"/>
              <a:t>Excavated one additional trench, 15 ft x 200 ft x 16 ft (2,100 CY), March 2012. </a:t>
            </a:r>
            <a:endParaRPr lang="en-US" sz="1400" dirty="0" smtClean="0">
              <a:solidFill>
                <a:srgbClr val="FF0000"/>
              </a:solidFill>
            </a:endParaRPr>
          </a:p>
          <a:p>
            <a:pPr eaLnBrk="1" hangingPunct="1"/>
            <a:r>
              <a:rPr lang="en-US" sz="1600" dirty="0" smtClean="0"/>
              <a:t>Next steps:</a:t>
            </a:r>
          </a:p>
          <a:p>
            <a:pPr lvl="1" eaLnBrk="1" hangingPunct="1"/>
            <a:r>
              <a:rPr lang="en-US" sz="1400" dirty="0" smtClean="0"/>
              <a:t>Weston to submit APAR.</a:t>
            </a:r>
          </a:p>
          <a:p>
            <a:pPr lvl="1" eaLnBrk="1" hangingPunct="1"/>
            <a:endParaRPr lang="en-US" sz="1600" dirty="0" smtClean="0"/>
          </a:p>
          <a:p>
            <a:endParaRPr lang="en-US" dirty="0" smtClean="0"/>
          </a:p>
          <a:p>
            <a:endParaRPr lang="en-US" dirty="0" smtClean="0"/>
          </a:p>
          <a:p>
            <a:endParaRPr lang="en-US" dirty="0"/>
          </a:p>
        </p:txBody>
      </p:sp>
      <p:sp>
        <p:nvSpPr>
          <p:cNvPr id="6" name="Slide Number Placeholder 5"/>
          <p:cNvSpPr>
            <a:spLocks noGrp="1"/>
          </p:cNvSpPr>
          <p:nvPr>
            <p:ph type="sldNum" sz="quarter" idx="12"/>
          </p:nvPr>
        </p:nvSpPr>
        <p:spPr/>
        <p:txBody>
          <a:bodyPr/>
          <a:lstStyle/>
          <a:p>
            <a:pPr>
              <a:defRPr/>
            </a:pPr>
            <a:fld id="{55208F4F-3A7D-4E08-B188-87E2898CD078}" type="slidenum">
              <a:rPr lang="en-US" smtClean="0"/>
              <a:pPr>
                <a:defRPr/>
              </a:pPr>
              <a:t>10</a:t>
            </a:fld>
            <a:endParaRPr lang="en-US" dirty="0"/>
          </a:p>
        </p:txBody>
      </p:sp>
      <p:pic>
        <p:nvPicPr>
          <p:cNvPr id="15" name="Picture 6"/>
          <p:cNvPicPr>
            <a:picLocks noChangeAspect="1" noChangeArrowheads="1"/>
          </p:cNvPicPr>
          <p:nvPr/>
        </p:nvPicPr>
        <p:blipFill>
          <a:blip r:embed="rId2" cstate="screen"/>
          <a:srcRect/>
          <a:stretch>
            <a:fillRect/>
          </a:stretch>
        </p:blipFill>
        <p:spPr bwMode="auto">
          <a:xfrm>
            <a:off x="457200" y="152400"/>
            <a:ext cx="1361214" cy="1371600"/>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3" cstate="screen"/>
          <a:srcRect/>
          <a:stretch>
            <a:fillRect/>
          </a:stretch>
        </p:blipFill>
        <p:spPr bwMode="auto">
          <a:xfrm>
            <a:off x="4362451" y="2814116"/>
            <a:ext cx="3314700" cy="3484786"/>
          </a:xfrm>
          <a:prstGeom prst="rect">
            <a:avLst/>
          </a:prstGeom>
          <a:noFill/>
          <a:ln w="9525">
            <a:noFill/>
            <a:miter lim="800000"/>
            <a:headEnd/>
            <a:tailEnd/>
          </a:ln>
        </p:spPr>
      </p:pic>
      <p:pic>
        <p:nvPicPr>
          <p:cNvPr id="1029" name="Picture 5" descr="J:\CSSA Program\Restoration\SWMUs\SWMU B-4\Photos\DSC01464.JPG"/>
          <p:cNvPicPr>
            <a:picLocks noChangeAspect="1" noChangeArrowheads="1"/>
          </p:cNvPicPr>
          <p:nvPr/>
        </p:nvPicPr>
        <p:blipFill>
          <a:blip r:embed="rId4" cstate="screen"/>
          <a:srcRect/>
          <a:stretch>
            <a:fillRect/>
          </a:stretch>
        </p:blipFill>
        <p:spPr bwMode="auto">
          <a:xfrm>
            <a:off x="360506" y="3609976"/>
            <a:ext cx="3826621" cy="2571749"/>
          </a:xfrm>
          <a:prstGeom prst="rect">
            <a:avLst/>
          </a:prstGeom>
          <a:noFill/>
        </p:spPr>
      </p:pic>
      <p:pic>
        <p:nvPicPr>
          <p:cNvPr id="1026" name="Picture 2"/>
          <p:cNvPicPr>
            <a:picLocks noChangeAspect="1" noChangeArrowheads="1"/>
          </p:cNvPicPr>
          <p:nvPr/>
        </p:nvPicPr>
        <p:blipFill>
          <a:blip r:embed="rId5" cstate="screen"/>
          <a:srcRect/>
          <a:stretch>
            <a:fillRect/>
          </a:stretch>
        </p:blipFill>
        <p:spPr bwMode="auto">
          <a:xfrm>
            <a:off x="6457950" y="1566863"/>
            <a:ext cx="2309871" cy="172878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screen"/>
          <a:srcRect/>
          <a:stretch>
            <a:fillRect/>
          </a:stretch>
        </p:blipFill>
        <p:spPr bwMode="auto">
          <a:xfrm>
            <a:off x="3715563" y="1724024"/>
            <a:ext cx="5304612" cy="3476625"/>
          </a:xfrm>
          <a:prstGeom prst="rect">
            <a:avLst/>
          </a:prstGeom>
          <a:noFill/>
          <a:ln w="9525">
            <a:noFill/>
            <a:miter lim="800000"/>
            <a:headEnd/>
            <a:tailEnd/>
          </a:ln>
        </p:spPr>
      </p:pic>
      <p:grpSp>
        <p:nvGrpSpPr>
          <p:cNvPr id="12" name="Group 11"/>
          <p:cNvGrpSpPr/>
          <p:nvPr/>
        </p:nvGrpSpPr>
        <p:grpSpPr>
          <a:xfrm>
            <a:off x="4058816" y="1203649"/>
            <a:ext cx="4711960" cy="5337110"/>
            <a:chOff x="4058816" y="1203649"/>
            <a:chExt cx="4711960" cy="5337110"/>
          </a:xfrm>
        </p:grpSpPr>
        <p:grpSp>
          <p:nvGrpSpPr>
            <p:cNvPr id="3" name="Group 10"/>
            <p:cNvGrpSpPr/>
            <p:nvPr/>
          </p:nvGrpSpPr>
          <p:grpSpPr>
            <a:xfrm>
              <a:off x="4058816" y="1203649"/>
              <a:ext cx="4711960" cy="5337110"/>
              <a:chOff x="1766888" y="138113"/>
              <a:chExt cx="5610225" cy="6581775"/>
            </a:xfrm>
          </p:grpSpPr>
          <p:pic>
            <p:nvPicPr>
              <p:cNvPr id="2051" name="Picture 3"/>
              <p:cNvPicPr>
                <a:picLocks noChangeAspect="1" noChangeArrowheads="1"/>
              </p:cNvPicPr>
              <p:nvPr/>
            </p:nvPicPr>
            <p:blipFill>
              <a:blip r:embed="rId4" cstate="screen"/>
              <a:srcRect/>
              <a:stretch>
                <a:fillRect/>
              </a:stretch>
            </p:blipFill>
            <p:spPr bwMode="auto">
              <a:xfrm>
                <a:off x="1766888" y="138113"/>
                <a:ext cx="5610225" cy="6581775"/>
              </a:xfrm>
              <a:prstGeom prst="rect">
                <a:avLst/>
              </a:prstGeom>
              <a:ln>
                <a:noFill/>
              </a:ln>
              <a:effectLst>
                <a:outerShdw blurRad="292100" dist="139700" dir="2700000" algn="tl" rotWithShape="0">
                  <a:srgbClr val="333333">
                    <a:alpha val="65000"/>
                  </a:srgbClr>
                </a:outerShdw>
              </a:effectLst>
            </p:spPr>
          </p:pic>
          <p:pic>
            <p:nvPicPr>
              <p:cNvPr id="2052" name="Picture 4"/>
              <p:cNvPicPr>
                <a:picLocks noChangeAspect="1" noChangeArrowheads="1"/>
              </p:cNvPicPr>
              <p:nvPr/>
            </p:nvPicPr>
            <p:blipFill>
              <a:blip r:embed="rId5" cstate="screen"/>
              <a:srcRect/>
              <a:stretch>
                <a:fillRect/>
              </a:stretch>
            </p:blipFill>
            <p:spPr bwMode="auto">
              <a:xfrm>
                <a:off x="5162842" y="6155192"/>
                <a:ext cx="1990725" cy="295275"/>
              </a:xfrm>
              <a:prstGeom prst="rect">
                <a:avLst/>
              </a:prstGeom>
              <a:ln>
                <a:noFill/>
              </a:ln>
              <a:effectLst>
                <a:outerShdw blurRad="292100" dist="139700" dir="2700000" algn="tl" rotWithShape="0">
                  <a:srgbClr val="333333">
                    <a:alpha val="65000"/>
                  </a:srgbClr>
                </a:outerShdw>
              </a:effectLst>
            </p:spPr>
          </p:pic>
        </p:grpSp>
        <p:pic>
          <p:nvPicPr>
            <p:cNvPr id="2053" name="Picture 5"/>
            <p:cNvPicPr>
              <a:picLocks noChangeAspect="1" noChangeArrowheads="1"/>
            </p:cNvPicPr>
            <p:nvPr/>
          </p:nvPicPr>
          <p:blipFill>
            <a:blip r:embed="rId6" cstate="screen"/>
            <a:srcRect/>
            <a:stretch>
              <a:fillRect/>
            </a:stretch>
          </p:blipFill>
          <p:spPr bwMode="auto">
            <a:xfrm>
              <a:off x="4106829" y="1242040"/>
              <a:ext cx="1695450" cy="809625"/>
            </a:xfrm>
            <a:prstGeom prst="rect">
              <a:avLst/>
            </a:prstGeom>
            <a:noFill/>
            <a:ln w="9525">
              <a:noFill/>
              <a:miter lim="800000"/>
              <a:headEnd/>
              <a:tailEnd/>
            </a:ln>
          </p:spPr>
        </p:pic>
      </p:grpSp>
      <p:sp>
        <p:nvSpPr>
          <p:cNvPr id="2" name="Title 1"/>
          <p:cNvSpPr>
            <a:spLocks noGrp="1"/>
          </p:cNvSpPr>
          <p:nvPr>
            <p:ph type="title"/>
          </p:nvPr>
        </p:nvSpPr>
        <p:spPr>
          <a:xfrm>
            <a:off x="0" y="142875"/>
            <a:ext cx="4238624" cy="1143000"/>
          </a:xfrm>
        </p:spPr>
        <p:txBody>
          <a:bodyPr>
            <a:normAutofit fontScale="90000"/>
          </a:bodyPr>
          <a:lstStyle/>
          <a:p>
            <a:pPr marL="54864" eaLnBrk="1" fontAlgn="auto" hangingPunct="1">
              <a:spcAft>
                <a:spcPts val="0"/>
              </a:spcAft>
              <a:defRPr/>
            </a:pPr>
            <a:r>
              <a:rPr lang="en-US" sz="3200" b="1" dirty="0" smtClean="0">
                <a:solidFill>
                  <a:schemeClr val="tx2">
                    <a:tint val="100000"/>
                    <a:shade val="90000"/>
                    <a:satMod val="250000"/>
                    <a:alpha val="100000"/>
                  </a:schemeClr>
                </a:solidFill>
              </a:rPr>
              <a:t>Site Closure Updates</a:t>
            </a:r>
            <a:r>
              <a:rPr lang="en-US" sz="2800" b="1" dirty="0" smtClean="0">
                <a:solidFill>
                  <a:schemeClr val="tx2">
                    <a:tint val="100000"/>
                    <a:shade val="90000"/>
                    <a:satMod val="250000"/>
                    <a:alpha val="100000"/>
                  </a:schemeClr>
                </a:solidFill>
              </a:rPr>
              <a:t/>
            </a:r>
            <a:br>
              <a:rPr lang="en-US" sz="2800" b="1" dirty="0" smtClean="0">
                <a:solidFill>
                  <a:schemeClr val="tx2">
                    <a:tint val="100000"/>
                    <a:shade val="90000"/>
                    <a:satMod val="250000"/>
                    <a:alpha val="100000"/>
                  </a:schemeClr>
                </a:solidFill>
              </a:rPr>
            </a:br>
            <a:r>
              <a:rPr lang="en-US" sz="2800" b="1" dirty="0" smtClean="0">
                <a:solidFill>
                  <a:schemeClr val="tx2">
                    <a:tint val="100000"/>
                    <a:shade val="90000"/>
                    <a:satMod val="250000"/>
                    <a:alpha val="100000"/>
                  </a:schemeClr>
                </a:solidFill>
              </a:rPr>
              <a:t>RMU-5</a:t>
            </a:r>
            <a:endParaRPr lang="en-US" sz="2800" b="1" dirty="0">
              <a:solidFill>
                <a:srgbClr val="FF0000"/>
              </a:solidFill>
            </a:endParaRPr>
          </a:p>
        </p:txBody>
      </p:sp>
      <p:sp>
        <p:nvSpPr>
          <p:cNvPr id="13" name="Content Placeholder 12"/>
          <p:cNvSpPr>
            <a:spLocks noGrp="1"/>
          </p:cNvSpPr>
          <p:nvPr>
            <p:ph sz="half" idx="1"/>
          </p:nvPr>
        </p:nvSpPr>
        <p:spPr>
          <a:xfrm>
            <a:off x="0" y="1163458"/>
            <a:ext cx="3714750" cy="3812433"/>
          </a:xfrm>
        </p:spPr>
        <p:txBody>
          <a:bodyPr/>
          <a:lstStyle/>
          <a:p>
            <a:pPr eaLnBrk="1" hangingPunct="1"/>
            <a:r>
              <a:rPr lang="en-US" sz="1400" dirty="0" smtClean="0"/>
              <a:t>Rocket range depicted on 1953 topographic map, 19.3 acres</a:t>
            </a:r>
          </a:p>
          <a:p>
            <a:pPr eaLnBrk="1" hangingPunct="1"/>
            <a:endParaRPr lang="en-US" sz="800" dirty="0" smtClean="0"/>
          </a:p>
          <a:p>
            <a:pPr eaLnBrk="1" hangingPunct="1"/>
            <a:r>
              <a:rPr lang="en-US" sz="1400" dirty="0" smtClean="0"/>
              <a:t>Investigation efforts to date:</a:t>
            </a:r>
          </a:p>
          <a:p>
            <a:pPr lvl="1" eaLnBrk="1" hangingPunct="1">
              <a:lnSpc>
                <a:spcPct val="90000"/>
              </a:lnSpc>
              <a:buClr>
                <a:schemeClr val="tx2"/>
              </a:buClr>
              <a:buSzPct val="115000"/>
              <a:buFont typeface="Arial" pitchFamily="34" charset="0"/>
              <a:buChar char="–"/>
              <a:defRPr/>
            </a:pPr>
            <a:r>
              <a:rPr lang="en-US" sz="1400" dirty="0" smtClean="0"/>
              <a:t>XRF analysis and surface soil sampling</a:t>
            </a:r>
          </a:p>
          <a:p>
            <a:pPr lvl="1" eaLnBrk="1" hangingPunct="1">
              <a:lnSpc>
                <a:spcPct val="90000"/>
              </a:lnSpc>
              <a:buClr>
                <a:schemeClr val="tx2"/>
              </a:buClr>
              <a:buSzPct val="115000"/>
              <a:buFont typeface="Arial" pitchFamily="34" charset="0"/>
              <a:buChar char="–"/>
              <a:defRPr/>
            </a:pPr>
            <a:r>
              <a:rPr lang="en-US" sz="1400" dirty="0" smtClean="0"/>
              <a:t>Calculated 95% Upper Confidence Limits (</a:t>
            </a:r>
            <a:r>
              <a:rPr lang="en-US" sz="1400" dirty="0" err="1" smtClean="0"/>
              <a:t>UCLs</a:t>
            </a:r>
            <a:r>
              <a:rPr lang="en-US" sz="1400" dirty="0" smtClean="0"/>
              <a:t>) per TAC 350.79(2)(A) for chromium which does not exceed the Tier 1 PCL.</a:t>
            </a:r>
          </a:p>
          <a:p>
            <a:pPr lvl="1" eaLnBrk="1" hangingPunct="1">
              <a:lnSpc>
                <a:spcPct val="90000"/>
              </a:lnSpc>
              <a:buClr>
                <a:schemeClr val="tx2"/>
              </a:buClr>
              <a:buSzPct val="115000"/>
              <a:buFont typeface="Arial" pitchFamily="34" charset="0"/>
              <a:buChar char="–"/>
              <a:defRPr/>
            </a:pPr>
            <a:r>
              <a:rPr lang="en-US" sz="1400" dirty="0" smtClean="0"/>
              <a:t>Perimeter investigation of neighboring SWMU B-20/21: All MD indicative of </a:t>
            </a:r>
            <a:r>
              <a:rPr lang="en-US" sz="1400" dirty="0" err="1" smtClean="0"/>
              <a:t>kickout</a:t>
            </a:r>
            <a:r>
              <a:rPr lang="en-US" sz="1400" dirty="0" smtClean="0"/>
              <a:t> from SWMU B-20/21.  North Pasture UXO investigation; no evidence of rocket range found</a:t>
            </a:r>
          </a:p>
          <a:p>
            <a:pPr lvl="1" eaLnBrk="1" hangingPunct="1">
              <a:lnSpc>
                <a:spcPct val="90000"/>
              </a:lnSpc>
              <a:buClr>
                <a:schemeClr val="tx2"/>
              </a:buClr>
              <a:buSzPct val="115000"/>
              <a:buFont typeface="Arial" pitchFamily="34" charset="0"/>
              <a:buChar char="–"/>
              <a:defRPr/>
            </a:pPr>
            <a:endParaRPr lang="en-US" sz="800" dirty="0" smtClean="0"/>
          </a:p>
          <a:p>
            <a:pPr eaLnBrk="1" hangingPunct="1"/>
            <a:r>
              <a:rPr lang="en-US" sz="1400" dirty="0" smtClean="0"/>
              <a:t>Next steps:</a:t>
            </a:r>
          </a:p>
          <a:p>
            <a:pPr lvl="1" eaLnBrk="1" hangingPunct="1"/>
            <a:r>
              <a:rPr lang="en-US" sz="1400" dirty="0" smtClean="0"/>
              <a:t>Await RIR approval from TCEQ.</a:t>
            </a:r>
          </a:p>
          <a:p>
            <a:endParaRPr lang="en-US" dirty="0"/>
          </a:p>
        </p:txBody>
      </p:sp>
      <p:sp>
        <p:nvSpPr>
          <p:cNvPr id="6" name="Slide Number Placeholder 5"/>
          <p:cNvSpPr>
            <a:spLocks noGrp="1"/>
          </p:cNvSpPr>
          <p:nvPr>
            <p:ph type="sldNum" sz="quarter" idx="12"/>
          </p:nvPr>
        </p:nvSpPr>
        <p:spPr>
          <a:xfrm>
            <a:off x="502824" y="6381750"/>
            <a:ext cx="2133600" cy="476250"/>
          </a:xfrm>
        </p:spPr>
        <p:txBody>
          <a:bodyPr/>
          <a:lstStyle/>
          <a:p>
            <a:pPr>
              <a:defRPr/>
            </a:pPr>
            <a:fld id="{55208F4F-3A7D-4E08-B188-87E2898CD078}" type="slidenum">
              <a:rPr lang="en-US" smtClean="0"/>
              <a:pPr>
                <a:defRPr/>
              </a:pPr>
              <a:t>11</a:t>
            </a:fld>
            <a:endParaRPr lang="en-US" dirty="0"/>
          </a:p>
        </p:txBody>
      </p:sp>
      <p:pic>
        <p:nvPicPr>
          <p:cNvPr id="1026" name="Picture 2" descr="J:\CSSA\GIS\Non Site Specific\Figures\June_2012_Meeting\RMU5_XRF_Sampling_slide.jpg"/>
          <p:cNvPicPr>
            <a:picLocks noChangeAspect="1" noChangeArrowheads="1"/>
          </p:cNvPicPr>
          <p:nvPr/>
        </p:nvPicPr>
        <p:blipFill>
          <a:blip r:embed="rId7" cstate="screen"/>
          <a:srcRect/>
          <a:stretch>
            <a:fillRect/>
          </a:stretch>
        </p:blipFill>
        <p:spPr bwMode="auto">
          <a:xfrm>
            <a:off x="3990975" y="171450"/>
            <a:ext cx="4838283" cy="6419850"/>
          </a:xfrm>
          <a:prstGeom prst="rect">
            <a:avLst/>
          </a:prstGeom>
          <a:noFill/>
        </p:spPr>
      </p:pic>
      <p:pic>
        <p:nvPicPr>
          <p:cNvPr id="4" name="Picture 3" descr="J:\CSSA\GIS\Non Site Specific\Figures\June_2012_Meeting\RMU5_reference_map.jpg"/>
          <p:cNvPicPr>
            <a:picLocks noChangeAspect="1" noChangeArrowheads="1"/>
          </p:cNvPicPr>
          <p:nvPr/>
        </p:nvPicPr>
        <p:blipFill>
          <a:blip r:embed="rId8" cstate="screen"/>
          <a:srcRect/>
          <a:stretch>
            <a:fillRect/>
          </a:stretch>
        </p:blipFill>
        <p:spPr bwMode="auto">
          <a:xfrm>
            <a:off x="1477963" y="5203825"/>
            <a:ext cx="1360487" cy="1528755"/>
          </a:xfrm>
          <a:prstGeom prst="rect">
            <a:avLst/>
          </a:prstGeom>
          <a:ln>
            <a:noFill/>
          </a:ln>
          <a:effectLst>
            <a:outerShdw blurRad="292100" dist="139700" dir="2700000" algn="tl" rotWithShape="0">
              <a:srgbClr val="333333">
                <a:alpha val="65000"/>
              </a:srgbClr>
            </a:outerShdw>
          </a:effectLst>
        </p:spPr>
      </p:pic>
      <p:pic>
        <p:nvPicPr>
          <p:cNvPr id="10" name="Picture 1"/>
          <p:cNvPicPr>
            <a:picLocks noChangeAspect="1" noChangeArrowheads="1"/>
          </p:cNvPicPr>
          <p:nvPr/>
        </p:nvPicPr>
        <p:blipFill>
          <a:blip r:embed="rId9" cstate="screen"/>
          <a:srcRect/>
          <a:stretch>
            <a:fillRect/>
          </a:stretch>
        </p:blipFill>
        <p:spPr bwMode="auto">
          <a:xfrm>
            <a:off x="4219575" y="996849"/>
            <a:ext cx="4210050" cy="3312206"/>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hidden"/>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2"/>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512250" y="6381750"/>
            <a:ext cx="2133600" cy="476250"/>
          </a:xfrm>
        </p:spPr>
        <p:txBody>
          <a:bodyPr/>
          <a:lstStyle/>
          <a:p>
            <a:pPr>
              <a:defRPr/>
            </a:pPr>
            <a:fld id="{55208F4F-3A7D-4E08-B188-87E2898CD078}" type="slidenum">
              <a:rPr lang="en-US" smtClean="0"/>
              <a:pPr>
                <a:defRPr/>
              </a:pPr>
              <a:t>12</a:t>
            </a:fld>
            <a:endParaRPr lang="en-US" dirty="0"/>
          </a:p>
        </p:txBody>
      </p:sp>
      <p:sp>
        <p:nvSpPr>
          <p:cNvPr id="9" name="Title 1"/>
          <p:cNvSpPr>
            <a:spLocks noGrp="1"/>
          </p:cNvSpPr>
          <p:nvPr>
            <p:ph type="title"/>
          </p:nvPr>
        </p:nvSpPr>
        <p:spPr>
          <a:xfrm>
            <a:off x="466077" y="168106"/>
            <a:ext cx="8229600" cy="1143000"/>
          </a:xfrm>
        </p:spPr>
        <p:txBody>
          <a:bodyPr>
            <a:normAutofit/>
          </a:bodyPr>
          <a:lstStyle/>
          <a:p>
            <a:pPr marL="54864" eaLnBrk="1" fontAlgn="auto" hangingPunct="1">
              <a:spcAft>
                <a:spcPts val="0"/>
              </a:spcAft>
              <a:defRPr/>
            </a:pPr>
            <a:r>
              <a:rPr lang="en-US" sz="3200" b="1" dirty="0" smtClean="0">
                <a:solidFill>
                  <a:schemeClr val="tx2">
                    <a:tint val="100000"/>
                    <a:shade val="90000"/>
                    <a:satMod val="250000"/>
                    <a:alpha val="100000"/>
                  </a:schemeClr>
                </a:solidFill>
              </a:rPr>
              <a:t>Site Closure Updates</a:t>
            </a:r>
            <a:r>
              <a:rPr lang="en-US" sz="2800" b="1" dirty="0" smtClean="0">
                <a:solidFill>
                  <a:schemeClr val="tx2">
                    <a:tint val="100000"/>
                    <a:shade val="90000"/>
                    <a:satMod val="250000"/>
                    <a:alpha val="100000"/>
                  </a:schemeClr>
                </a:solidFill>
              </a:rPr>
              <a:t/>
            </a:r>
            <a:br>
              <a:rPr lang="en-US" sz="2800" b="1" dirty="0" smtClean="0">
                <a:solidFill>
                  <a:schemeClr val="tx2">
                    <a:tint val="100000"/>
                    <a:shade val="90000"/>
                    <a:satMod val="250000"/>
                    <a:alpha val="100000"/>
                  </a:schemeClr>
                </a:solidFill>
              </a:rPr>
            </a:br>
            <a:r>
              <a:rPr lang="en-US" sz="2800" b="1" dirty="0" smtClean="0">
                <a:solidFill>
                  <a:schemeClr val="tx2">
                    <a:tint val="100000"/>
                    <a:shade val="90000"/>
                    <a:satMod val="250000"/>
                    <a:alpha val="100000"/>
                  </a:schemeClr>
                </a:solidFill>
              </a:rPr>
              <a:t>SWMU B-34</a:t>
            </a:r>
            <a:endParaRPr lang="en-US" sz="2800" b="1" dirty="0">
              <a:solidFill>
                <a:schemeClr val="tx2">
                  <a:tint val="100000"/>
                  <a:shade val="90000"/>
                  <a:satMod val="250000"/>
                  <a:alpha val="100000"/>
                </a:schemeClr>
              </a:solidFill>
            </a:endParaRPr>
          </a:p>
        </p:txBody>
      </p:sp>
      <p:pic>
        <p:nvPicPr>
          <p:cNvPr id="11" name="Picture 6"/>
          <p:cNvPicPr>
            <a:picLocks noChangeAspect="1" noChangeArrowheads="1"/>
          </p:cNvPicPr>
          <p:nvPr/>
        </p:nvPicPr>
        <p:blipFill>
          <a:blip r:embed="rId2" cstate="screen"/>
          <a:srcRect/>
          <a:stretch>
            <a:fillRect/>
          </a:stretch>
        </p:blipFill>
        <p:spPr bwMode="auto">
          <a:xfrm>
            <a:off x="202914" y="174637"/>
            <a:ext cx="1295231" cy="1362456"/>
          </a:xfrm>
          <a:prstGeom prst="rect">
            <a:avLst/>
          </a:prstGeom>
          <a:ln>
            <a:noFill/>
          </a:ln>
          <a:effectLst>
            <a:outerShdw blurRad="292100" dist="139700" dir="2700000" algn="tl" rotWithShape="0">
              <a:srgbClr val="333333">
                <a:alpha val="65000"/>
              </a:srgbClr>
            </a:outerShdw>
          </a:effectLst>
        </p:spPr>
      </p:pic>
      <p:sp>
        <p:nvSpPr>
          <p:cNvPr id="12" name="Content Placeholder 12"/>
          <p:cNvSpPr>
            <a:spLocks noGrp="1"/>
          </p:cNvSpPr>
          <p:nvPr>
            <p:ph sz="half" idx="1"/>
          </p:nvPr>
        </p:nvSpPr>
        <p:spPr>
          <a:xfrm>
            <a:off x="0" y="1823992"/>
            <a:ext cx="3152774" cy="4119608"/>
          </a:xfrm>
        </p:spPr>
        <p:txBody>
          <a:bodyPr/>
          <a:lstStyle/>
          <a:p>
            <a:pPr eaLnBrk="1" hangingPunct="1"/>
            <a:r>
              <a:rPr lang="en-US" sz="1400" dirty="0" smtClean="0"/>
              <a:t>Buried pipeline, 0.5 acres</a:t>
            </a:r>
          </a:p>
          <a:p>
            <a:pPr eaLnBrk="1" hangingPunct="1"/>
            <a:endParaRPr lang="en-US" sz="800" dirty="0" smtClean="0"/>
          </a:p>
          <a:p>
            <a:pPr eaLnBrk="1" hangingPunct="1"/>
            <a:r>
              <a:rPr lang="en-US" sz="1400" dirty="0" smtClean="0"/>
              <a:t>Investigation efforts to date: </a:t>
            </a:r>
          </a:p>
          <a:p>
            <a:pPr lvl="1" eaLnBrk="1" hangingPunct="1"/>
            <a:r>
              <a:rPr lang="en-US" sz="1400" dirty="0" smtClean="0"/>
              <a:t>geophysical survey, surface and subsurface sampling, and XRF analysis</a:t>
            </a:r>
          </a:p>
          <a:p>
            <a:pPr lvl="1" eaLnBrk="1" hangingPunct="1"/>
            <a:r>
              <a:rPr lang="en-US" sz="1400" dirty="0" smtClean="0"/>
              <a:t>Additional XRF samples to the west of parking area, January 2012</a:t>
            </a:r>
          </a:p>
          <a:p>
            <a:pPr lvl="1" eaLnBrk="1" hangingPunct="1"/>
            <a:endParaRPr lang="en-US" sz="800" dirty="0" smtClean="0"/>
          </a:p>
          <a:p>
            <a:pPr eaLnBrk="1" hangingPunct="1"/>
            <a:r>
              <a:rPr lang="en-US" sz="1400" dirty="0" smtClean="0"/>
              <a:t>Next steps:</a:t>
            </a:r>
          </a:p>
          <a:p>
            <a:pPr lvl="1" eaLnBrk="1" hangingPunct="1"/>
            <a:r>
              <a:rPr lang="en-US" sz="1400" dirty="0" smtClean="0"/>
              <a:t>Resample surface soil at SB01 - SB03</a:t>
            </a:r>
          </a:p>
          <a:p>
            <a:pPr lvl="1" eaLnBrk="1" hangingPunct="1"/>
            <a:r>
              <a:rPr lang="en-US" sz="1400" dirty="0" smtClean="0"/>
              <a:t>Submit APAR requesting </a:t>
            </a:r>
            <a:r>
              <a:rPr lang="en-US" sz="1400" dirty="0" err="1" smtClean="0"/>
              <a:t>NFA</a:t>
            </a:r>
            <a:r>
              <a:rPr lang="en-US" sz="1400" dirty="0" smtClean="0"/>
              <a:t> decision to TCEQ</a:t>
            </a:r>
          </a:p>
          <a:p>
            <a:pPr>
              <a:buNone/>
            </a:pPr>
            <a:endParaRPr lang="en-US" sz="1600" dirty="0"/>
          </a:p>
        </p:txBody>
      </p:sp>
      <p:pic>
        <p:nvPicPr>
          <p:cNvPr id="1026" name="Picture 2" descr="J:\CSSA\GIS\Non Site Specific\Figures\June_2012_Meeting\B34_Sampling_slide.jpg"/>
          <p:cNvPicPr>
            <a:picLocks noChangeAspect="1" noChangeArrowheads="1"/>
          </p:cNvPicPr>
          <p:nvPr/>
        </p:nvPicPr>
        <p:blipFill>
          <a:blip r:embed="rId3" cstate="screen"/>
          <a:srcRect/>
          <a:stretch>
            <a:fillRect/>
          </a:stretch>
        </p:blipFill>
        <p:spPr bwMode="auto">
          <a:xfrm>
            <a:off x="3190874" y="1790700"/>
            <a:ext cx="5834325" cy="4139437"/>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54864" eaLnBrk="1" fontAlgn="auto" hangingPunct="1">
              <a:spcAft>
                <a:spcPts val="0"/>
              </a:spcAft>
              <a:defRPr/>
            </a:pPr>
            <a:r>
              <a:rPr lang="en-US" sz="3200" b="1" dirty="0" smtClean="0">
                <a:solidFill>
                  <a:schemeClr val="tx2">
                    <a:tint val="100000"/>
                    <a:shade val="90000"/>
                    <a:satMod val="250000"/>
                    <a:alpha val="100000"/>
                  </a:schemeClr>
                </a:solidFill>
              </a:rPr>
              <a:t>Site Closure Updates</a:t>
            </a:r>
            <a:r>
              <a:rPr lang="en-US" sz="2800" b="1" dirty="0" smtClean="0">
                <a:solidFill>
                  <a:schemeClr val="tx2">
                    <a:tint val="100000"/>
                    <a:shade val="90000"/>
                    <a:satMod val="250000"/>
                    <a:alpha val="100000"/>
                  </a:schemeClr>
                </a:solidFill>
              </a:rPr>
              <a:t/>
            </a:r>
            <a:br>
              <a:rPr lang="en-US" sz="2800" b="1" dirty="0" smtClean="0">
                <a:solidFill>
                  <a:schemeClr val="tx2">
                    <a:tint val="100000"/>
                    <a:shade val="90000"/>
                    <a:satMod val="250000"/>
                    <a:alpha val="100000"/>
                  </a:schemeClr>
                </a:solidFill>
              </a:rPr>
            </a:br>
            <a:r>
              <a:rPr lang="en-US" sz="2800" b="1" dirty="0" smtClean="0">
                <a:solidFill>
                  <a:schemeClr val="tx2">
                    <a:tint val="100000"/>
                    <a:shade val="90000"/>
                    <a:satMod val="250000"/>
                    <a:alpha val="100000"/>
                  </a:schemeClr>
                </a:solidFill>
              </a:rPr>
              <a:t>AOC-65 (IRA)</a:t>
            </a:r>
            <a:endParaRPr lang="en-US" sz="2800" b="1" dirty="0">
              <a:solidFill>
                <a:schemeClr val="tx2">
                  <a:tint val="100000"/>
                  <a:shade val="90000"/>
                  <a:satMod val="250000"/>
                  <a:alpha val="100000"/>
                </a:schemeClr>
              </a:solidFill>
            </a:endParaRPr>
          </a:p>
        </p:txBody>
      </p:sp>
      <p:sp>
        <p:nvSpPr>
          <p:cNvPr id="13" name="Content Placeholder 12"/>
          <p:cNvSpPr>
            <a:spLocks noGrp="1"/>
          </p:cNvSpPr>
          <p:nvPr>
            <p:ph sz="half" idx="1"/>
          </p:nvPr>
        </p:nvSpPr>
        <p:spPr>
          <a:xfrm>
            <a:off x="114300" y="2054163"/>
            <a:ext cx="3152775" cy="3975162"/>
          </a:xfrm>
        </p:spPr>
        <p:txBody>
          <a:bodyPr/>
          <a:lstStyle/>
          <a:p>
            <a:pPr marL="342900" lvl="1" indent="-342900" eaLnBrk="1" hangingPunct="1">
              <a:buFontTx/>
              <a:buChar char="•"/>
            </a:pPr>
            <a:r>
              <a:rPr lang="en-US" sz="1400" dirty="0" smtClean="0"/>
              <a:t>Interim Removal Actions (IRA) to date:</a:t>
            </a:r>
          </a:p>
          <a:p>
            <a:pPr marL="342900" lvl="1" indent="-342900" eaLnBrk="1" hangingPunct="1">
              <a:buFontTx/>
              <a:buChar char="•"/>
            </a:pPr>
            <a:endParaRPr lang="en-US" sz="1400" dirty="0" smtClean="0"/>
          </a:p>
          <a:p>
            <a:pPr lvl="1" eaLnBrk="1" hangingPunct="1">
              <a:lnSpc>
                <a:spcPct val="90000"/>
              </a:lnSpc>
              <a:buClr>
                <a:schemeClr val="tx2"/>
              </a:buClr>
              <a:buSzPct val="115000"/>
              <a:buFont typeface="Arial" pitchFamily="34" charset="0"/>
              <a:buChar char="–"/>
              <a:defRPr/>
            </a:pPr>
            <a:r>
              <a:rPr lang="en-US" sz="1400" dirty="0" smtClean="0"/>
              <a:t>Initial IRA in 2001 removed ~ 1,300 CY of contaminated soils from surface areas west of Bldg. 90.</a:t>
            </a:r>
          </a:p>
          <a:p>
            <a:pPr lvl="1" eaLnBrk="1" hangingPunct="1">
              <a:lnSpc>
                <a:spcPct val="90000"/>
              </a:lnSpc>
              <a:buClr>
                <a:schemeClr val="tx2"/>
              </a:buClr>
              <a:buSzPct val="115000"/>
              <a:buFont typeface="Arial" pitchFamily="34" charset="0"/>
              <a:buChar char="–"/>
              <a:defRPr/>
            </a:pPr>
            <a:endParaRPr lang="en-US" sz="1400" dirty="0" smtClean="0"/>
          </a:p>
          <a:p>
            <a:pPr lvl="1" eaLnBrk="1" hangingPunct="1">
              <a:lnSpc>
                <a:spcPct val="90000"/>
              </a:lnSpc>
              <a:buClr>
                <a:schemeClr val="tx2"/>
              </a:buClr>
              <a:buSzPct val="115000"/>
              <a:buFont typeface="Arial" pitchFamily="34" charset="0"/>
              <a:buChar char="–"/>
              <a:defRPr/>
            </a:pPr>
            <a:r>
              <a:rPr lang="en-US" sz="1400" dirty="0" smtClean="0"/>
              <a:t>IRA in 2012 remove ~ 1,000 CY of contaminated limestone within the ditch area west of Bldg. 90.  Trench measured ~ 310 ft x 3.5 ft x15 ft.</a:t>
            </a:r>
          </a:p>
          <a:p>
            <a:pPr eaLnBrk="1" hangingPunct="1">
              <a:lnSpc>
                <a:spcPct val="90000"/>
              </a:lnSpc>
              <a:buClr>
                <a:schemeClr val="tx2"/>
              </a:buClr>
              <a:buSzPct val="115000"/>
              <a:buNone/>
              <a:defRPr/>
            </a:pPr>
            <a:endParaRPr lang="en-US" sz="1400" i="1" dirty="0" smtClean="0"/>
          </a:p>
          <a:p>
            <a:pPr algn="ctr" eaLnBrk="1" hangingPunct="1">
              <a:lnSpc>
                <a:spcPct val="90000"/>
              </a:lnSpc>
              <a:buClr>
                <a:schemeClr val="tx2"/>
              </a:buClr>
              <a:buSzPct val="115000"/>
              <a:buNone/>
              <a:defRPr/>
            </a:pPr>
            <a:r>
              <a:rPr lang="en-US" sz="1400" i="1" dirty="0" smtClean="0"/>
              <a:t>More detail provided in later slides</a:t>
            </a:r>
          </a:p>
        </p:txBody>
      </p:sp>
      <p:sp>
        <p:nvSpPr>
          <p:cNvPr id="6" name="Slide Number Placeholder 5"/>
          <p:cNvSpPr>
            <a:spLocks noGrp="1"/>
          </p:cNvSpPr>
          <p:nvPr>
            <p:ph type="sldNum" sz="quarter" idx="12"/>
          </p:nvPr>
        </p:nvSpPr>
        <p:spPr/>
        <p:txBody>
          <a:bodyPr/>
          <a:lstStyle/>
          <a:p>
            <a:pPr>
              <a:defRPr/>
            </a:pPr>
            <a:fld id="{55208F4F-3A7D-4E08-B188-87E2898CD078}" type="slidenum">
              <a:rPr lang="en-US" smtClean="0"/>
              <a:pPr>
                <a:defRPr/>
              </a:pPr>
              <a:t>13</a:t>
            </a:fld>
            <a:endParaRPr lang="en-US" dirty="0"/>
          </a:p>
        </p:txBody>
      </p:sp>
      <p:pic>
        <p:nvPicPr>
          <p:cNvPr id="9" name="Picture 8" descr="DSCF1310.JPG"/>
          <p:cNvPicPr>
            <a:picLocks noChangeAspect="1"/>
          </p:cNvPicPr>
          <p:nvPr/>
        </p:nvPicPr>
        <p:blipFill>
          <a:blip r:embed="rId2" cstate="print"/>
          <a:stretch>
            <a:fillRect/>
          </a:stretch>
        </p:blipFill>
        <p:spPr>
          <a:xfrm>
            <a:off x="3604209" y="2339635"/>
            <a:ext cx="4944987" cy="3708740"/>
          </a:xfrm>
          <a:prstGeom prst="rect">
            <a:avLst/>
          </a:prstGeom>
          <a:effectLst>
            <a:outerShdw blurRad="292100" dist="139700" dir="2700000" algn="tl" rotWithShape="0">
              <a:prstClr val="black">
                <a:alpha val="65000"/>
              </a:prstClr>
            </a:outerShdw>
          </a:effectLst>
        </p:spPr>
      </p:pic>
      <p:pic>
        <p:nvPicPr>
          <p:cNvPr id="128002" name="Picture 2"/>
          <p:cNvPicPr>
            <a:picLocks noChangeAspect="1" noChangeArrowheads="1"/>
          </p:cNvPicPr>
          <p:nvPr/>
        </p:nvPicPr>
        <p:blipFill>
          <a:blip r:embed="rId3" cstate="screen"/>
          <a:srcRect/>
          <a:stretch>
            <a:fillRect/>
          </a:stretch>
        </p:blipFill>
        <p:spPr bwMode="auto">
          <a:xfrm>
            <a:off x="278239" y="133008"/>
            <a:ext cx="1365868" cy="158267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4864" eaLnBrk="1" fontAlgn="auto" hangingPunct="1">
              <a:spcAft>
                <a:spcPts val="0"/>
              </a:spcAft>
              <a:defRPr/>
            </a:pPr>
            <a:r>
              <a:rPr lang="en-US" sz="3600" dirty="0" smtClean="0">
                <a:effectLst>
                  <a:outerShdw blurRad="50800" dist="38100" dir="2700000" algn="tl" rotWithShape="0">
                    <a:prstClr val="black">
                      <a:alpha val="40000"/>
                    </a:prstClr>
                  </a:outerShdw>
                </a:effectLst>
              </a:rPr>
              <a:t>Field </a:t>
            </a:r>
            <a:r>
              <a:rPr lang="en-US" sz="3600" dirty="0" err="1" smtClean="0">
                <a:effectLst>
                  <a:outerShdw blurRad="50800" dist="38100" dir="2700000" algn="tl" rotWithShape="0">
                    <a:prstClr val="black">
                      <a:alpha val="40000"/>
                    </a:prstClr>
                  </a:outerShdw>
                </a:effectLst>
              </a:rPr>
              <a:t>effortS</a:t>
            </a:r>
            <a:r>
              <a:rPr lang="en-US" sz="3600" dirty="0" smtClean="0">
                <a:effectLst>
                  <a:outerShdw blurRad="50800" dist="38100" dir="2700000" algn="tl" rotWithShape="0">
                    <a:prstClr val="black">
                      <a:alpha val="40000"/>
                    </a:prstClr>
                  </a:outerShdw>
                </a:effectLst>
              </a:rPr>
              <a:t> Remaining</a:t>
            </a:r>
            <a:endParaRPr lang="en-US" sz="3600" dirty="0">
              <a:effectLst>
                <a:outerShdw blurRad="50800" dist="38100" dir="2700000" algn="tl" rotWithShape="0">
                  <a:prstClr val="black">
                    <a:alpha val="40000"/>
                  </a:prstClr>
                </a:outerShdw>
              </a:effectLst>
            </a:endParaRPr>
          </a:p>
        </p:txBody>
      </p:sp>
      <p:sp>
        <p:nvSpPr>
          <p:cNvPr id="3" name="Slide Number Placeholder 2"/>
          <p:cNvSpPr>
            <a:spLocks noGrp="1"/>
          </p:cNvSpPr>
          <p:nvPr>
            <p:ph type="sldNum" sz="quarter" idx="12"/>
          </p:nvPr>
        </p:nvSpPr>
        <p:spPr>
          <a:xfrm>
            <a:off x="521677" y="6227640"/>
            <a:ext cx="2133600" cy="476250"/>
          </a:xfrm>
        </p:spPr>
        <p:txBody>
          <a:bodyPr/>
          <a:lstStyle/>
          <a:p>
            <a:pPr>
              <a:defRPr/>
            </a:pPr>
            <a:fld id="{695504BC-1C25-4B38-8B81-CE216A83173A}" type="slidenum">
              <a:rPr lang="en-US" smtClean="0"/>
              <a:pPr>
                <a:defRPr/>
              </a:pPr>
              <a:t>14</a:t>
            </a:fld>
            <a:endParaRPr lang="en-US" dirty="0"/>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627" y="0"/>
            <a:ext cx="8229600" cy="1143000"/>
          </a:xfrm>
        </p:spPr>
        <p:txBody>
          <a:bodyPr>
            <a:normAutofit/>
          </a:bodyPr>
          <a:lstStyle/>
          <a:p>
            <a:pPr marL="54864" eaLnBrk="1" fontAlgn="auto" hangingPunct="1">
              <a:spcAft>
                <a:spcPts val="0"/>
              </a:spcAft>
              <a:defRPr/>
            </a:pPr>
            <a:r>
              <a:rPr lang="en-US" sz="3200" b="1" dirty="0" smtClean="0">
                <a:solidFill>
                  <a:schemeClr val="tx2">
                    <a:tint val="100000"/>
                    <a:shade val="90000"/>
                    <a:satMod val="250000"/>
                    <a:alpha val="100000"/>
                  </a:schemeClr>
                </a:solidFill>
              </a:rPr>
              <a:t>Site Closure Updates</a:t>
            </a:r>
            <a:r>
              <a:rPr lang="en-US" sz="2800" b="1" dirty="0" smtClean="0">
                <a:solidFill>
                  <a:schemeClr val="tx2">
                    <a:tint val="100000"/>
                    <a:shade val="90000"/>
                    <a:satMod val="250000"/>
                    <a:alpha val="100000"/>
                  </a:schemeClr>
                </a:solidFill>
              </a:rPr>
              <a:t/>
            </a:r>
            <a:br>
              <a:rPr lang="en-US" sz="2800" b="1" dirty="0" smtClean="0">
                <a:solidFill>
                  <a:schemeClr val="tx2">
                    <a:tint val="100000"/>
                    <a:shade val="90000"/>
                    <a:satMod val="250000"/>
                    <a:alpha val="100000"/>
                  </a:schemeClr>
                </a:solidFill>
              </a:rPr>
            </a:br>
            <a:r>
              <a:rPr lang="en-US" sz="2800" b="1" dirty="0" smtClean="0">
                <a:solidFill>
                  <a:schemeClr val="tx2">
                    <a:tint val="100000"/>
                    <a:shade val="90000"/>
                    <a:satMod val="250000"/>
                    <a:alpha val="100000"/>
                  </a:schemeClr>
                </a:solidFill>
              </a:rPr>
              <a:t>SWMU B-13</a:t>
            </a:r>
            <a:endParaRPr lang="en-US" sz="2800" b="1" dirty="0">
              <a:solidFill>
                <a:schemeClr val="tx2">
                  <a:tint val="100000"/>
                  <a:shade val="90000"/>
                  <a:satMod val="250000"/>
                  <a:alpha val="100000"/>
                </a:schemeClr>
              </a:solidFill>
            </a:endParaRPr>
          </a:p>
        </p:txBody>
      </p:sp>
      <p:sp>
        <p:nvSpPr>
          <p:cNvPr id="13" name="Content Placeholder 12"/>
          <p:cNvSpPr>
            <a:spLocks noGrp="1"/>
          </p:cNvSpPr>
          <p:nvPr>
            <p:ph sz="half" idx="1"/>
          </p:nvPr>
        </p:nvSpPr>
        <p:spPr>
          <a:xfrm>
            <a:off x="202675" y="1751030"/>
            <a:ext cx="3943197" cy="3687746"/>
          </a:xfrm>
        </p:spPr>
        <p:txBody>
          <a:bodyPr/>
          <a:lstStyle/>
          <a:p>
            <a:pPr eaLnBrk="1" hangingPunct="1"/>
            <a:r>
              <a:rPr lang="en-US" sz="1400" dirty="0" smtClean="0"/>
              <a:t>Disposal area, 3 acres</a:t>
            </a:r>
          </a:p>
          <a:p>
            <a:pPr eaLnBrk="1" hangingPunct="1"/>
            <a:endParaRPr lang="en-US" sz="800" dirty="0" smtClean="0"/>
          </a:p>
          <a:p>
            <a:pPr eaLnBrk="1" hangingPunct="1"/>
            <a:r>
              <a:rPr lang="en-US" sz="1400" dirty="0" smtClean="0"/>
              <a:t>COCs: chromium, copper, lead, nickel, and zinc</a:t>
            </a:r>
          </a:p>
          <a:p>
            <a:pPr eaLnBrk="1" hangingPunct="1"/>
            <a:endParaRPr lang="en-US" sz="800" dirty="0" smtClean="0"/>
          </a:p>
          <a:p>
            <a:pPr eaLnBrk="1" hangingPunct="1"/>
            <a:r>
              <a:rPr lang="en-US" sz="1400" dirty="0" smtClean="0"/>
              <a:t>Investigation efforts to date: </a:t>
            </a:r>
          </a:p>
          <a:p>
            <a:pPr lvl="1" eaLnBrk="1" hangingPunct="1"/>
            <a:r>
              <a:rPr lang="en-US" sz="1400" dirty="0" smtClean="0"/>
              <a:t>Geophysical survey, surface and subsurface soil sampling, XRF analysis</a:t>
            </a:r>
          </a:p>
          <a:p>
            <a:pPr lvl="1" eaLnBrk="1" hangingPunct="1"/>
            <a:endParaRPr lang="en-US" sz="800" dirty="0" smtClean="0"/>
          </a:p>
          <a:p>
            <a:pPr eaLnBrk="1" hangingPunct="1"/>
            <a:r>
              <a:rPr lang="en-US" sz="1400" dirty="0" smtClean="0"/>
              <a:t>Next Steps (anticipate RIR closure in 2013):</a:t>
            </a:r>
          </a:p>
          <a:p>
            <a:pPr lvl="1" eaLnBrk="1" hangingPunct="1"/>
            <a:r>
              <a:rPr lang="en-US" sz="1400" dirty="0" smtClean="0"/>
              <a:t>Excavate contaminated soil and waste materials</a:t>
            </a:r>
          </a:p>
          <a:p>
            <a:pPr lvl="1" eaLnBrk="1" hangingPunct="1"/>
            <a:r>
              <a:rPr lang="en-US" sz="1400" dirty="0" smtClean="0"/>
              <a:t>Submit RIR requesting NFA decision to TCEQ.</a:t>
            </a:r>
            <a:endParaRPr lang="en-US" sz="1400" dirty="0" smtClean="0">
              <a:solidFill>
                <a:srgbClr val="FF0000"/>
              </a:solidFill>
            </a:endParaRPr>
          </a:p>
          <a:p>
            <a:endParaRPr lang="en-US" sz="1400" dirty="0"/>
          </a:p>
        </p:txBody>
      </p:sp>
      <p:sp>
        <p:nvSpPr>
          <p:cNvPr id="6" name="Slide Number Placeholder 5"/>
          <p:cNvSpPr>
            <a:spLocks noGrp="1"/>
          </p:cNvSpPr>
          <p:nvPr>
            <p:ph type="sldNum" sz="quarter" idx="12"/>
          </p:nvPr>
        </p:nvSpPr>
        <p:spPr/>
        <p:txBody>
          <a:bodyPr/>
          <a:lstStyle/>
          <a:p>
            <a:pPr>
              <a:defRPr/>
            </a:pPr>
            <a:fld id="{55208F4F-3A7D-4E08-B188-87E2898CD078}" type="slidenum">
              <a:rPr lang="en-US" smtClean="0"/>
              <a:pPr>
                <a:defRPr/>
              </a:pPr>
              <a:t>15</a:t>
            </a:fld>
            <a:endParaRPr lang="en-US" dirty="0"/>
          </a:p>
        </p:txBody>
      </p:sp>
      <p:pic>
        <p:nvPicPr>
          <p:cNvPr id="15" name="Picture 6"/>
          <p:cNvPicPr>
            <a:picLocks noChangeAspect="1" noChangeArrowheads="1"/>
          </p:cNvPicPr>
          <p:nvPr/>
        </p:nvPicPr>
        <p:blipFill>
          <a:blip r:embed="rId2" cstate="screen"/>
          <a:srcRect/>
          <a:stretch>
            <a:fillRect/>
          </a:stretch>
        </p:blipFill>
        <p:spPr bwMode="auto">
          <a:xfrm>
            <a:off x="457200" y="152400"/>
            <a:ext cx="1366227" cy="1362456"/>
          </a:xfrm>
          <a:prstGeom prst="rect">
            <a:avLst/>
          </a:prstGeom>
          <a:ln>
            <a:noFill/>
          </a:ln>
          <a:effectLst>
            <a:outerShdw blurRad="292100" dist="139700" dir="2700000" algn="tl" rotWithShape="0">
              <a:srgbClr val="333333">
                <a:alpha val="65000"/>
              </a:srgbClr>
            </a:outerShdw>
          </a:effectLst>
        </p:spPr>
      </p:pic>
      <p:sp>
        <p:nvSpPr>
          <p:cNvPr id="25" name="Rectangle 24"/>
          <p:cNvSpPr/>
          <p:nvPr/>
        </p:nvSpPr>
        <p:spPr bwMode="auto">
          <a:xfrm>
            <a:off x="3994951" y="1358283"/>
            <a:ext cx="1305712" cy="89438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Arial" charset="0"/>
            </a:endParaRPr>
          </a:p>
        </p:txBody>
      </p:sp>
      <p:sp>
        <p:nvSpPr>
          <p:cNvPr id="26" name="Rectangle 25"/>
          <p:cNvSpPr/>
          <p:nvPr/>
        </p:nvSpPr>
        <p:spPr bwMode="auto">
          <a:xfrm>
            <a:off x="4882718" y="1349406"/>
            <a:ext cx="213065" cy="6214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Arial" charset="0"/>
            </a:endParaRPr>
          </a:p>
        </p:txBody>
      </p:sp>
      <p:pic>
        <p:nvPicPr>
          <p:cNvPr id="28673" name="Picture 1"/>
          <p:cNvPicPr>
            <a:picLocks noChangeAspect="1" noChangeArrowheads="1"/>
          </p:cNvPicPr>
          <p:nvPr/>
        </p:nvPicPr>
        <p:blipFill>
          <a:blip r:embed="rId3" cstate="print"/>
          <a:srcRect/>
          <a:stretch>
            <a:fillRect/>
          </a:stretch>
        </p:blipFill>
        <p:spPr bwMode="auto">
          <a:xfrm>
            <a:off x="4148139" y="1047751"/>
            <a:ext cx="4699712" cy="53721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23809"/>
            <a:ext cx="8229600" cy="1143000"/>
          </a:xfrm>
        </p:spPr>
        <p:txBody>
          <a:bodyPr>
            <a:normAutofit/>
          </a:bodyPr>
          <a:lstStyle/>
          <a:p>
            <a:pPr marL="54864" eaLnBrk="1" fontAlgn="auto" hangingPunct="1">
              <a:spcAft>
                <a:spcPts val="0"/>
              </a:spcAft>
              <a:defRPr/>
            </a:pPr>
            <a:r>
              <a:rPr lang="en-US" sz="3200" b="1" dirty="0" smtClean="0">
                <a:solidFill>
                  <a:schemeClr val="tx2">
                    <a:tint val="100000"/>
                    <a:shade val="90000"/>
                    <a:satMod val="250000"/>
                    <a:alpha val="100000"/>
                  </a:schemeClr>
                </a:solidFill>
              </a:rPr>
              <a:t>Site Closure Updates</a:t>
            </a:r>
            <a:r>
              <a:rPr lang="en-US" sz="2800" b="1" dirty="0" smtClean="0">
                <a:solidFill>
                  <a:schemeClr val="tx2">
                    <a:tint val="100000"/>
                    <a:shade val="90000"/>
                    <a:satMod val="250000"/>
                    <a:alpha val="100000"/>
                  </a:schemeClr>
                </a:solidFill>
              </a:rPr>
              <a:t/>
            </a:r>
            <a:br>
              <a:rPr lang="en-US" sz="2800" b="1" dirty="0" smtClean="0">
                <a:solidFill>
                  <a:schemeClr val="tx2">
                    <a:tint val="100000"/>
                    <a:shade val="90000"/>
                    <a:satMod val="250000"/>
                    <a:alpha val="100000"/>
                  </a:schemeClr>
                </a:solidFill>
              </a:rPr>
            </a:br>
            <a:r>
              <a:rPr lang="en-US" sz="2800" b="1" dirty="0" smtClean="0">
                <a:solidFill>
                  <a:schemeClr val="tx2">
                    <a:tint val="100000"/>
                    <a:shade val="90000"/>
                    <a:satMod val="250000"/>
                    <a:alpha val="100000"/>
                  </a:schemeClr>
                </a:solidFill>
              </a:rPr>
              <a:t>AOC-75</a:t>
            </a:r>
            <a:endParaRPr lang="en-US" sz="2800" b="1" dirty="0">
              <a:solidFill>
                <a:schemeClr val="tx2">
                  <a:tint val="100000"/>
                  <a:shade val="90000"/>
                  <a:satMod val="250000"/>
                  <a:alpha val="100000"/>
                </a:schemeClr>
              </a:solidFill>
            </a:endParaRPr>
          </a:p>
        </p:txBody>
      </p:sp>
      <p:sp>
        <p:nvSpPr>
          <p:cNvPr id="13" name="Content Placeholder 12"/>
          <p:cNvSpPr>
            <a:spLocks noGrp="1"/>
          </p:cNvSpPr>
          <p:nvPr>
            <p:ph sz="half" idx="1"/>
          </p:nvPr>
        </p:nvSpPr>
        <p:spPr>
          <a:xfrm>
            <a:off x="142043" y="1929224"/>
            <a:ext cx="3753682" cy="3326357"/>
          </a:xfrm>
        </p:spPr>
        <p:txBody>
          <a:bodyPr/>
          <a:lstStyle/>
          <a:p>
            <a:pPr eaLnBrk="1" hangingPunct="1"/>
            <a:r>
              <a:rPr lang="en-US" sz="1400" dirty="0" smtClean="0"/>
              <a:t>Area with elevated mercury north of SWMU B-4, 1.2 acres</a:t>
            </a:r>
          </a:p>
          <a:p>
            <a:pPr eaLnBrk="1" hangingPunct="1"/>
            <a:endParaRPr lang="en-US" sz="800" dirty="0" smtClean="0"/>
          </a:p>
          <a:p>
            <a:pPr eaLnBrk="1" hangingPunct="1"/>
            <a:r>
              <a:rPr lang="en-US" sz="1400" dirty="0" smtClean="0"/>
              <a:t>Originally part of SWMU B-4</a:t>
            </a:r>
          </a:p>
          <a:p>
            <a:pPr eaLnBrk="1" hangingPunct="1"/>
            <a:endParaRPr lang="en-US" sz="800" dirty="0" smtClean="0"/>
          </a:p>
          <a:p>
            <a:pPr eaLnBrk="1" hangingPunct="1"/>
            <a:r>
              <a:rPr lang="en-US" sz="1400" dirty="0" smtClean="0"/>
              <a:t>COC: mercury</a:t>
            </a:r>
          </a:p>
          <a:p>
            <a:pPr eaLnBrk="1" hangingPunct="1"/>
            <a:endParaRPr lang="en-US" sz="800" dirty="0" smtClean="0"/>
          </a:p>
          <a:p>
            <a:pPr eaLnBrk="1" hangingPunct="1"/>
            <a:r>
              <a:rPr lang="en-US" sz="1400" dirty="0" smtClean="0"/>
              <a:t>Investigation efforts to date: </a:t>
            </a:r>
          </a:p>
          <a:p>
            <a:pPr lvl="1" eaLnBrk="1" hangingPunct="1"/>
            <a:r>
              <a:rPr lang="en-US" sz="1400" dirty="0" smtClean="0"/>
              <a:t>Surface and subsurface soil sampling</a:t>
            </a:r>
          </a:p>
          <a:p>
            <a:pPr lvl="1" eaLnBrk="1" hangingPunct="1"/>
            <a:endParaRPr lang="en-US" sz="800" dirty="0" smtClean="0"/>
          </a:p>
          <a:p>
            <a:pPr eaLnBrk="1" hangingPunct="1"/>
            <a:r>
              <a:rPr lang="en-US" sz="1400" dirty="0" smtClean="0"/>
              <a:t>Next steps (anticipate RIR closure in 2013):</a:t>
            </a:r>
          </a:p>
          <a:p>
            <a:pPr lvl="1" eaLnBrk="1" hangingPunct="1"/>
            <a:r>
              <a:rPr lang="en-US" sz="1400" dirty="0" smtClean="0"/>
              <a:t>Excavation of contaminated soil</a:t>
            </a:r>
          </a:p>
          <a:p>
            <a:pPr lvl="1" eaLnBrk="1" hangingPunct="1"/>
            <a:r>
              <a:rPr lang="en-US" sz="1400" dirty="0" smtClean="0"/>
              <a:t>Submit RIR to TCEQ requesting NFA decision.</a:t>
            </a:r>
          </a:p>
          <a:p>
            <a:endParaRPr lang="en-US" dirty="0"/>
          </a:p>
        </p:txBody>
      </p:sp>
      <p:sp>
        <p:nvSpPr>
          <p:cNvPr id="6" name="Slide Number Placeholder 5"/>
          <p:cNvSpPr>
            <a:spLocks noGrp="1"/>
          </p:cNvSpPr>
          <p:nvPr>
            <p:ph type="sldNum" sz="quarter" idx="12"/>
          </p:nvPr>
        </p:nvSpPr>
        <p:spPr/>
        <p:txBody>
          <a:bodyPr/>
          <a:lstStyle/>
          <a:p>
            <a:pPr>
              <a:defRPr/>
            </a:pPr>
            <a:fld id="{55208F4F-3A7D-4E08-B188-87E2898CD078}" type="slidenum">
              <a:rPr lang="en-US" smtClean="0"/>
              <a:pPr>
                <a:defRPr/>
              </a:pPr>
              <a:t>16</a:t>
            </a:fld>
            <a:endParaRPr lang="en-US" dirty="0"/>
          </a:p>
        </p:txBody>
      </p:sp>
      <p:pic>
        <p:nvPicPr>
          <p:cNvPr id="15" name="Picture 6"/>
          <p:cNvPicPr>
            <a:picLocks noChangeAspect="1" noChangeArrowheads="1"/>
          </p:cNvPicPr>
          <p:nvPr/>
        </p:nvPicPr>
        <p:blipFill>
          <a:blip r:embed="rId2" cstate="screen"/>
          <a:srcRect/>
          <a:stretch>
            <a:fillRect/>
          </a:stretch>
        </p:blipFill>
        <p:spPr bwMode="auto">
          <a:xfrm>
            <a:off x="457200" y="152400"/>
            <a:ext cx="1343913" cy="1362456"/>
          </a:xfrm>
          <a:prstGeom prst="rect">
            <a:avLst/>
          </a:prstGeom>
          <a:ln>
            <a:noFill/>
          </a:ln>
          <a:effectLst>
            <a:outerShdw blurRad="292100" dist="139700" dir="2700000" algn="tl" rotWithShape="0">
              <a:srgbClr val="333333">
                <a:alpha val="65000"/>
              </a:srgbClr>
            </a:outerShdw>
          </a:effectLst>
        </p:spPr>
      </p:pic>
      <p:pic>
        <p:nvPicPr>
          <p:cNvPr id="3074" name="Picture 2" descr="J:\CSSA\GIS\Non Site Specific\Figures\June_2012_Meeting\AOC75_sample_location_map_slide.emf"/>
          <p:cNvPicPr>
            <a:picLocks noChangeAspect="1" noChangeArrowheads="1"/>
          </p:cNvPicPr>
          <p:nvPr/>
        </p:nvPicPr>
        <p:blipFill>
          <a:blip r:embed="rId3" cstate="screen"/>
          <a:srcRect l="4452" t="3439" r="2544" b="20148"/>
          <a:stretch>
            <a:fillRect/>
          </a:stretch>
        </p:blipFill>
        <p:spPr bwMode="auto">
          <a:xfrm>
            <a:off x="3882479" y="1228724"/>
            <a:ext cx="5061496" cy="5381625"/>
          </a:xfrm>
          <a:prstGeom prst="rect">
            <a:avLst/>
          </a:prstGeom>
          <a:ln w="12700">
            <a:solidFill>
              <a:schemeClr val="tx1"/>
            </a:solid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J:\CSSA\GIS\Non Site Specific\Figures\June_2012_Meeting\RMU-3_sampling_map.emf"/>
          <p:cNvPicPr>
            <a:picLocks noChangeAspect="1" noChangeArrowheads="1"/>
          </p:cNvPicPr>
          <p:nvPr/>
        </p:nvPicPr>
        <p:blipFill>
          <a:blip r:embed="rId2" cstate="screen"/>
          <a:srcRect/>
          <a:stretch>
            <a:fillRect/>
          </a:stretch>
        </p:blipFill>
        <p:spPr bwMode="auto">
          <a:xfrm>
            <a:off x="4410075" y="304800"/>
            <a:ext cx="4572000" cy="6400800"/>
          </a:xfrm>
          <a:prstGeom prst="rect">
            <a:avLst/>
          </a:prstGeom>
          <a:ln>
            <a:noFill/>
          </a:ln>
          <a:effectLst>
            <a:outerShdw blurRad="292100" dist="139700" dir="2700000" algn="tl" rotWithShape="0">
              <a:srgbClr val="333333">
                <a:alpha val="65000"/>
              </a:srgbClr>
            </a:outerShdw>
          </a:effectLst>
        </p:spPr>
      </p:pic>
      <p:sp>
        <p:nvSpPr>
          <p:cNvPr id="2" name="Title 1"/>
          <p:cNvSpPr>
            <a:spLocks noGrp="1"/>
          </p:cNvSpPr>
          <p:nvPr>
            <p:ph type="title"/>
          </p:nvPr>
        </p:nvSpPr>
        <p:spPr>
          <a:xfrm>
            <a:off x="0" y="482419"/>
            <a:ext cx="4616297" cy="1143000"/>
          </a:xfrm>
        </p:spPr>
        <p:txBody>
          <a:bodyPr>
            <a:normAutofit/>
          </a:bodyPr>
          <a:lstStyle/>
          <a:p>
            <a:pPr marL="54864" eaLnBrk="1" fontAlgn="auto" hangingPunct="1">
              <a:spcAft>
                <a:spcPts val="0"/>
              </a:spcAft>
              <a:defRPr/>
            </a:pPr>
            <a:r>
              <a:rPr lang="en-US" sz="3200" b="1" dirty="0" smtClean="0">
                <a:solidFill>
                  <a:schemeClr val="tx2">
                    <a:tint val="100000"/>
                    <a:shade val="90000"/>
                    <a:satMod val="250000"/>
                    <a:alpha val="100000"/>
                  </a:schemeClr>
                </a:solidFill>
              </a:rPr>
              <a:t>Site Closure Updates</a:t>
            </a:r>
            <a:r>
              <a:rPr lang="en-US" sz="2800" b="1" dirty="0" smtClean="0">
                <a:solidFill>
                  <a:schemeClr val="tx2">
                    <a:tint val="100000"/>
                    <a:shade val="90000"/>
                    <a:satMod val="250000"/>
                    <a:alpha val="100000"/>
                  </a:schemeClr>
                </a:solidFill>
              </a:rPr>
              <a:t/>
            </a:r>
            <a:br>
              <a:rPr lang="en-US" sz="2800" b="1" dirty="0" smtClean="0">
                <a:solidFill>
                  <a:schemeClr val="tx2">
                    <a:tint val="100000"/>
                    <a:shade val="90000"/>
                    <a:satMod val="250000"/>
                    <a:alpha val="100000"/>
                  </a:schemeClr>
                </a:solidFill>
              </a:rPr>
            </a:br>
            <a:r>
              <a:rPr lang="en-US" sz="2800" b="1" dirty="0" smtClean="0">
                <a:solidFill>
                  <a:schemeClr val="tx2">
                    <a:tint val="100000"/>
                    <a:shade val="90000"/>
                    <a:satMod val="250000"/>
                    <a:alpha val="100000"/>
                  </a:schemeClr>
                </a:solidFill>
              </a:rPr>
              <a:t>RMU-3</a:t>
            </a:r>
            <a:endParaRPr lang="en-US" sz="2800" b="1" dirty="0">
              <a:solidFill>
                <a:schemeClr val="tx2">
                  <a:tint val="100000"/>
                  <a:shade val="90000"/>
                  <a:satMod val="250000"/>
                  <a:alpha val="100000"/>
                </a:schemeClr>
              </a:solidFill>
            </a:endParaRPr>
          </a:p>
        </p:txBody>
      </p:sp>
      <p:sp>
        <p:nvSpPr>
          <p:cNvPr id="13" name="Content Placeholder 12"/>
          <p:cNvSpPr>
            <a:spLocks noGrp="1"/>
          </p:cNvSpPr>
          <p:nvPr>
            <p:ph sz="half" idx="1"/>
          </p:nvPr>
        </p:nvSpPr>
        <p:spPr>
          <a:xfrm>
            <a:off x="387827" y="2011526"/>
            <a:ext cx="4038600" cy="4525963"/>
          </a:xfrm>
        </p:spPr>
        <p:txBody>
          <a:bodyPr/>
          <a:lstStyle/>
          <a:p>
            <a:pPr eaLnBrk="1" hangingPunct="1"/>
            <a:r>
              <a:rPr lang="en-US" sz="1400" dirty="0" smtClean="0"/>
              <a:t>Rifle range, 0.5 acre</a:t>
            </a:r>
          </a:p>
          <a:p>
            <a:pPr eaLnBrk="1" hangingPunct="1"/>
            <a:endParaRPr lang="en-US" sz="800" dirty="0" smtClean="0"/>
          </a:p>
          <a:p>
            <a:pPr eaLnBrk="1" hangingPunct="1"/>
            <a:r>
              <a:rPr lang="en-US" sz="1400" dirty="0" smtClean="0"/>
              <a:t>COC: lead</a:t>
            </a:r>
          </a:p>
          <a:p>
            <a:pPr eaLnBrk="1" hangingPunct="1"/>
            <a:endParaRPr lang="en-US" sz="800" dirty="0" smtClean="0"/>
          </a:p>
          <a:p>
            <a:pPr eaLnBrk="1" hangingPunct="1"/>
            <a:r>
              <a:rPr lang="en-US" sz="1400" dirty="0" smtClean="0"/>
              <a:t>Investigation efforts to date: </a:t>
            </a:r>
          </a:p>
          <a:p>
            <a:pPr lvl="1" eaLnBrk="1" hangingPunct="1"/>
            <a:r>
              <a:rPr lang="en-US" sz="1400" dirty="0" smtClean="0"/>
              <a:t>XRF analysis, surface and subsurface soil sampling</a:t>
            </a:r>
          </a:p>
          <a:p>
            <a:pPr lvl="1" eaLnBrk="1" hangingPunct="1"/>
            <a:endParaRPr lang="en-US" sz="800" dirty="0" smtClean="0"/>
          </a:p>
          <a:p>
            <a:pPr eaLnBrk="1" hangingPunct="1"/>
            <a:r>
              <a:rPr lang="en-US" sz="1400" dirty="0" smtClean="0"/>
              <a:t>Next Steps (anticipate RIR closure in 2013):</a:t>
            </a:r>
          </a:p>
          <a:p>
            <a:pPr lvl="1" eaLnBrk="1" hangingPunct="1"/>
            <a:r>
              <a:rPr lang="en-US" sz="1400" dirty="0" smtClean="0"/>
              <a:t>Excavation of contaminated soil</a:t>
            </a:r>
          </a:p>
          <a:p>
            <a:pPr lvl="1" eaLnBrk="1" hangingPunct="1"/>
            <a:r>
              <a:rPr lang="en-US" sz="1400" dirty="0" smtClean="0"/>
              <a:t>Submit RIR to TCEQ requesting NFA decision.</a:t>
            </a:r>
          </a:p>
        </p:txBody>
      </p:sp>
      <p:sp>
        <p:nvSpPr>
          <p:cNvPr id="6" name="Slide Number Placeholder 5"/>
          <p:cNvSpPr>
            <a:spLocks noGrp="1"/>
          </p:cNvSpPr>
          <p:nvPr>
            <p:ph type="sldNum" sz="quarter" idx="12"/>
          </p:nvPr>
        </p:nvSpPr>
        <p:spPr/>
        <p:txBody>
          <a:bodyPr/>
          <a:lstStyle/>
          <a:p>
            <a:pPr>
              <a:defRPr/>
            </a:pPr>
            <a:fld id="{55208F4F-3A7D-4E08-B188-87E2898CD078}" type="slidenum">
              <a:rPr lang="en-US" smtClean="0"/>
              <a:pPr>
                <a:defRPr/>
              </a:pPr>
              <a:t>17</a:t>
            </a:fld>
            <a:endParaRPr lang="en-US" dirty="0"/>
          </a:p>
        </p:txBody>
      </p:sp>
      <p:pic>
        <p:nvPicPr>
          <p:cNvPr id="15" name="Picture 6"/>
          <p:cNvPicPr>
            <a:picLocks noChangeAspect="1" noChangeArrowheads="1"/>
          </p:cNvPicPr>
          <p:nvPr/>
        </p:nvPicPr>
        <p:blipFill>
          <a:blip r:embed="rId3" cstate="screen"/>
          <a:srcRect/>
          <a:stretch>
            <a:fillRect/>
          </a:stretch>
        </p:blipFill>
        <p:spPr bwMode="auto">
          <a:xfrm>
            <a:off x="7740574" y="350953"/>
            <a:ext cx="1138396" cy="115949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773" y="113122"/>
            <a:ext cx="8229600" cy="1143000"/>
          </a:xfrm>
        </p:spPr>
        <p:txBody>
          <a:bodyPr>
            <a:normAutofit/>
          </a:bodyPr>
          <a:lstStyle/>
          <a:p>
            <a:pPr marL="54864" eaLnBrk="1" fontAlgn="auto" hangingPunct="1">
              <a:spcAft>
                <a:spcPts val="0"/>
              </a:spcAft>
              <a:defRPr/>
            </a:pPr>
            <a:r>
              <a:rPr lang="en-US" sz="3200" b="1" dirty="0" smtClean="0">
                <a:solidFill>
                  <a:schemeClr val="tx2">
                    <a:tint val="100000"/>
                    <a:shade val="90000"/>
                    <a:satMod val="250000"/>
                    <a:alpha val="100000"/>
                  </a:schemeClr>
                </a:solidFill>
              </a:rPr>
              <a:t>Site Closure Updates</a:t>
            </a:r>
            <a:r>
              <a:rPr lang="en-US" sz="2800" b="1" dirty="0" smtClean="0">
                <a:solidFill>
                  <a:schemeClr val="tx2">
                    <a:tint val="100000"/>
                    <a:shade val="90000"/>
                    <a:satMod val="250000"/>
                    <a:alpha val="100000"/>
                  </a:schemeClr>
                </a:solidFill>
              </a:rPr>
              <a:t/>
            </a:r>
            <a:br>
              <a:rPr lang="en-US" sz="2800" b="1" dirty="0" smtClean="0">
                <a:solidFill>
                  <a:schemeClr val="tx2">
                    <a:tint val="100000"/>
                    <a:shade val="90000"/>
                    <a:satMod val="250000"/>
                    <a:alpha val="100000"/>
                  </a:schemeClr>
                </a:solidFill>
              </a:rPr>
            </a:br>
            <a:r>
              <a:rPr lang="en-US" sz="2800" b="1" dirty="0" smtClean="0">
                <a:solidFill>
                  <a:schemeClr val="tx2">
                    <a:tint val="100000"/>
                    <a:shade val="90000"/>
                    <a:satMod val="250000"/>
                    <a:alpha val="100000"/>
                  </a:schemeClr>
                </a:solidFill>
              </a:rPr>
              <a:t>RMU-4 </a:t>
            </a:r>
            <a:endParaRPr lang="en-US" sz="2800" b="1" dirty="0">
              <a:solidFill>
                <a:schemeClr val="tx2">
                  <a:tint val="100000"/>
                  <a:shade val="90000"/>
                  <a:satMod val="250000"/>
                  <a:alpha val="100000"/>
                </a:schemeClr>
              </a:solidFill>
            </a:endParaRPr>
          </a:p>
        </p:txBody>
      </p:sp>
      <p:sp>
        <p:nvSpPr>
          <p:cNvPr id="13" name="Content Placeholder 12"/>
          <p:cNvSpPr>
            <a:spLocks noGrp="1"/>
          </p:cNvSpPr>
          <p:nvPr>
            <p:ph sz="half" idx="1"/>
          </p:nvPr>
        </p:nvSpPr>
        <p:spPr>
          <a:xfrm>
            <a:off x="412463" y="2188269"/>
            <a:ext cx="3407062" cy="2879031"/>
          </a:xfrm>
        </p:spPr>
        <p:txBody>
          <a:bodyPr/>
          <a:lstStyle/>
          <a:p>
            <a:pPr lvl="0"/>
            <a:r>
              <a:rPr lang="en-US" sz="1400" dirty="0" smtClean="0"/>
              <a:t>Small arms range abutment, 1.6 acres</a:t>
            </a:r>
          </a:p>
          <a:p>
            <a:pPr lvl="0"/>
            <a:endParaRPr lang="en-US" sz="800" dirty="0" smtClean="0"/>
          </a:p>
          <a:p>
            <a:pPr lvl="0"/>
            <a:r>
              <a:rPr lang="en-US" sz="1400" dirty="0" smtClean="0"/>
              <a:t>Concrete abutment  (site 41BX1234)  recommended to be considered ineligible for National Register nomination because integrity has been compromised (Phase I Archaeological Survey, April 1998) </a:t>
            </a:r>
          </a:p>
          <a:p>
            <a:pPr lvl="0"/>
            <a:endParaRPr lang="en-US" sz="800" dirty="0" smtClean="0"/>
          </a:p>
          <a:p>
            <a:pPr lvl="0"/>
            <a:r>
              <a:rPr lang="en-US" sz="1400" dirty="0" smtClean="0"/>
              <a:t>WWI </a:t>
            </a:r>
            <a:r>
              <a:rPr lang="en-US" sz="1400" dirty="0" err="1" smtClean="0"/>
              <a:t>zig-zag</a:t>
            </a:r>
            <a:r>
              <a:rPr lang="en-US" sz="1400" dirty="0" smtClean="0"/>
              <a:t> trenches (41BX1163/41BX1189) recommended to be considered eligible.  </a:t>
            </a:r>
          </a:p>
          <a:p>
            <a:endParaRPr lang="en-US" sz="1400" dirty="0" smtClean="0"/>
          </a:p>
          <a:p>
            <a:pPr lvl="0"/>
            <a:endParaRPr lang="en-US" sz="1600" dirty="0" smtClean="0"/>
          </a:p>
        </p:txBody>
      </p:sp>
      <p:sp>
        <p:nvSpPr>
          <p:cNvPr id="6" name="Slide Number Placeholder 5"/>
          <p:cNvSpPr>
            <a:spLocks noGrp="1"/>
          </p:cNvSpPr>
          <p:nvPr>
            <p:ph type="sldNum" sz="quarter" idx="12"/>
          </p:nvPr>
        </p:nvSpPr>
        <p:spPr>
          <a:xfrm>
            <a:off x="502824" y="6381750"/>
            <a:ext cx="2133600" cy="476250"/>
          </a:xfrm>
        </p:spPr>
        <p:txBody>
          <a:bodyPr/>
          <a:lstStyle/>
          <a:p>
            <a:pPr>
              <a:defRPr/>
            </a:pPr>
            <a:fld id="{55208F4F-3A7D-4E08-B188-87E2898CD078}" type="slidenum">
              <a:rPr lang="en-US" smtClean="0"/>
              <a:pPr>
                <a:defRPr/>
              </a:pPr>
              <a:t>18</a:t>
            </a:fld>
            <a:endParaRPr lang="en-US" dirty="0"/>
          </a:p>
        </p:txBody>
      </p:sp>
      <p:pic>
        <p:nvPicPr>
          <p:cNvPr id="15" name="Picture 6"/>
          <p:cNvPicPr>
            <a:picLocks noChangeAspect="1" noChangeArrowheads="1"/>
          </p:cNvPicPr>
          <p:nvPr/>
        </p:nvPicPr>
        <p:blipFill>
          <a:blip r:embed="rId3" cstate="screen"/>
          <a:stretch>
            <a:fillRect/>
          </a:stretch>
        </p:blipFill>
        <p:spPr bwMode="auto">
          <a:xfrm>
            <a:off x="226184" y="116340"/>
            <a:ext cx="1250191" cy="1329318"/>
          </a:xfrm>
          <a:prstGeom prst="rect">
            <a:avLst/>
          </a:prstGeom>
          <a:ln>
            <a:noFill/>
          </a:ln>
          <a:effectLst>
            <a:outerShdw blurRad="292100" dist="139700" dir="2700000" algn="tl" rotWithShape="0">
              <a:srgbClr val="333333">
                <a:alpha val="65000"/>
              </a:srgbClr>
            </a:outerShdw>
          </a:effectLst>
        </p:spPr>
      </p:pic>
      <p:sp>
        <p:nvSpPr>
          <p:cNvPr id="10" name="Oval 9"/>
          <p:cNvSpPr/>
          <p:nvPr/>
        </p:nvSpPr>
        <p:spPr bwMode="auto">
          <a:xfrm>
            <a:off x="6038850" y="2447925"/>
            <a:ext cx="504825" cy="428625"/>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Arial" charset="0"/>
            </a:endParaRPr>
          </a:p>
        </p:txBody>
      </p:sp>
      <p:sp>
        <p:nvSpPr>
          <p:cNvPr id="11" name="Oval 10"/>
          <p:cNvSpPr/>
          <p:nvPr/>
        </p:nvSpPr>
        <p:spPr bwMode="auto">
          <a:xfrm>
            <a:off x="6877050" y="952500"/>
            <a:ext cx="914400" cy="91440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Arial" charset="0"/>
            </a:endParaRPr>
          </a:p>
        </p:txBody>
      </p:sp>
      <p:sp>
        <p:nvSpPr>
          <p:cNvPr id="12" name="Oval 11"/>
          <p:cNvSpPr/>
          <p:nvPr/>
        </p:nvSpPr>
        <p:spPr bwMode="auto">
          <a:xfrm>
            <a:off x="6724650" y="219075"/>
            <a:ext cx="495300" cy="51435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Arial" charset="0"/>
            </a:endParaRPr>
          </a:p>
        </p:txBody>
      </p:sp>
      <p:sp>
        <p:nvSpPr>
          <p:cNvPr id="14" name="Oval 13"/>
          <p:cNvSpPr/>
          <p:nvPr/>
        </p:nvSpPr>
        <p:spPr bwMode="auto">
          <a:xfrm>
            <a:off x="2209800" y="1514475"/>
            <a:ext cx="733425" cy="666750"/>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Arial" charset="0"/>
            </a:endParaRPr>
          </a:p>
        </p:txBody>
      </p:sp>
      <p:cxnSp>
        <p:nvCxnSpPr>
          <p:cNvPr id="18" name="Straight Arrow Connector 17"/>
          <p:cNvCxnSpPr>
            <a:stCxn id="20" idx="1"/>
          </p:cNvCxnSpPr>
          <p:nvPr/>
        </p:nvCxnSpPr>
        <p:spPr bwMode="auto">
          <a:xfrm flipH="1" flipV="1">
            <a:off x="6657975" y="2857500"/>
            <a:ext cx="638175" cy="277714"/>
          </a:xfrm>
          <a:prstGeom prst="straightConnector1">
            <a:avLst/>
          </a:prstGeom>
          <a:noFill/>
          <a:ln w="9525" cap="flat" cmpd="sng" algn="ctr">
            <a:solidFill>
              <a:schemeClr val="tx1"/>
            </a:solidFill>
            <a:prstDash val="solid"/>
            <a:round/>
            <a:headEnd type="none" w="med" len="med"/>
            <a:tailEnd type="arrow"/>
          </a:ln>
          <a:effectLst/>
        </p:spPr>
      </p:cxnSp>
      <p:grpSp>
        <p:nvGrpSpPr>
          <p:cNvPr id="17" name="Group 16"/>
          <p:cNvGrpSpPr/>
          <p:nvPr/>
        </p:nvGrpSpPr>
        <p:grpSpPr>
          <a:xfrm>
            <a:off x="4191000" y="1295400"/>
            <a:ext cx="4586881" cy="5229225"/>
            <a:chOff x="4191000" y="1295400"/>
            <a:chExt cx="4586881" cy="5229225"/>
          </a:xfrm>
        </p:grpSpPr>
        <p:pic>
          <p:nvPicPr>
            <p:cNvPr id="3074" name="Picture 2" descr="image002"/>
            <p:cNvPicPr>
              <a:picLocks noChangeAspect="1" noChangeArrowheads="1"/>
            </p:cNvPicPr>
            <p:nvPr/>
          </p:nvPicPr>
          <p:blipFill>
            <a:blip r:embed="rId4" cstate="screen"/>
            <a:srcRect/>
            <a:stretch>
              <a:fillRect/>
            </a:stretch>
          </p:blipFill>
          <p:spPr bwMode="auto">
            <a:xfrm>
              <a:off x="4191000" y="1295400"/>
              <a:ext cx="4586881" cy="5229225"/>
            </a:xfrm>
            <a:prstGeom prst="rect">
              <a:avLst/>
            </a:prstGeom>
            <a:ln>
              <a:noFill/>
            </a:ln>
            <a:effectLst>
              <a:outerShdw blurRad="292100" dist="139700" dir="2700000" algn="tl" rotWithShape="0">
                <a:srgbClr val="333333">
                  <a:alpha val="65000"/>
                </a:srgbClr>
              </a:outerShdw>
            </a:effectLst>
          </p:spPr>
        </p:pic>
        <p:sp>
          <p:nvSpPr>
            <p:cNvPr id="16" name="Oval 15"/>
            <p:cNvSpPr/>
            <p:nvPr/>
          </p:nvSpPr>
          <p:spPr bwMode="auto">
            <a:xfrm>
              <a:off x="6115051" y="2533649"/>
              <a:ext cx="438149" cy="485775"/>
            </a:xfrm>
            <a:prstGeom prst="ellipse">
              <a:avLst/>
            </a:prstGeom>
            <a:solidFill>
              <a:schemeClr val="accent6">
                <a:lumMod val="40000"/>
                <a:lumOff val="60000"/>
                <a:alpha val="37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Arial" charset="0"/>
              </a:endParaRPr>
            </a:p>
          </p:txBody>
        </p:sp>
        <p:sp>
          <p:nvSpPr>
            <p:cNvPr id="20" name="TextBox 19"/>
            <p:cNvSpPr txBox="1"/>
            <p:nvPr/>
          </p:nvSpPr>
          <p:spPr>
            <a:xfrm>
              <a:off x="7296150" y="2981325"/>
              <a:ext cx="752129" cy="307777"/>
            </a:xfrm>
            <a:prstGeom prst="rect">
              <a:avLst/>
            </a:prstGeom>
            <a:solidFill>
              <a:schemeClr val="bg1"/>
            </a:solidFill>
            <a:ln>
              <a:solidFill>
                <a:schemeClr val="tx1"/>
              </a:solidFill>
            </a:ln>
          </p:spPr>
          <p:txBody>
            <a:bodyPr wrap="none" rtlCol="0">
              <a:spAutoFit/>
            </a:bodyPr>
            <a:lstStyle/>
            <a:p>
              <a:r>
                <a:rPr lang="en-US" sz="1400" dirty="0" smtClean="0"/>
                <a:t>RMU-4</a:t>
              </a:r>
              <a:endParaRPr lang="en-US" sz="1400" dirty="0"/>
            </a:p>
          </p:txBody>
        </p:sp>
      </p:gr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80974" y="2114550"/>
            <a:ext cx="3028951" cy="2640723"/>
          </a:xfrm>
          <a:prstGeom prst="rect">
            <a:avLst/>
          </a:prstGeom>
          <a:noFill/>
        </p:spPr>
        <p:txBody>
          <a:bodyPr wrap="square" rtlCol="0">
            <a:spAutoFit/>
          </a:bodyPr>
          <a:lstStyle/>
          <a:p>
            <a:pPr marL="228600" lvl="0" indent="-228600">
              <a:buFont typeface="Arial" pitchFamily="34" charset="0"/>
              <a:buChar char="•"/>
            </a:pPr>
            <a:r>
              <a:rPr lang="en-US" sz="1400" dirty="0" smtClean="0"/>
              <a:t>COC:  </a:t>
            </a:r>
            <a:r>
              <a:rPr lang="en-US" sz="1400" dirty="0" smtClean="0">
                <a:latin typeface="+mn-lt"/>
              </a:rPr>
              <a:t>copper</a:t>
            </a:r>
            <a:r>
              <a:rPr lang="en-US" sz="1400" dirty="0" smtClean="0"/>
              <a:t>, lead, and nickel</a:t>
            </a:r>
          </a:p>
          <a:p>
            <a:pPr marL="228600" lvl="0" indent="-228600">
              <a:buFont typeface="Arial" pitchFamily="34" charset="0"/>
              <a:buChar char="•"/>
            </a:pPr>
            <a:endParaRPr lang="en-US" sz="800" dirty="0" smtClean="0"/>
          </a:p>
          <a:p>
            <a:pPr marL="228600" indent="-228600">
              <a:buFont typeface="Arial" pitchFamily="34" charset="0"/>
              <a:buChar char="•"/>
            </a:pPr>
            <a:r>
              <a:rPr lang="en-US" sz="1400" dirty="0" smtClean="0"/>
              <a:t>Investigation efforts to date:  XRF survey, soil sampling</a:t>
            </a:r>
          </a:p>
          <a:p>
            <a:pPr marL="228600" indent="-228600">
              <a:buFont typeface="Arial" pitchFamily="34" charset="0"/>
              <a:buChar char="•"/>
            </a:pPr>
            <a:endParaRPr lang="en-US" sz="800" dirty="0" smtClean="0"/>
          </a:p>
          <a:p>
            <a:pPr marL="228600" lvl="0" indent="-228600">
              <a:buFont typeface="Arial" pitchFamily="34" charset="0"/>
              <a:buChar char="•"/>
            </a:pPr>
            <a:r>
              <a:rPr lang="en-US" sz="1400" dirty="0" smtClean="0"/>
              <a:t>Next steps (anticipate closure in 2013):</a:t>
            </a:r>
          </a:p>
          <a:p>
            <a:pPr marL="742950" lvl="1" indent="-285750">
              <a:spcBef>
                <a:spcPct val="20000"/>
              </a:spcBef>
              <a:buSzPct val="70000"/>
              <a:buFont typeface="Courier New" pitchFamily="49" charset="0"/>
              <a:buChar char="–"/>
            </a:pPr>
            <a:r>
              <a:rPr lang="en-US" sz="1400" dirty="0" smtClean="0">
                <a:latin typeface="+mn-lt"/>
              </a:rPr>
              <a:t>Excavation of contaminated soil</a:t>
            </a:r>
          </a:p>
          <a:p>
            <a:pPr marL="742950" lvl="1" indent="-285750">
              <a:spcBef>
                <a:spcPct val="20000"/>
              </a:spcBef>
              <a:buSzPct val="70000"/>
              <a:buFont typeface="Courier New" pitchFamily="49" charset="0"/>
              <a:buChar char="–"/>
            </a:pPr>
            <a:r>
              <a:rPr lang="en-US" sz="1400" dirty="0" smtClean="0">
                <a:latin typeface="+mn-lt"/>
              </a:rPr>
              <a:t>Submit RIR to TCEQ requesting </a:t>
            </a:r>
            <a:r>
              <a:rPr lang="en-US" sz="1400" dirty="0" err="1" smtClean="0">
                <a:latin typeface="+mn-lt"/>
              </a:rPr>
              <a:t>NFA</a:t>
            </a:r>
            <a:r>
              <a:rPr lang="en-US" sz="1400" dirty="0" smtClean="0">
                <a:latin typeface="+mn-lt"/>
              </a:rPr>
              <a:t> decision.</a:t>
            </a:r>
          </a:p>
          <a:p>
            <a:endParaRPr lang="en-US" dirty="0"/>
          </a:p>
        </p:txBody>
      </p:sp>
      <p:sp>
        <p:nvSpPr>
          <p:cNvPr id="2" name="Title 1"/>
          <p:cNvSpPr>
            <a:spLocks noGrp="1"/>
          </p:cNvSpPr>
          <p:nvPr>
            <p:ph type="title"/>
          </p:nvPr>
        </p:nvSpPr>
        <p:spPr>
          <a:xfrm>
            <a:off x="447773" y="113122"/>
            <a:ext cx="8229600" cy="1143000"/>
          </a:xfrm>
        </p:spPr>
        <p:txBody>
          <a:bodyPr>
            <a:normAutofit/>
          </a:bodyPr>
          <a:lstStyle/>
          <a:p>
            <a:pPr marL="54864" eaLnBrk="1" fontAlgn="auto" hangingPunct="1">
              <a:spcAft>
                <a:spcPts val="0"/>
              </a:spcAft>
              <a:defRPr/>
            </a:pPr>
            <a:r>
              <a:rPr lang="en-US" sz="3200" b="1" dirty="0" smtClean="0">
                <a:solidFill>
                  <a:schemeClr val="tx2">
                    <a:tint val="100000"/>
                    <a:shade val="90000"/>
                    <a:satMod val="250000"/>
                    <a:alpha val="100000"/>
                  </a:schemeClr>
                </a:solidFill>
              </a:rPr>
              <a:t>Site Closure Updates</a:t>
            </a:r>
            <a:r>
              <a:rPr lang="en-US" sz="2800" b="1" dirty="0" smtClean="0">
                <a:solidFill>
                  <a:schemeClr val="tx2">
                    <a:tint val="100000"/>
                    <a:shade val="90000"/>
                    <a:satMod val="250000"/>
                    <a:alpha val="100000"/>
                  </a:schemeClr>
                </a:solidFill>
              </a:rPr>
              <a:t/>
            </a:r>
            <a:br>
              <a:rPr lang="en-US" sz="2800" b="1" dirty="0" smtClean="0">
                <a:solidFill>
                  <a:schemeClr val="tx2">
                    <a:tint val="100000"/>
                    <a:shade val="90000"/>
                    <a:satMod val="250000"/>
                    <a:alpha val="100000"/>
                  </a:schemeClr>
                </a:solidFill>
              </a:rPr>
            </a:br>
            <a:r>
              <a:rPr lang="en-US" sz="2800" b="1" dirty="0" smtClean="0">
                <a:solidFill>
                  <a:schemeClr val="tx2">
                    <a:tint val="100000"/>
                    <a:shade val="90000"/>
                    <a:satMod val="250000"/>
                    <a:alpha val="100000"/>
                  </a:schemeClr>
                </a:solidFill>
              </a:rPr>
              <a:t>RMU-4 (cont.) </a:t>
            </a:r>
            <a:endParaRPr lang="en-US" sz="2800" b="1" dirty="0">
              <a:solidFill>
                <a:schemeClr val="tx2">
                  <a:tint val="100000"/>
                  <a:shade val="90000"/>
                  <a:satMod val="250000"/>
                  <a:alpha val="100000"/>
                </a:schemeClr>
              </a:solidFill>
            </a:endParaRPr>
          </a:p>
        </p:txBody>
      </p:sp>
      <p:sp>
        <p:nvSpPr>
          <p:cNvPr id="6" name="Slide Number Placeholder 5"/>
          <p:cNvSpPr>
            <a:spLocks noGrp="1"/>
          </p:cNvSpPr>
          <p:nvPr>
            <p:ph type="sldNum" sz="quarter" idx="12"/>
          </p:nvPr>
        </p:nvSpPr>
        <p:spPr>
          <a:xfrm>
            <a:off x="502824" y="6381750"/>
            <a:ext cx="2133600" cy="476250"/>
          </a:xfrm>
        </p:spPr>
        <p:txBody>
          <a:bodyPr/>
          <a:lstStyle/>
          <a:p>
            <a:pPr>
              <a:defRPr/>
            </a:pPr>
            <a:fld id="{55208F4F-3A7D-4E08-B188-87E2898CD078}" type="slidenum">
              <a:rPr lang="en-US" smtClean="0"/>
              <a:pPr>
                <a:defRPr/>
              </a:pPr>
              <a:t>19</a:t>
            </a:fld>
            <a:endParaRPr lang="en-US" dirty="0"/>
          </a:p>
        </p:txBody>
      </p:sp>
      <p:pic>
        <p:nvPicPr>
          <p:cNvPr id="15" name="Picture 6"/>
          <p:cNvPicPr>
            <a:picLocks noChangeAspect="1" noChangeArrowheads="1"/>
          </p:cNvPicPr>
          <p:nvPr/>
        </p:nvPicPr>
        <p:blipFill>
          <a:blip r:embed="rId3" cstate="screen"/>
          <a:stretch>
            <a:fillRect/>
          </a:stretch>
        </p:blipFill>
        <p:spPr bwMode="auto">
          <a:xfrm>
            <a:off x="226184" y="116340"/>
            <a:ext cx="1250191" cy="1329318"/>
          </a:xfrm>
          <a:prstGeom prst="rect">
            <a:avLst/>
          </a:prstGeom>
          <a:ln>
            <a:noFill/>
          </a:ln>
          <a:effectLst>
            <a:outerShdw blurRad="292100" dist="139700" dir="2700000" algn="tl" rotWithShape="0">
              <a:srgbClr val="333333">
                <a:alpha val="65000"/>
              </a:srgbClr>
            </a:outerShdw>
          </a:effectLst>
        </p:spPr>
      </p:pic>
      <p:pic>
        <p:nvPicPr>
          <p:cNvPr id="3075" name="Picture 3"/>
          <p:cNvPicPr>
            <a:picLocks noChangeAspect="1" noChangeArrowheads="1"/>
          </p:cNvPicPr>
          <p:nvPr/>
        </p:nvPicPr>
        <p:blipFill>
          <a:blip r:embed="rId4" cstate="screen"/>
          <a:srcRect/>
          <a:stretch>
            <a:fillRect/>
          </a:stretch>
        </p:blipFill>
        <p:spPr bwMode="auto">
          <a:xfrm>
            <a:off x="3317875" y="1678781"/>
            <a:ext cx="5432425" cy="4074319"/>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4864" eaLnBrk="1" fontAlgn="auto" hangingPunct="1">
              <a:spcAft>
                <a:spcPts val="0"/>
              </a:spcAft>
              <a:defRPr/>
            </a:pPr>
            <a:r>
              <a:rPr lang="en-US" dirty="0" smtClean="0">
                <a:effectLst>
                  <a:outerShdw blurRad="50800" dist="38100" dir="2700000" algn="tl" rotWithShape="0">
                    <a:prstClr val="black">
                      <a:alpha val="40000"/>
                    </a:prstClr>
                  </a:outerShdw>
                </a:effectLst>
              </a:rPr>
              <a:t>Introductions and Welcome</a:t>
            </a:r>
            <a:endParaRPr lang="en-US" dirty="0">
              <a:effectLst>
                <a:outerShdw blurRad="50800" dist="38100" dir="2700000" algn="tl" rotWithShape="0">
                  <a:prstClr val="black">
                    <a:alpha val="40000"/>
                  </a:prstClr>
                </a:outerShdw>
              </a:effectLst>
            </a:endParaRPr>
          </a:p>
        </p:txBody>
      </p:sp>
      <p:sp>
        <p:nvSpPr>
          <p:cNvPr id="3" name="Slide Number Placeholder 3"/>
          <p:cNvSpPr>
            <a:spLocks noGrp="1"/>
          </p:cNvSpPr>
          <p:nvPr>
            <p:ph type="sldNum" sz="quarter" idx="12"/>
          </p:nvPr>
        </p:nvSpPr>
        <p:spPr>
          <a:xfrm>
            <a:off x="521677" y="6227640"/>
            <a:ext cx="2133600" cy="476250"/>
          </a:xfrm>
        </p:spPr>
        <p:txBody>
          <a:bodyPr/>
          <a:lstStyle/>
          <a:p>
            <a:pPr>
              <a:defRPr/>
            </a:pPr>
            <a:fld id="{D9826863-D7C7-43CB-B9AF-56DACC24F1AC}" type="slidenum">
              <a:rPr lang="en-US" smtClean="0"/>
              <a:pPr>
                <a:defRPr/>
              </a:pPr>
              <a:t>2</a:t>
            </a:fld>
            <a:endParaRPr lang="en-US" dirty="0"/>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4864" eaLnBrk="1" fontAlgn="auto" hangingPunct="1">
              <a:spcAft>
                <a:spcPts val="0"/>
              </a:spcAft>
              <a:defRPr/>
            </a:pPr>
            <a:r>
              <a:rPr lang="en-US" dirty="0" smtClean="0">
                <a:effectLst>
                  <a:outerShdw blurRad="50800" dist="38100" dir="2700000" algn="tl" rotWithShape="0">
                    <a:prstClr val="black">
                      <a:alpha val="40000"/>
                    </a:prstClr>
                  </a:outerShdw>
                </a:effectLst>
              </a:rPr>
              <a:t>Groundwater Update</a:t>
            </a:r>
            <a:endParaRPr lang="en-US" dirty="0">
              <a:effectLst>
                <a:outerShdw blurRad="50800" dist="38100" dir="2700000" algn="tl" rotWithShape="0">
                  <a:prstClr val="black">
                    <a:alpha val="40000"/>
                  </a:prstClr>
                </a:outerShdw>
              </a:effectLst>
            </a:endParaRPr>
          </a:p>
        </p:txBody>
      </p:sp>
      <p:sp>
        <p:nvSpPr>
          <p:cNvPr id="3" name="Slide Number Placeholder 2"/>
          <p:cNvSpPr>
            <a:spLocks noGrp="1"/>
          </p:cNvSpPr>
          <p:nvPr>
            <p:ph type="sldNum" sz="quarter" idx="12"/>
          </p:nvPr>
        </p:nvSpPr>
        <p:spPr>
          <a:xfrm>
            <a:off x="521677" y="6227640"/>
            <a:ext cx="2133600" cy="476250"/>
          </a:xfrm>
        </p:spPr>
        <p:txBody>
          <a:bodyPr/>
          <a:lstStyle/>
          <a:p>
            <a:pPr>
              <a:defRPr/>
            </a:pPr>
            <a:fld id="{695504BC-1C25-4B38-8B81-CE216A83173A}" type="slidenum">
              <a:rPr lang="en-US" smtClean="0"/>
              <a:pPr>
                <a:defRPr/>
              </a:pPr>
              <a:t>20</a:t>
            </a:fld>
            <a:endParaRPr lang="en-US"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Rectangle 2"/>
          <p:cNvSpPr>
            <a:spLocks noGrp="1" noChangeArrowheads="1"/>
          </p:cNvSpPr>
          <p:nvPr>
            <p:ph type="title" idx="4294967295"/>
          </p:nvPr>
        </p:nvSpPr>
        <p:spPr>
          <a:xfrm>
            <a:off x="419878" y="265307"/>
            <a:ext cx="8229600" cy="1143000"/>
          </a:xfrm>
        </p:spPr>
        <p:txBody>
          <a:bodyPr/>
          <a:lstStyle/>
          <a:p>
            <a:pPr eaLnBrk="1" hangingPunct="1"/>
            <a:r>
              <a:rPr lang="en-US" sz="3200" b="1" dirty="0" smtClean="0"/>
              <a:t>Groundwater Monitoring Program</a:t>
            </a:r>
            <a:br>
              <a:rPr lang="en-US" sz="3200" b="1" dirty="0" smtClean="0"/>
            </a:br>
            <a:r>
              <a:rPr lang="en-US" sz="2800" b="1" dirty="0" smtClean="0">
                <a:solidFill>
                  <a:schemeClr val="tx1"/>
                </a:solidFill>
              </a:rPr>
              <a:t>Overview</a:t>
            </a:r>
          </a:p>
        </p:txBody>
      </p:sp>
      <p:sp>
        <p:nvSpPr>
          <p:cNvPr id="3075" name="Rectangle 3"/>
          <p:cNvSpPr>
            <a:spLocks noGrp="1" noChangeArrowheads="1"/>
          </p:cNvSpPr>
          <p:nvPr>
            <p:ph type="body" idx="4294967295"/>
          </p:nvPr>
        </p:nvSpPr>
        <p:spPr>
          <a:xfrm>
            <a:off x="277792" y="1524000"/>
            <a:ext cx="8565266" cy="4800600"/>
          </a:xfrm>
        </p:spPr>
        <p:txBody>
          <a:bodyPr/>
          <a:lstStyle/>
          <a:p>
            <a:pPr eaLnBrk="1" hangingPunct="1">
              <a:lnSpc>
                <a:spcPct val="90000"/>
              </a:lnSpc>
              <a:spcAft>
                <a:spcPct val="25000"/>
              </a:spcAft>
            </a:pPr>
            <a:r>
              <a:rPr lang="en-US" sz="2000" dirty="0" smtClean="0"/>
              <a:t>Quarterly Monitoring Program:</a:t>
            </a:r>
          </a:p>
          <a:p>
            <a:pPr lvl="1" eaLnBrk="1" hangingPunct="1">
              <a:lnSpc>
                <a:spcPct val="90000"/>
              </a:lnSpc>
              <a:spcAft>
                <a:spcPct val="25000"/>
              </a:spcAft>
              <a:buSzPct val="80000"/>
            </a:pPr>
            <a:r>
              <a:rPr lang="en-US" sz="2000" dirty="0" smtClean="0"/>
              <a:t>On-post since December 1999:   51 events</a:t>
            </a:r>
          </a:p>
          <a:p>
            <a:pPr lvl="1" eaLnBrk="1" hangingPunct="1">
              <a:lnSpc>
                <a:spcPct val="90000"/>
              </a:lnSpc>
              <a:spcAft>
                <a:spcPct val="25000"/>
              </a:spcAft>
            </a:pPr>
            <a:r>
              <a:rPr lang="en-US" sz="2000" dirty="0" smtClean="0"/>
              <a:t>Off-post since September 2001:  44 events</a:t>
            </a:r>
          </a:p>
          <a:p>
            <a:pPr eaLnBrk="1" hangingPunct="1">
              <a:lnSpc>
                <a:spcPct val="90000"/>
              </a:lnSpc>
              <a:spcAft>
                <a:spcPct val="25000"/>
              </a:spcAft>
            </a:pPr>
            <a:r>
              <a:rPr lang="en-US" sz="2000" dirty="0" smtClean="0"/>
              <a:t>Wells included:</a:t>
            </a:r>
          </a:p>
          <a:p>
            <a:pPr lvl="1" eaLnBrk="1" hangingPunct="1">
              <a:lnSpc>
                <a:spcPct val="90000"/>
              </a:lnSpc>
              <a:spcAft>
                <a:spcPct val="25000"/>
              </a:spcAft>
            </a:pPr>
            <a:r>
              <a:rPr lang="en-US" sz="2000" dirty="0" smtClean="0"/>
              <a:t>45 On-post monitoring wells</a:t>
            </a:r>
          </a:p>
          <a:p>
            <a:pPr lvl="1" eaLnBrk="1" hangingPunct="1">
              <a:lnSpc>
                <a:spcPct val="90000"/>
              </a:lnSpc>
              <a:spcAft>
                <a:spcPct val="25000"/>
              </a:spcAft>
            </a:pPr>
            <a:r>
              <a:rPr lang="en-US" sz="2000" dirty="0" smtClean="0"/>
              <a:t>3 On-post drinking water supply wells</a:t>
            </a:r>
          </a:p>
          <a:p>
            <a:pPr lvl="1" eaLnBrk="1" hangingPunct="1">
              <a:lnSpc>
                <a:spcPct val="90000"/>
              </a:lnSpc>
              <a:spcAft>
                <a:spcPct val="25000"/>
              </a:spcAft>
            </a:pPr>
            <a:r>
              <a:rPr lang="en-US" sz="2000" dirty="0" smtClean="0"/>
              <a:t>2 On-post former drinking water wells</a:t>
            </a:r>
          </a:p>
          <a:p>
            <a:pPr lvl="1" eaLnBrk="1" hangingPunct="1">
              <a:lnSpc>
                <a:spcPct val="90000"/>
              </a:lnSpc>
              <a:spcAft>
                <a:spcPct val="25000"/>
              </a:spcAft>
            </a:pPr>
            <a:r>
              <a:rPr lang="en-US" sz="2000" dirty="0" smtClean="0"/>
              <a:t>4 Westbay</a:t>
            </a:r>
            <a:r>
              <a:rPr lang="en-US" sz="2000" baseline="30000" dirty="0" smtClean="0"/>
              <a:t>®</a:t>
            </a:r>
            <a:r>
              <a:rPr lang="en-US" sz="2000" dirty="0" smtClean="0"/>
              <a:t>-equipped wells</a:t>
            </a:r>
          </a:p>
          <a:p>
            <a:pPr lvl="1" eaLnBrk="1" hangingPunct="1">
              <a:lnSpc>
                <a:spcPct val="90000"/>
              </a:lnSpc>
              <a:spcAft>
                <a:spcPct val="25000"/>
              </a:spcAft>
            </a:pPr>
            <a:r>
              <a:rPr lang="en-US" sz="2000" dirty="0" smtClean="0"/>
              <a:t>62 Off-post private and public supply wells (1 new well)</a:t>
            </a:r>
          </a:p>
          <a:p>
            <a:pPr eaLnBrk="1" hangingPunct="1">
              <a:lnSpc>
                <a:spcPct val="90000"/>
              </a:lnSpc>
              <a:spcAft>
                <a:spcPct val="25000"/>
              </a:spcAft>
            </a:pPr>
            <a:r>
              <a:rPr lang="en-US" sz="2000" dirty="0" smtClean="0"/>
              <a:t>6 off-post wells have GAC units due to past exceedances</a:t>
            </a:r>
          </a:p>
        </p:txBody>
      </p:sp>
      <p:sp>
        <p:nvSpPr>
          <p:cNvPr id="3076" name="Slide Number Placeholder 3"/>
          <p:cNvSpPr>
            <a:spLocks noGrp="1"/>
          </p:cNvSpPr>
          <p:nvPr>
            <p:ph type="sldNum" sz="quarter" idx="12"/>
          </p:nvPr>
        </p:nvSpPr>
        <p:spPr>
          <a:noFill/>
        </p:spPr>
        <p:txBody>
          <a:bodyPr/>
          <a:lstStyle/>
          <a:p>
            <a:fld id="{FAE2DE23-4671-478B-B4DD-A3CC291B93FE}" type="slidenum">
              <a:rPr lang="en-US" smtClean="0"/>
              <a:pPr/>
              <a:t>21</a:t>
            </a:fld>
            <a:endParaRPr lang="en-US" dirty="0" smtClean="0"/>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idx="4294967295"/>
          </p:nvPr>
        </p:nvSpPr>
        <p:spPr>
          <a:xfrm>
            <a:off x="466627" y="169777"/>
            <a:ext cx="8229600" cy="914400"/>
          </a:xfrm>
        </p:spPr>
        <p:txBody>
          <a:bodyPr anchor="t"/>
          <a:lstStyle/>
          <a:p>
            <a:pPr eaLnBrk="1" hangingPunct="1"/>
            <a:r>
              <a:rPr lang="en-US" sz="3200" b="1" dirty="0" smtClean="0"/>
              <a:t>Groundwater Monitoring Program</a:t>
            </a:r>
            <a:br>
              <a:rPr lang="en-US" sz="3200" b="1" dirty="0" smtClean="0"/>
            </a:br>
            <a:r>
              <a:rPr lang="en-US" sz="1000" b="1" dirty="0" smtClean="0"/>
              <a:t> </a:t>
            </a:r>
            <a:r>
              <a:rPr lang="en-US" sz="2800" b="1" dirty="0" smtClean="0">
                <a:solidFill>
                  <a:schemeClr val="tx1"/>
                </a:solidFill>
              </a:rPr>
              <a:t>Sampling Locations</a:t>
            </a:r>
          </a:p>
        </p:txBody>
      </p:sp>
      <p:sp>
        <p:nvSpPr>
          <p:cNvPr id="210950" name="Rectangle 3"/>
          <p:cNvSpPr>
            <a:spLocks noChangeArrowheads="1"/>
          </p:cNvSpPr>
          <p:nvPr/>
        </p:nvSpPr>
        <p:spPr bwMode="auto">
          <a:xfrm>
            <a:off x="452486" y="1371600"/>
            <a:ext cx="3874417" cy="4471605"/>
          </a:xfrm>
          <a:prstGeom prst="rect">
            <a:avLst/>
          </a:prstGeom>
          <a:noFill/>
          <a:ln w="9525">
            <a:noFill/>
            <a:miter lim="800000"/>
            <a:headEnd/>
            <a:tailEnd/>
          </a:ln>
          <a:effectLst/>
        </p:spPr>
        <p:txBody>
          <a:bodyPr/>
          <a:lstStyle/>
          <a:p>
            <a:pPr marL="342900" indent="-342900">
              <a:spcBef>
                <a:spcPts val="1200"/>
              </a:spcBef>
              <a:buClr>
                <a:schemeClr val="tx2"/>
              </a:buClr>
              <a:buSzPct val="115000"/>
              <a:buFont typeface="Arial" pitchFamily="34" charset="0"/>
              <a:buChar char="•"/>
              <a:defRPr/>
            </a:pPr>
            <a:r>
              <a:rPr lang="en-US" sz="2000" dirty="0" smtClean="0">
                <a:latin typeface="+mj-lt"/>
              </a:rPr>
              <a:t>11+ </a:t>
            </a:r>
            <a:r>
              <a:rPr lang="en-US" sz="2000" dirty="0">
                <a:latin typeface="+mj-lt"/>
              </a:rPr>
              <a:t>yrs of quarterly off-post monitoring.  </a:t>
            </a:r>
          </a:p>
          <a:p>
            <a:pPr marL="342900" indent="-342900">
              <a:spcBef>
                <a:spcPts val="1200"/>
              </a:spcBef>
              <a:buClr>
                <a:schemeClr val="tx2"/>
              </a:buClr>
              <a:buSzPct val="115000"/>
              <a:buFont typeface="Arial" pitchFamily="34" charset="0"/>
              <a:buChar char="•"/>
              <a:defRPr/>
            </a:pPr>
            <a:r>
              <a:rPr lang="en-US" sz="2000" dirty="0" smtClean="0">
                <a:latin typeface="+mj-lt"/>
              </a:rPr>
              <a:t>13+ </a:t>
            </a:r>
            <a:r>
              <a:rPr lang="en-US" sz="2000" dirty="0">
                <a:latin typeface="+mj-lt"/>
              </a:rPr>
              <a:t>yrs of quarterly on-post monitoring.</a:t>
            </a:r>
          </a:p>
          <a:p>
            <a:pPr marL="342900" indent="-342900">
              <a:spcBef>
                <a:spcPts val="1200"/>
              </a:spcBef>
              <a:buClr>
                <a:schemeClr val="tx2"/>
              </a:buClr>
              <a:buSzPct val="115000"/>
              <a:buFont typeface="Arial" pitchFamily="34" charset="0"/>
              <a:buChar char="•"/>
              <a:defRPr/>
            </a:pPr>
            <a:r>
              <a:rPr lang="en-US" sz="2000" dirty="0">
                <a:latin typeface="+mj-lt"/>
              </a:rPr>
              <a:t>Sampling locations </a:t>
            </a:r>
            <a:r>
              <a:rPr lang="en-US" sz="2000" dirty="0" smtClean="0">
                <a:latin typeface="+mj-lt"/>
              </a:rPr>
              <a:t>vary quarterly </a:t>
            </a:r>
            <a:r>
              <a:rPr lang="en-US" sz="2000" dirty="0">
                <a:latin typeface="+mj-lt"/>
              </a:rPr>
              <a:t>per DQOs and LTMO.</a:t>
            </a:r>
          </a:p>
        </p:txBody>
      </p:sp>
      <p:sp>
        <p:nvSpPr>
          <p:cNvPr id="4100" name="Slide Number Placeholder 4"/>
          <p:cNvSpPr>
            <a:spLocks noGrp="1"/>
          </p:cNvSpPr>
          <p:nvPr>
            <p:ph type="sldNum" sz="quarter" idx="12"/>
          </p:nvPr>
        </p:nvSpPr>
        <p:spPr>
          <a:noFill/>
        </p:spPr>
        <p:txBody>
          <a:bodyPr/>
          <a:lstStyle/>
          <a:p>
            <a:fld id="{CACA0C70-8827-4C04-A622-CEC0E1851D96}" type="slidenum">
              <a:rPr lang="en-US" smtClean="0"/>
              <a:pPr/>
              <a:t>22</a:t>
            </a:fld>
            <a:endParaRPr lang="en-US" dirty="0" smtClean="0"/>
          </a:p>
        </p:txBody>
      </p:sp>
      <p:pic>
        <p:nvPicPr>
          <p:cNvPr id="6" name="Picture 5" descr="Figure3-1_March12_Sampled_Wells.jpg"/>
          <p:cNvPicPr>
            <a:picLocks noChangeAspect="1"/>
          </p:cNvPicPr>
          <p:nvPr/>
        </p:nvPicPr>
        <p:blipFill>
          <a:blip r:embed="rId3" cstate="print"/>
          <a:srcRect l="7059" t="4545" r="2353" b="18182"/>
          <a:stretch>
            <a:fillRect/>
          </a:stretch>
        </p:blipFill>
        <p:spPr>
          <a:xfrm>
            <a:off x="4159531" y="1283119"/>
            <a:ext cx="4800460" cy="52997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28" name="Chart 27"/>
          <p:cNvGraphicFramePr>
            <a:graphicFrameLocks noGrp="1"/>
          </p:cNvGraphicFramePr>
          <p:nvPr/>
        </p:nvGraphicFramePr>
        <p:xfrm>
          <a:off x="5201853" y="1467251"/>
          <a:ext cx="3794760" cy="5120640"/>
        </p:xfrm>
        <a:graphic>
          <a:graphicData uri="http://schemas.openxmlformats.org/drawingml/2006/chart">
            <c:chart xmlns:c="http://schemas.openxmlformats.org/drawingml/2006/chart" xmlns:r="http://schemas.openxmlformats.org/officeDocument/2006/relationships" r:id="rId3"/>
          </a:graphicData>
        </a:graphic>
      </p:graphicFrame>
      <p:sp>
        <p:nvSpPr>
          <p:cNvPr id="5122" name="Rectangle 2"/>
          <p:cNvSpPr>
            <a:spLocks noGrp="1" noChangeArrowheads="1"/>
          </p:cNvSpPr>
          <p:nvPr>
            <p:ph type="title" idx="4294967295"/>
          </p:nvPr>
        </p:nvSpPr>
        <p:spPr>
          <a:xfrm>
            <a:off x="457200" y="301752"/>
            <a:ext cx="8229600" cy="914400"/>
          </a:xfrm>
        </p:spPr>
        <p:txBody>
          <a:bodyPr anchor="t" anchorCtr="0"/>
          <a:lstStyle/>
          <a:p>
            <a:pPr eaLnBrk="1" hangingPunct="1"/>
            <a:r>
              <a:rPr lang="en-US" sz="3200" b="1" dirty="0" smtClean="0"/>
              <a:t>Groundwater Monitoring Program</a:t>
            </a:r>
            <a:br>
              <a:rPr lang="en-US" sz="3200" b="1" dirty="0" smtClean="0"/>
            </a:br>
            <a:r>
              <a:rPr lang="en-US" sz="2800" b="1" dirty="0" smtClean="0">
                <a:solidFill>
                  <a:schemeClr val="tx1"/>
                </a:solidFill>
              </a:rPr>
              <a:t>Recent Changes</a:t>
            </a:r>
          </a:p>
        </p:txBody>
      </p:sp>
      <p:sp>
        <p:nvSpPr>
          <p:cNvPr id="5123" name="Rectangle 3"/>
          <p:cNvSpPr>
            <a:spLocks noGrp="1" noChangeArrowheads="1"/>
          </p:cNvSpPr>
          <p:nvPr>
            <p:ph type="body" idx="4294967295"/>
          </p:nvPr>
        </p:nvSpPr>
        <p:spPr>
          <a:xfrm>
            <a:off x="457200" y="1416818"/>
            <a:ext cx="4048125" cy="5154804"/>
          </a:xfrm>
        </p:spPr>
        <p:txBody>
          <a:bodyPr/>
          <a:lstStyle/>
          <a:p>
            <a:pPr eaLnBrk="1" hangingPunct="1">
              <a:spcBef>
                <a:spcPts val="0"/>
              </a:spcBef>
              <a:spcAft>
                <a:spcPts val="1800"/>
              </a:spcAft>
            </a:pPr>
            <a:r>
              <a:rPr lang="en-US" sz="1600" dirty="0" smtClean="0"/>
              <a:t>Central Texas was experiencing an </a:t>
            </a:r>
            <a:r>
              <a:rPr lang="en-US" sz="1600" i="1" dirty="0" smtClean="0"/>
              <a:t>“exceptional”</a:t>
            </a:r>
            <a:r>
              <a:rPr lang="en-US" sz="1600" dirty="0" smtClean="0"/>
              <a:t> drought until October 2011 when 12.3 inches occurred in the last 3 months of 2011.</a:t>
            </a:r>
          </a:p>
          <a:p>
            <a:pPr eaLnBrk="1" hangingPunct="1">
              <a:spcBef>
                <a:spcPts val="0"/>
              </a:spcBef>
              <a:spcAft>
                <a:spcPts val="1800"/>
              </a:spcAft>
            </a:pPr>
            <a:r>
              <a:rPr lang="en-US" sz="1600" dirty="0" smtClean="0"/>
              <a:t>Rainfall continued through May 2012, with CSSA receiving 13.97” in the first 5 months of the year, reducing drought stage to </a:t>
            </a:r>
            <a:r>
              <a:rPr lang="en-US" sz="1600" i="1" dirty="0" smtClean="0"/>
              <a:t>“moderate”</a:t>
            </a:r>
            <a:r>
              <a:rPr lang="en-US" sz="1600" dirty="0" smtClean="0"/>
              <a:t>.</a:t>
            </a:r>
          </a:p>
          <a:p>
            <a:pPr eaLnBrk="1" hangingPunct="1">
              <a:spcBef>
                <a:spcPts val="0"/>
              </a:spcBef>
              <a:spcAft>
                <a:spcPts val="1800"/>
              </a:spcAft>
            </a:pPr>
            <a:r>
              <a:rPr lang="en-US" sz="1600" dirty="0" smtClean="0"/>
              <a:t>Aquifer levels rebounded more than 66 feet by March, but have since declined ~ 45 feet by June. Aquifer level still “below average”.</a:t>
            </a:r>
          </a:p>
          <a:p>
            <a:pPr eaLnBrk="1" hangingPunct="1">
              <a:spcBef>
                <a:spcPts val="0"/>
              </a:spcBef>
              <a:spcAft>
                <a:spcPts val="1800"/>
              </a:spcAft>
            </a:pPr>
            <a:r>
              <a:rPr lang="en-US" sz="1600" dirty="0" smtClean="0"/>
              <a:t>Note that the average aquifer elevation “bottoms out” near the top of the LGR production zone during droughts.</a:t>
            </a:r>
          </a:p>
        </p:txBody>
      </p:sp>
      <p:sp>
        <p:nvSpPr>
          <p:cNvPr id="5124"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sz="3200" dirty="0"/>
          </a:p>
        </p:txBody>
      </p:sp>
      <p:sp>
        <p:nvSpPr>
          <p:cNvPr id="5125" name="Slide Number Placeholder 6"/>
          <p:cNvSpPr>
            <a:spLocks noGrp="1"/>
          </p:cNvSpPr>
          <p:nvPr>
            <p:ph type="sldNum" sz="quarter" idx="12"/>
          </p:nvPr>
        </p:nvSpPr>
        <p:spPr>
          <a:noFill/>
        </p:spPr>
        <p:txBody>
          <a:bodyPr/>
          <a:lstStyle/>
          <a:p>
            <a:fld id="{007ED564-68E1-468F-A305-647E0631C6A2}" type="slidenum">
              <a:rPr lang="en-US" smtClean="0"/>
              <a:pPr/>
              <a:t>23</a:t>
            </a:fld>
            <a:endParaRPr lang="en-US" dirty="0" smtClean="0"/>
          </a:p>
        </p:txBody>
      </p:sp>
      <p:sp>
        <p:nvSpPr>
          <p:cNvPr id="10" name="5-Point Star 9"/>
          <p:cNvSpPr/>
          <p:nvPr/>
        </p:nvSpPr>
        <p:spPr bwMode="auto">
          <a:xfrm>
            <a:off x="6826190" y="3777909"/>
            <a:ext cx="285750" cy="392430"/>
          </a:xfrm>
          <a:prstGeom prst="star5">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dirty="0" smtClean="0">
              <a:ln>
                <a:noFill/>
              </a:ln>
              <a:solidFill>
                <a:schemeClr val="tx1"/>
              </a:solidFill>
              <a:effectLst/>
              <a:latin typeface="Arial" charset="0"/>
            </a:endParaRPr>
          </a:p>
        </p:txBody>
      </p:sp>
      <p:sp>
        <p:nvSpPr>
          <p:cNvPr id="11" name="5-Point Star 10"/>
          <p:cNvSpPr/>
          <p:nvPr/>
        </p:nvSpPr>
        <p:spPr bwMode="auto">
          <a:xfrm>
            <a:off x="4693920" y="3787140"/>
            <a:ext cx="335280" cy="552450"/>
          </a:xfrm>
          <a:prstGeom prst="star5">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dirty="0" smtClean="0">
              <a:ln>
                <a:noFill/>
              </a:ln>
              <a:solidFill>
                <a:schemeClr val="tx1"/>
              </a:solidFill>
              <a:effectLst/>
              <a:latin typeface="Arial" charset="0"/>
            </a:endParaRPr>
          </a:p>
        </p:txBody>
      </p:sp>
      <p:cxnSp>
        <p:nvCxnSpPr>
          <p:cNvPr id="30" name="Straight Connector 29"/>
          <p:cNvCxnSpPr/>
          <p:nvPr/>
        </p:nvCxnSpPr>
        <p:spPr bwMode="auto">
          <a:xfrm>
            <a:off x="5942255" y="5199485"/>
            <a:ext cx="2819786" cy="9131"/>
          </a:xfrm>
          <a:prstGeom prst="line">
            <a:avLst/>
          </a:prstGeom>
          <a:noFill/>
          <a:ln w="50800" cap="flat" cmpd="sng" algn="ctr">
            <a:solidFill>
              <a:srgbClr val="FF0000"/>
            </a:solidFill>
            <a:prstDash val="sysDot"/>
            <a:round/>
            <a:headEnd type="none" w="med" len="med"/>
            <a:tailEnd type="none" w="med" len="med"/>
          </a:ln>
          <a:effectLst/>
        </p:spPr>
      </p:cxnSp>
      <p:grpSp>
        <p:nvGrpSpPr>
          <p:cNvPr id="2" name="Group 41"/>
          <p:cNvGrpSpPr/>
          <p:nvPr/>
        </p:nvGrpSpPr>
        <p:grpSpPr>
          <a:xfrm>
            <a:off x="4947892" y="1608881"/>
            <a:ext cx="3999338" cy="3630168"/>
            <a:chOff x="3778849" y="706055"/>
            <a:chExt cx="3999338" cy="3630168"/>
          </a:xfrm>
        </p:grpSpPr>
        <p:grpSp>
          <p:nvGrpSpPr>
            <p:cNvPr id="3" name="Group 28"/>
            <p:cNvGrpSpPr/>
            <p:nvPr/>
          </p:nvGrpSpPr>
          <p:grpSpPr>
            <a:xfrm>
              <a:off x="3778849" y="706055"/>
              <a:ext cx="3999338" cy="3630168"/>
              <a:chOff x="0" y="-1815084"/>
              <a:chExt cx="3999338" cy="3630168"/>
            </a:xfrm>
          </p:grpSpPr>
          <p:pic>
            <p:nvPicPr>
              <p:cNvPr id="24578" name="Picture 2" descr="Drought Monitor for TX"/>
              <p:cNvPicPr>
                <a:picLocks noChangeAspect="1" noChangeArrowheads="1"/>
              </p:cNvPicPr>
              <p:nvPr/>
            </p:nvPicPr>
            <p:blipFill>
              <a:blip r:embed="rId4" cstate="print"/>
              <a:stretch>
                <a:fillRect/>
              </a:stretch>
            </p:blipFill>
            <p:spPr bwMode="auto">
              <a:xfrm>
                <a:off x="0" y="-1815084"/>
                <a:ext cx="3999338" cy="3630168"/>
              </a:xfrm>
              <a:prstGeom prst="rect">
                <a:avLst/>
              </a:prstGeom>
              <a:ln>
                <a:noFill/>
              </a:ln>
              <a:effectLst>
                <a:outerShdw blurRad="292100" dist="139700" dir="2700000" algn="tl" rotWithShape="0">
                  <a:srgbClr val="333333">
                    <a:alpha val="65000"/>
                  </a:srgbClr>
                </a:outerShdw>
              </a:effectLst>
            </p:spPr>
          </p:pic>
          <p:sp>
            <p:nvSpPr>
              <p:cNvPr id="26" name="TextBox 25"/>
              <p:cNvSpPr txBox="1"/>
              <p:nvPr/>
            </p:nvSpPr>
            <p:spPr>
              <a:xfrm>
                <a:off x="30480" y="1524535"/>
                <a:ext cx="1449629" cy="246221"/>
              </a:xfrm>
              <a:prstGeom prst="rect">
                <a:avLst/>
              </a:prstGeom>
              <a:noFill/>
              <a:ln cmpd="dbl">
                <a:solidFill>
                  <a:schemeClr val="tx1"/>
                </a:solidFill>
              </a:ln>
            </p:spPr>
            <p:txBody>
              <a:bodyPr wrap="square" rtlCol="0">
                <a:spAutoFit/>
              </a:bodyPr>
              <a:lstStyle/>
              <a:p>
                <a:r>
                  <a:rPr lang="en-US" sz="1000" b="1" dirty="0" smtClean="0"/>
                  <a:t>June 12, 2012</a:t>
                </a:r>
                <a:endParaRPr lang="en-US" sz="1000" b="1" dirty="0"/>
              </a:p>
            </p:txBody>
          </p:sp>
          <p:sp>
            <p:nvSpPr>
              <p:cNvPr id="27" name="5-Point Star 26"/>
              <p:cNvSpPr/>
              <p:nvPr/>
            </p:nvSpPr>
            <p:spPr bwMode="auto">
              <a:xfrm>
                <a:off x="2244053" y="340360"/>
                <a:ext cx="228972" cy="219295"/>
              </a:xfrm>
              <a:prstGeom prst="star5">
                <a:avLst/>
              </a:prstGeom>
              <a:solidFill>
                <a:srgbClr val="00B05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1000" b="0" i="0" u="none" strike="noStrike" cap="none" normalizeH="0" baseline="0" dirty="0" smtClean="0">
                  <a:ln>
                    <a:noFill/>
                  </a:ln>
                  <a:solidFill>
                    <a:schemeClr val="tx1"/>
                  </a:solidFill>
                  <a:effectLst/>
                  <a:latin typeface="Arial" charset="0"/>
                </a:endParaRPr>
              </a:p>
            </p:txBody>
          </p:sp>
        </p:grpSp>
        <p:sp>
          <p:nvSpPr>
            <p:cNvPr id="32" name="TextBox 31"/>
            <p:cNvSpPr txBox="1"/>
            <p:nvPr/>
          </p:nvSpPr>
          <p:spPr>
            <a:xfrm>
              <a:off x="3819299" y="4051714"/>
              <a:ext cx="1449629" cy="246221"/>
            </a:xfrm>
            <a:prstGeom prst="rect">
              <a:avLst/>
            </a:prstGeom>
            <a:noFill/>
            <a:ln cmpd="dbl">
              <a:solidFill>
                <a:schemeClr val="tx1"/>
              </a:solidFill>
            </a:ln>
          </p:spPr>
          <p:txBody>
            <a:bodyPr wrap="square" rtlCol="0">
              <a:spAutoFit/>
            </a:bodyPr>
            <a:lstStyle/>
            <a:p>
              <a:r>
                <a:rPr lang="en-US" sz="1000" b="1" dirty="0" smtClean="0"/>
                <a:t>June 19, 2012</a:t>
              </a:r>
              <a:endParaRPr lang="en-US" sz="1000" b="1" dirty="0"/>
            </a:p>
          </p:txBody>
        </p:sp>
        <p:sp>
          <p:nvSpPr>
            <p:cNvPr id="41" name="5-Point Star 40"/>
            <p:cNvSpPr/>
            <p:nvPr/>
          </p:nvSpPr>
          <p:spPr bwMode="auto">
            <a:xfrm>
              <a:off x="6032511" y="2855171"/>
              <a:ext cx="228972" cy="219295"/>
            </a:xfrm>
            <a:prstGeom prst="star5">
              <a:avLst/>
            </a:prstGeom>
            <a:solidFill>
              <a:srgbClr val="00B05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1000" b="0" i="0" u="none" strike="noStrike" cap="none" normalizeH="0" baseline="0" dirty="0" smtClean="0">
                <a:ln>
                  <a:noFill/>
                </a:ln>
                <a:solidFill>
                  <a:schemeClr val="tx1"/>
                </a:solidFill>
                <a:effectLst/>
                <a:latin typeface="Arial" charset="0"/>
              </a:endParaRPr>
            </a:p>
          </p:txBody>
        </p:sp>
      </p:grpSp>
      <p:grpSp>
        <p:nvGrpSpPr>
          <p:cNvPr id="4" name="Group 30"/>
          <p:cNvGrpSpPr/>
          <p:nvPr/>
        </p:nvGrpSpPr>
        <p:grpSpPr>
          <a:xfrm>
            <a:off x="4947892" y="1608881"/>
            <a:ext cx="3995928" cy="3630288"/>
            <a:chOff x="3241963" y="1686296"/>
            <a:chExt cx="3995928" cy="3630288"/>
          </a:xfrm>
        </p:grpSpPr>
        <p:grpSp>
          <p:nvGrpSpPr>
            <p:cNvPr id="5" name="Group 21"/>
            <p:cNvGrpSpPr/>
            <p:nvPr/>
          </p:nvGrpSpPr>
          <p:grpSpPr>
            <a:xfrm>
              <a:off x="3241963" y="1686296"/>
              <a:ext cx="3995928" cy="3630288"/>
              <a:chOff x="2636322" y="1294410"/>
              <a:chExt cx="3995928" cy="3630288"/>
            </a:xfrm>
          </p:grpSpPr>
          <p:pic>
            <p:nvPicPr>
              <p:cNvPr id="20" name="Picture 19" descr="1-24-2012 Drought Map.jpg"/>
              <p:cNvPicPr>
                <a:picLocks noChangeAspect="1"/>
              </p:cNvPicPr>
              <p:nvPr/>
            </p:nvPicPr>
            <p:blipFill>
              <a:blip r:embed="rId5" cstate="print"/>
              <a:stretch>
                <a:fillRect/>
              </a:stretch>
            </p:blipFill>
            <p:spPr>
              <a:xfrm>
                <a:off x="2636322" y="1294410"/>
                <a:ext cx="3995928" cy="3630288"/>
              </a:xfrm>
              <a:prstGeom prst="rect">
                <a:avLst/>
              </a:prstGeom>
              <a:ln>
                <a:noFill/>
              </a:ln>
              <a:effectLst>
                <a:outerShdw blurRad="292100" dist="139700" dir="2700000" algn="tl" rotWithShape="0">
                  <a:srgbClr val="333333">
                    <a:alpha val="65000"/>
                  </a:srgbClr>
                </a:outerShdw>
              </a:effectLst>
            </p:spPr>
          </p:pic>
          <p:sp>
            <p:nvSpPr>
              <p:cNvPr id="21" name="TextBox 20"/>
              <p:cNvSpPr txBox="1"/>
              <p:nvPr/>
            </p:nvSpPr>
            <p:spPr>
              <a:xfrm>
                <a:off x="2674842" y="4649713"/>
                <a:ext cx="1449629" cy="246221"/>
              </a:xfrm>
              <a:prstGeom prst="rect">
                <a:avLst/>
              </a:prstGeom>
              <a:noFill/>
              <a:ln cmpd="dbl">
                <a:solidFill>
                  <a:schemeClr val="tx1"/>
                </a:solidFill>
              </a:ln>
            </p:spPr>
            <p:txBody>
              <a:bodyPr wrap="square" rtlCol="0">
                <a:spAutoFit/>
              </a:bodyPr>
              <a:lstStyle/>
              <a:p>
                <a:r>
                  <a:rPr lang="en-US" sz="1000" b="1" dirty="0" smtClean="0"/>
                  <a:t>January 24, 2012</a:t>
                </a:r>
                <a:endParaRPr lang="en-US" sz="1000" b="1" dirty="0"/>
              </a:p>
            </p:txBody>
          </p:sp>
        </p:grpSp>
        <p:sp>
          <p:nvSpPr>
            <p:cNvPr id="9" name="5-Point Star 8"/>
            <p:cNvSpPr/>
            <p:nvPr/>
          </p:nvSpPr>
          <p:spPr bwMode="auto">
            <a:xfrm>
              <a:off x="5493695" y="3845056"/>
              <a:ext cx="228972" cy="219295"/>
            </a:xfrm>
            <a:prstGeom prst="star5">
              <a:avLst/>
            </a:prstGeom>
            <a:solidFill>
              <a:srgbClr val="00B05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1000" b="0" i="0" u="none" strike="noStrike" cap="none" normalizeH="0" baseline="0" dirty="0" smtClean="0">
                <a:ln>
                  <a:noFill/>
                </a:ln>
                <a:solidFill>
                  <a:schemeClr val="tx1"/>
                </a:solidFill>
                <a:effectLst/>
                <a:latin typeface="Arial" charset="0"/>
              </a:endParaRPr>
            </a:p>
          </p:txBody>
        </p:sp>
      </p:grpSp>
      <p:grpSp>
        <p:nvGrpSpPr>
          <p:cNvPr id="6" name="Group 37"/>
          <p:cNvGrpSpPr/>
          <p:nvPr/>
        </p:nvGrpSpPr>
        <p:grpSpPr>
          <a:xfrm>
            <a:off x="4947892" y="1608881"/>
            <a:ext cx="3995928" cy="3630288"/>
            <a:chOff x="797633" y="-266217"/>
            <a:chExt cx="3995928" cy="3630288"/>
          </a:xfrm>
        </p:grpSpPr>
        <p:grpSp>
          <p:nvGrpSpPr>
            <p:cNvPr id="7" name="Group 35"/>
            <p:cNvGrpSpPr/>
            <p:nvPr/>
          </p:nvGrpSpPr>
          <p:grpSpPr>
            <a:xfrm>
              <a:off x="797633" y="-266217"/>
              <a:ext cx="3995928" cy="3630288"/>
              <a:chOff x="797633" y="0"/>
              <a:chExt cx="3995928" cy="3630288"/>
            </a:xfrm>
          </p:grpSpPr>
          <p:pic>
            <p:nvPicPr>
              <p:cNvPr id="34" name="Picture 33" descr="10-4-2012 Drought Map.jpg"/>
              <p:cNvPicPr>
                <a:picLocks noChangeAspect="1"/>
              </p:cNvPicPr>
              <p:nvPr/>
            </p:nvPicPr>
            <p:blipFill>
              <a:blip r:embed="rId6" cstate="print"/>
              <a:stretch>
                <a:fillRect/>
              </a:stretch>
            </p:blipFill>
            <p:spPr>
              <a:xfrm>
                <a:off x="797633" y="0"/>
                <a:ext cx="3995928" cy="3630288"/>
              </a:xfrm>
              <a:prstGeom prst="rect">
                <a:avLst/>
              </a:prstGeom>
              <a:ln>
                <a:noFill/>
              </a:ln>
              <a:effectLst>
                <a:outerShdw blurRad="292100" dist="139700" dir="2700000" algn="tl" rotWithShape="0">
                  <a:srgbClr val="333333">
                    <a:alpha val="65000"/>
                  </a:srgbClr>
                </a:outerShdw>
              </a:effectLst>
            </p:spPr>
          </p:pic>
          <p:sp>
            <p:nvSpPr>
              <p:cNvPr id="35" name="5-Point Star 34"/>
              <p:cNvSpPr/>
              <p:nvPr/>
            </p:nvSpPr>
            <p:spPr bwMode="auto">
              <a:xfrm>
                <a:off x="3027171" y="2172443"/>
                <a:ext cx="235526" cy="225964"/>
              </a:xfrm>
              <a:prstGeom prst="star5">
                <a:avLst/>
              </a:prstGeom>
              <a:solidFill>
                <a:srgbClr val="00B050"/>
              </a:solidFill>
              <a:ln w="9525"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dirty="0" smtClean="0">
                  <a:ln>
                    <a:noFill/>
                  </a:ln>
                  <a:solidFill>
                    <a:schemeClr val="tx1"/>
                  </a:solidFill>
                  <a:effectLst/>
                  <a:latin typeface="Arial" charset="0"/>
                </a:endParaRPr>
              </a:p>
            </p:txBody>
          </p:sp>
        </p:grpSp>
        <p:sp>
          <p:nvSpPr>
            <p:cNvPr id="37" name="TextBox 36"/>
            <p:cNvSpPr txBox="1"/>
            <p:nvPr/>
          </p:nvSpPr>
          <p:spPr>
            <a:xfrm>
              <a:off x="852437" y="3093047"/>
              <a:ext cx="1449629" cy="246221"/>
            </a:xfrm>
            <a:prstGeom prst="rect">
              <a:avLst/>
            </a:prstGeom>
            <a:noFill/>
            <a:ln cmpd="dbl">
              <a:solidFill>
                <a:schemeClr val="tx1"/>
              </a:solidFill>
            </a:ln>
          </p:spPr>
          <p:txBody>
            <a:bodyPr wrap="square" rtlCol="0">
              <a:spAutoFit/>
            </a:bodyPr>
            <a:lstStyle/>
            <a:p>
              <a:r>
                <a:rPr lang="en-US" sz="1000" b="1" dirty="0" smtClean="0"/>
                <a:t>October 4, 2011</a:t>
              </a:r>
              <a:endParaRPr lang="en-US" sz="1000" b="1" dirty="0"/>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mph" presetSubtype="1" nodeType="withEffect">
                                  <p:stCondLst>
                                    <p:cond delay="2000"/>
                                  </p:stCondLst>
                                  <p:endCondLst>
                                    <p:cond evt="onNext" delay="0">
                                      <p:tgtEl>
                                        <p:sldTgt/>
                                      </p:tgtEl>
                                    </p:cond>
                                  </p:endCondLst>
                                  <p:childTnLst>
                                    <p:set>
                                      <p:cBhvr override="childStyle">
                                        <p:cTn id="6" dur="indefinite"/>
                                        <p:tgtEl>
                                          <p:spTgt spid="5123">
                                            <p:txEl>
                                              <p:pRg st="0" end="0"/>
                                            </p:txEl>
                                          </p:spTgt>
                                        </p:tgtEl>
                                        <p:attrNameLst>
                                          <p:attrName>style.fontStyle</p:attrName>
                                        </p:attrNameLst>
                                      </p:cBhvr>
                                      <p:to>
                                        <p:strVal val="normal"/>
                                      </p:to>
                                    </p:set>
                                    <p:set>
                                      <p:cBhvr override="childStyle">
                                        <p:cTn id="7" dur="indefinite"/>
                                        <p:tgtEl>
                                          <p:spTgt spid="5123">
                                            <p:txEl>
                                              <p:pRg st="0" end="0"/>
                                            </p:txEl>
                                          </p:spTgt>
                                        </p:tgtEl>
                                        <p:attrNameLst>
                                          <p:attrName>style.fontWeight</p:attrName>
                                        </p:attrNameLst>
                                      </p:cBhvr>
                                      <p:to>
                                        <p:strVal val="bold"/>
                                      </p:to>
                                    </p:set>
                                    <p:set>
                                      <p:cBhvr override="childStyle">
                                        <p:cTn id="8" dur="indefinite"/>
                                        <p:tgtEl>
                                          <p:spTgt spid="5123">
                                            <p:txEl>
                                              <p:pRg st="0" end="0"/>
                                            </p:txEl>
                                          </p:spTgt>
                                        </p:tgtEl>
                                        <p:attrNameLst>
                                          <p:attrName>style.textDecorationUnderline</p:attrName>
                                        </p:attrNameLst>
                                      </p:cBhvr>
                                      <p:to>
                                        <p:strVal val="false"/>
                                      </p:to>
                                    </p:set>
                                  </p:childTnLst>
                                </p:cTn>
                              </p:par>
                              <p:par>
                                <p:cTn id="9" presetID="10" presetClass="exit" presetSubtype="0" fill="hold" nodeType="withEffect">
                                  <p:stCondLst>
                                    <p:cond delay="3000"/>
                                  </p:stCondLst>
                                  <p:childTnLst>
                                    <p:animEffect transition="out" filter="fade">
                                      <p:cBhvr>
                                        <p:cTn id="10" dur="2000"/>
                                        <p:tgtEl>
                                          <p:spTgt spid="6"/>
                                        </p:tgtEl>
                                      </p:cBhvr>
                                    </p:animEffect>
                                    <p:set>
                                      <p:cBhvr>
                                        <p:cTn id="11" dur="1" fill="hold">
                                          <p:stCondLst>
                                            <p:cond delay="1999"/>
                                          </p:stCondLst>
                                        </p:cTn>
                                        <p:tgtEl>
                                          <p:spTgt spid="6"/>
                                        </p:tgtEl>
                                        <p:attrNameLst>
                                          <p:attrName>style.visibility</p:attrName>
                                        </p:attrNameLst>
                                      </p:cBhvr>
                                      <p:to>
                                        <p:strVal val="hidden"/>
                                      </p:to>
                                    </p:set>
                                  </p:childTnLst>
                                </p:cTn>
                              </p:par>
                              <p:par>
                                <p:cTn id="12" presetID="10" presetClass="entr" presetSubtype="0" fill="hold" nodeType="withEffect">
                                  <p:stCondLst>
                                    <p:cond delay="300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2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 presetClass="emph" presetSubtype="1" nodeType="clickEffect">
                                  <p:stCondLst>
                                    <p:cond delay="0"/>
                                  </p:stCondLst>
                                  <p:endCondLst>
                                    <p:cond evt="onNext" delay="0">
                                      <p:tgtEl>
                                        <p:sldTgt/>
                                      </p:tgtEl>
                                    </p:cond>
                                  </p:endCondLst>
                                  <p:childTnLst>
                                    <p:set>
                                      <p:cBhvr override="childStyle">
                                        <p:cTn id="18" dur="indefinite"/>
                                        <p:tgtEl>
                                          <p:spTgt spid="5123">
                                            <p:txEl>
                                              <p:pRg st="1" end="1"/>
                                            </p:txEl>
                                          </p:spTgt>
                                        </p:tgtEl>
                                        <p:attrNameLst>
                                          <p:attrName>style.fontStyle</p:attrName>
                                        </p:attrNameLst>
                                      </p:cBhvr>
                                      <p:to>
                                        <p:strVal val="normal"/>
                                      </p:to>
                                    </p:set>
                                    <p:set>
                                      <p:cBhvr override="childStyle">
                                        <p:cTn id="19" dur="indefinite"/>
                                        <p:tgtEl>
                                          <p:spTgt spid="5123">
                                            <p:txEl>
                                              <p:pRg st="1" end="1"/>
                                            </p:txEl>
                                          </p:spTgt>
                                        </p:tgtEl>
                                        <p:attrNameLst>
                                          <p:attrName>style.fontWeight</p:attrName>
                                        </p:attrNameLst>
                                      </p:cBhvr>
                                      <p:to>
                                        <p:strVal val="bold"/>
                                      </p:to>
                                    </p:set>
                                    <p:set>
                                      <p:cBhvr override="childStyle">
                                        <p:cTn id="20" dur="indefinite"/>
                                        <p:tgtEl>
                                          <p:spTgt spid="5123">
                                            <p:txEl>
                                              <p:pRg st="1" end="1"/>
                                            </p:txEl>
                                          </p:spTgt>
                                        </p:tgtEl>
                                        <p:attrNameLst>
                                          <p:attrName>style.textDecorationUnderline</p:attrName>
                                        </p:attrNameLst>
                                      </p:cBhvr>
                                      <p:to>
                                        <p:strVal val="false"/>
                                      </p:to>
                                    </p:set>
                                  </p:childTnLst>
                                </p:cTn>
                              </p:par>
                              <p:par>
                                <p:cTn id="21" presetID="10" presetClass="exit" presetSubtype="0" fill="hold" nodeType="withEffect">
                                  <p:stCondLst>
                                    <p:cond delay="0"/>
                                  </p:stCondLst>
                                  <p:childTnLst>
                                    <p:animEffect transition="out" filter="fade">
                                      <p:cBhvr>
                                        <p:cTn id="22" dur="2000"/>
                                        <p:tgtEl>
                                          <p:spTgt spid="4"/>
                                        </p:tgtEl>
                                      </p:cBhvr>
                                    </p:animEffect>
                                    <p:set>
                                      <p:cBhvr>
                                        <p:cTn id="23" dur="1" fill="hold">
                                          <p:stCondLst>
                                            <p:cond delay="1999"/>
                                          </p:stCondLst>
                                        </p:cTn>
                                        <p:tgtEl>
                                          <p:spTgt spid="4"/>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20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5" presetClass="emph" presetSubtype="1" nodeType="clickEffect">
                                  <p:stCondLst>
                                    <p:cond delay="0"/>
                                  </p:stCondLst>
                                  <p:endCondLst>
                                    <p:cond evt="onNext" delay="0">
                                      <p:tgtEl>
                                        <p:sldTgt/>
                                      </p:tgtEl>
                                    </p:cond>
                                  </p:endCondLst>
                                  <p:childTnLst>
                                    <p:set>
                                      <p:cBhvr override="childStyle">
                                        <p:cTn id="30" dur="indefinite"/>
                                        <p:tgtEl>
                                          <p:spTgt spid="5123">
                                            <p:txEl>
                                              <p:pRg st="2" end="2"/>
                                            </p:txEl>
                                          </p:spTgt>
                                        </p:tgtEl>
                                        <p:attrNameLst>
                                          <p:attrName>style.fontStyle</p:attrName>
                                        </p:attrNameLst>
                                      </p:cBhvr>
                                      <p:to>
                                        <p:strVal val="normal"/>
                                      </p:to>
                                    </p:set>
                                    <p:set>
                                      <p:cBhvr override="childStyle">
                                        <p:cTn id="31" dur="indefinite"/>
                                        <p:tgtEl>
                                          <p:spTgt spid="5123">
                                            <p:txEl>
                                              <p:pRg st="2" end="2"/>
                                            </p:txEl>
                                          </p:spTgt>
                                        </p:tgtEl>
                                        <p:attrNameLst>
                                          <p:attrName>style.fontWeight</p:attrName>
                                        </p:attrNameLst>
                                      </p:cBhvr>
                                      <p:to>
                                        <p:strVal val="bold"/>
                                      </p:to>
                                    </p:set>
                                    <p:set>
                                      <p:cBhvr override="childStyle">
                                        <p:cTn id="32" dur="indefinite"/>
                                        <p:tgtEl>
                                          <p:spTgt spid="5123">
                                            <p:txEl>
                                              <p:pRg st="2" end="2"/>
                                            </p:txEl>
                                          </p:spTgt>
                                        </p:tgtEl>
                                        <p:attrNameLst>
                                          <p:attrName>style.textDecorationUnderline</p:attrName>
                                        </p:attrNameLst>
                                      </p:cBhvr>
                                      <p:to>
                                        <p:strVal val="false"/>
                                      </p:to>
                                    </p:set>
                                  </p:childTnLst>
                                </p:cTn>
                              </p:par>
                              <p:par>
                                <p:cTn id="33" presetID="10" presetClass="exit" presetSubtype="0" fill="hold" nodeType="withEffect">
                                  <p:stCondLst>
                                    <p:cond delay="0"/>
                                  </p:stCondLst>
                                  <p:childTnLst>
                                    <p:animEffect transition="out" filter="fade">
                                      <p:cBhvr>
                                        <p:cTn id="34" dur="2000"/>
                                        <p:tgtEl>
                                          <p:spTgt spid="2"/>
                                        </p:tgtEl>
                                      </p:cBhvr>
                                    </p:animEffect>
                                    <p:set>
                                      <p:cBhvr>
                                        <p:cTn id="35" dur="1" fill="hold">
                                          <p:stCondLst>
                                            <p:cond delay="1999"/>
                                          </p:stCondLst>
                                        </p:cTn>
                                        <p:tgtEl>
                                          <p:spTgt spid="2"/>
                                        </p:tgtEl>
                                        <p:attrNameLst>
                                          <p:attrName>style.visibility</p:attrName>
                                        </p:attrNameLst>
                                      </p:cBhvr>
                                      <p:to>
                                        <p:strVal val="hidden"/>
                                      </p:to>
                                    </p:set>
                                  </p:childTnLst>
                                </p:cTn>
                              </p:par>
                              <p:par>
                                <p:cTn id="36" presetID="10" presetClass="entr" presetSubtype="0" fill="hold" grpId="0" nodeType="with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fade">
                                      <p:cBhvr>
                                        <p:cTn id="38" dur="20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mph" presetSubtype="1" nodeType="clickEffect">
                                  <p:stCondLst>
                                    <p:cond delay="0"/>
                                  </p:stCondLst>
                                  <p:childTnLst>
                                    <p:set>
                                      <p:cBhvr override="childStyle">
                                        <p:cTn id="42" dur="indefinite"/>
                                        <p:tgtEl>
                                          <p:spTgt spid="5123">
                                            <p:txEl>
                                              <p:pRg st="3" end="3"/>
                                            </p:txEl>
                                          </p:spTgt>
                                        </p:tgtEl>
                                        <p:attrNameLst>
                                          <p:attrName>style.fontStyle</p:attrName>
                                        </p:attrNameLst>
                                      </p:cBhvr>
                                      <p:to>
                                        <p:strVal val="normal"/>
                                      </p:to>
                                    </p:set>
                                    <p:set>
                                      <p:cBhvr override="childStyle">
                                        <p:cTn id="43" dur="indefinite"/>
                                        <p:tgtEl>
                                          <p:spTgt spid="5123">
                                            <p:txEl>
                                              <p:pRg st="3" end="3"/>
                                            </p:txEl>
                                          </p:spTgt>
                                        </p:tgtEl>
                                        <p:attrNameLst>
                                          <p:attrName>style.fontWeight</p:attrName>
                                        </p:attrNameLst>
                                      </p:cBhvr>
                                      <p:to>
                                        <p:strVal val="bold"/>
                                      </p:to>
                                    </p:set>
                                    <p:set>
                                      <p:cBhvr override="childStyle">
                                        <p:cTn id="44" dur="indefinite"/>
                                        <p:tgtEl>
                                          <p:spTgt spid="5123">
                                            <p:txEl>
                                              <p:pRg st="3" end="3"/>
                                            </p:txEl>
                                          </p:spTgt>
                                        </p:tgtEl>
                                        <p:attrNameLst>
                                          <p:attrName>style.textDecorationUnderline</p:attrName>
                                        </p:attrNameLst>
                                      </p:cBhvr>
                                      <p:to>
                                        <p:strVal val="false"/>
                                      </p:to>
                                    </p:set>
                                  </p:childTnLst>
                                </p:cTn>
                              </p:par>
                              <p:par>
                                <p:cTn id="45" presetID="49" presetClass="entr" presetSubtype="0" decel="10000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 calcmode="lin" valueType="num">
                                      <p:cBhvr>
                                        <p:cTn id="47" dur="500" fill="hold"/>
                                        <p:tgtEl>
                                          <p:spTgt spid="30"/>
                                        </p:tgtEl>
                                        <p:attrNameLst>
                                          <p:attrName>ppt_w</p:attrName>
                                        </p:attrNameLst>
                                      </p:cBhvr>
                                      <p:tavLst>
                                        <p:tav tm="0">
                                          <p:val>
                                            <p:fltVal val="0"/>
                                          </p:val>
                                        </p:tav>
                                        <p:tav tm="100000">
                                          <p:val>
                                            <p:strVal val="#ppt_w"/>
                                          </p:val>
                                        </p:tav>
                                      </p:tavLst>
                                    </p:anim>
                                    <p:anim calcmode="lin" valueType="num">
                                      <p:cBhvr>
                                        <p:cTn id="48" dur="500" fill="hold"/>
                                        <p:tgtEl>
                                          <p:spTgt spid="30"/>
                                        </p:tgtEl>
                                        <p:attrNameLst>
                                          <p:attrName>ppt_h</p:attrName>
                                        </p:attrNameLst>
                                      </p:cBhvr>
                                      <p:tavLst>
                                        <p:tav tm="0">
                                          <p:val>
                                            <p:fltVal val="0"/>
                                          </p:val>
                                        </p:tav>
                                        <p:tav tm="100000">
                                          <p:val>
                                            <p:strVal val="#ppt_h"/>
                                          </p:val>
                                        </p:tav>
                                      </p:tavLst>
                                    </p:anim>
                                    <p:anim calcmode="lin" valueType="num">
                                      <p:cBhvr>
                                        <p:cTn id="49" dur="500" fill="hold"/>
                                        <p:tgtEl>
                                          <p:spTgt spid="30"/>
                                        </p:tgtEl>
                                        <p:attrNameLst>
                                          <p:attrName>style.rotation</p:attrName>
                                        </p:attrNameLst>
                                      </p:cBhvr>
                                      <p:tavLst>
                                        <p:tav tm="0">
                                          <p:val>
                                            <p:fltVal val="360"/>
                                          </p:val>
                                        </p:tav>
                                        <p:tav tm="100000">
                                          <p:val>
                                            <p:fltVal val="0"/>
                                          </p:val>
                                        </p:tav>
                                      </p:tavLst>
                                    </p:anim>
                                    <p:animEffect transition="in" filter="fade">
                                      <p:cBhvr>
                                        <p:cTn id="5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8"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3"/>
          <p:cNvSpPr>
            <a:spLocks noGrp="1" noChangeArrowheads="1"/>
          </p:cNvSpPr>
          <p:nvPr>
            <p:ph type="body" idx="4294967295"/>
          </p:nvPr>
        </p:nvSpPr>
        <p:spPr>
          <a:xfrm>
            <a:off x="228600" y="1371600"/>
            <a:ext cx="3868838" cy="5291138"/>
          </a:xfrm>
        </p:spPr>
        <p:txBody>
          <a:bodyPr>
            <a:normAutofit/>
          </a:bodyPr>
          <a:lstStyle/>
          <a:p>
            <a:pPr eaLnBrk="1" hangingPunct="1">
              <a:spcAft>
                <a:spcPts val="600"/>
              </a:spcAft>
            </a:pPr>
            <a:r>
              <a:rPr lang="en-US" sz="1600" b="1" u="sng" dirty="0" smtClean="0">
                <a:latin typeface="Arial" pitchFamily="34" charset="0"/>
                <a:cs typeface="Arial" pitchFamily="34" charset="0"/>
              </a:rPr>
              <a:t>Plume 1</a:t>
            </a:r>
            <a:r>
              <a:rPr lang="en-US" sz="1600" dirty="0" smtClean="0">
                <a:latin typeface="Arial" pitchFamily="34" charset="0"/>
                <a:cs typeface="Arial" pitchFamily="34" charset="0"/>
              </a:rPr>
              <a:t> originates from SWMUs   B-3 and O-1 in the Inner Cantonment.</a:t>
            </a:r>
          </a:p>
          <a:p>
            <a:pPr eaLnBrk="1" hangingPunct="1">
              <a:spcAft>
                <a:spcPts val="600"/>
              </a:spcAft>
            </a:pPr>
            <a:r>
              <a:rPr lang="en-US" sz="1600" b="1" u="sng" dirty="0" smtClean="0">
                <a:latin typeface="Arial" pitchFamily="34" charset="0"/>
                <a:cs typeface="Arial" pitchFamily="34" charset="0"/>
              </a:rPr>
              <a:t>Plume 2</a:t>
            </a:r>
            <a:r>
              <a:rPr lang="en-US" sz="1600" dirty="0" smtClean="0">
                <a:latin typeface="Arial" pitchFamily="34" charset="0"/>
                <a:cs typeface="Arial" pitchFamily="34" charset="0"/>
              </a:rPr>
              <a:t> originates from AOC-65 in the SW corner of CSSA.</a:t>
            </a:r>
          </a:p>
          <a:p>
            <a:pPr eaLnBrk="1" hangingPunct="1">
              <a:spcAft>
                <a:spcPts val="600"/>
              </a:spcAft>
            </a:pPr>
            <a:r>
              <a:rPr lang="en-US" sz="1600" dirty="0" smtClean="0">
                <a:latin typeface="Arial" pitchFamily="34" charset="0"/>
                <a:cs typeface="Arial" pitchFamily="34" charset="0"/>
              </a:rPr>
              <a:t>Concern about increasing trend at I10-4 west of CSSA (Plume 2) prompted additional sampling locations west of IH-10 (12 new wells since March 2011). </a:t>
            </a:r>
          </a:p>
          <a:p>
            <a:pPr eaLnBrk="1" hangingPunct="1">
              <a:spcAft>
                <a:spcPts val="600"/>
              </a:spcAft>
            </a:pPr>
            <a:r>
              <a:rPr lang="en-US" sz="1600" dirty="0" smtClean="0">
                <a:latin typeface="Arial" pitchFamily="34" charset="0"/>
                <a:cs typeface="Arial" pitchFamily="34" charset="0"/>
              </a:rPr>
              <a:t>The  new DQOs and LTMO program (approved in 2010) went into effect in June 2011.</a:t>
            </a:r>
          </a:p>
          <a:p>
            <a:pPr eaLnBrk="1" hangingPunct="1">
              <a:spcAft>
                <a:spcPts val="600"/>
              </a:spcAft>
            </a:pPr>
            <a:r>
              <a:rPr lang="en-US" sz="1600" dirty="0" smtClean="0">
                <a:latin typeface="Arial" pitchFamily="34" charset="0"/>
                <a:cs typeface="Arial" pitchFamily="34" charset="0"/>
              </a:rPr>
              <a:t>March 2012 was a </a:t>
            </a:r>
            <a:r>
              <a:rPr lang="en-US" sz="1600" b="1" dirty="0" smtClean="0">
                <a:latin typeface="Arial" pitchFamily="34" charset="0"/>
                <a:cs typeface="Arial" pitchFamily="34" charset="0"/>
              </a:rPr>
              <a:t>“snapshot” </a:t>
            </a:r>
            <a:r>
              <a:rPr lang="en-US" sz="1600" dirty="0" smtClean="0">
                <a:latin typeface="Arial" pitchFamily="34" charset="0"/>
                <a:cs typeface="Arial" pitchFamily="34" charset="0"/>
              </a:rPr>
              <a:t>event (all LGR and off-post wells sampled).</a:t>
            </a:r>
          </a:p>
          <a:p>
            <a:pPr eaLnBrk="1" hangingPunct="1">
              <a:spcAft>
                <a:spcPts val="600"/>
              </a:spcAft>
            </a:pPr>
            <a:r>
              <a:rPr lang="en-US" sz="1600" dirty="0" smtClean="0">
                <a:latin typeface="Arial" pitchFamily="34" charset="0"/>
                <a:cs typeface="Arial" pitchFamily="34" charset="0"/>
              </a:rPr>
              <a:t>December  2012 will be the next </a:t>
            </a:r>
            <a:r>
              <a:rPr lang="en-US" sz="1600" b="1" dirty="0" smtClean="0">
                <a:latin typeface="Arial" pitchFamily="34" charset="0"/>
                <a:cs typeface="Arial" pitchFamily="34" charset="0"/>
              </a:rPr>
              <a:t>snapshot</a:t>
            </a:r>
            <a:r>
              <a:rPr lang="en-US" sz="1600" dirty="0" smtClean="0">
                <a:latin typeface="Arial" pitchFamily="34" charset="0"/>
                <a:cs typeface="Arial" pitchFamily="34" charset="0"/>
              </a:rPr>
              <a:t> event.</a:t>
            </a:r>
          </a:p>
          <a:p>
            <a:pPr eaLnBrk="1" hangingPunct="1">
              <a:spcAft>
                <a:spcPts val="600"/>
              </a:spcAft>
            </a:pPr>
            <a:endParaRPr lang="en-US" sz="1600" dirty="0" smtClean="0">
              <a:latin typeface="Arial" pitchFamily="34" charset="0"/>
              <a:cs typeface="Arial" pitchFamily="34" charset="0"/>
            </a:endParaRPr>
          </a:p>
          <a:p>
            <a:pPr eaLnBrk="1" hangingPunct="1">
              <a:lnSpc>
                <a:spcPct val="80000"/>
              </a:lnSpc>
              <a:spcAft>
                <a:spcPts val="600"/>
              </a:spcAft>
            </a:pPr>
            <a:endParaRPr lang="en-US" sz="1600" dirty="0" smtClean="0">
              <a:latin typeface="Arial" pitchFamily="34" charset="0"/>
              <a:cs typeface="Arial" pitchFamily="34" charset="0"/>
            </a:endParaRPr>
          </a:p>
          <a:p>
            <a:pPr eaLnBrk="1" hangingPunct="1">
              <a:lnSpc>
                <a:spcPct val="80000"/>
              </a:lnSpc>
              <a:spcAft>
                <a:spcPts val="1800"/>
              </a:spcAft>
            </a:pPr>
            <a:endParaRPr lang="en-US" sz="1600" dirty="0" smtClean="0">
              <a:latin typeface="Arial" pitchFamily="34" charset="0"/>
              <a:cs typeface="Arial" pitchFamily="34" charset="0"/>
            </a:endParaRPr>
          </a:p>
        </p:txBody>
      </p:sp>
      <p:sp>
        <p:nvSpPr>
          <p:cNvPr id="7171"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sz="3200" dirty="0"/>
          </a:p>
        </p:txBody>
      </p:sp>
      <p:sp>
        <p:nvSpPr>
          <p:cNvPr id="12" name="Rectangle 2"/>
          <p:cNvSpPr txBox="1">
            <a:spLocks noChangeArrowheads="1"/>
          </p:cNvSpPr>
          <p:nvPr/>
        </p:nvSpPr>
        <p:spPr bwMode="auto">
          <a:xfrm>
            <a:off x="455613" y="273050"/>
            <a:ext cx="8226425" cy="893763"/>
          </a:xfrm>
          <a:prstGeom prst="rect">
            <a:avLst/>
          </a:prstGeom>
          <a:noFill/>
          <a:ln w="9525">
            <a:noFill/>
            <a:miter lim="800000"/>
            <a:headEnd/>
            <a:tailEnd/>
          </a:ln>
          <a:effectLst/>
        </p:spPr>
        <p:txBody>
          <a:bodyPr anchor="ctr"/>
          <a:lstStyle/>
          <a:p>
            <a:pPr algn="ctr">
              <a:defRPr/>
            </a:pPr>
            <a:r>
              <a:rPr lang="en-US" sz="3200" b="1" kern="0" dirty="0">
                <a:latin typeface="Arial" pitchFamily="34" charset="0"/>
                <a:ea typeface="+mj-ea"/>
                <a:cs typeface="Arial" pitchFamily="34" charset="0"/>
              </a:rPr>
              <a:t>Groundwater Monitoring Program</a:t>
            </a:r>
            <a:br>
              <a:rPr lang="en-US" sz="3200" b="1" kern="0" dirty="0">
                <a:latin typeface="Arial" pitchFamily="34" charset="0"/>
                <a:ea typeface="+mj-ea"/>
                <a:cs typeface="Arial" pitchFamily="34" charset="0"/>
              </a:rPr>
            </a:br>
            <a:r>
              <a:rPr lang="en-US" sz="2800" b="1" kern="0" dirty="0" smtClean="0">
                <a:latin typeface="Arial" pitchFamily="34" charset="0"/>
                <a:ea typeface="+mj-ea"/>
                <a:cs typeface="Arial" pitchFamily="34" charset="0"/>
              </a:rPr>
              <a:t>General Facts</a:t>
            </a:r>
            <a:endParaRPr lang="en-US" sz="2800" b="1" kern="0" dirty="0">
              <a:latin typeface="Arial" pitchFamily="34" charset="0"/>
              <a:ea typeface="+mj-ea"/>
              <a:cs typeface="Arial" pitchFamily="34" charset="0"/>
            </a:endParaRPr>
          </a:p>
        </p:txBody>
      </p:sp>
      <p:sp>
        <p:nvSpPr>
          <p:cNvPr id="7174" name="Slide Number Placeholder 12"/>
          <p:cNvSpPr>
            <a:spLocks noGrp="1"/>
          </p:cNvSpPr>
          <p:nvPr>
            <p:ph type="sldNum" sz="quarter" idx="12"/>
          </p:nvPr>
        </p:nvSpPr>
        <p:spPr>
          <a:xfrm>
            <a:off x="531104" y="6381750"/>
            <a:ext cx="2133600" cy="476250"/>
          </a:xfrm>
          <a:noFill/>
        </p:spPr>
        <p:txBody>
          <a:bodyPr/>
          <a:lstStyle/>
          <a:p>
            <a:fld id="{9D6B9E4E-3876-4D01-92E1-D2F0D7D2DC46}" type="slidenum">
              <a:rPr lang="en-US" smtClean="0"/>
              <a:pPr/>
              <a:t>24</a:t>
            </a:fld>
            <a:endParaRPr lang="en-US" dirty="0" smtClean="0"/>
          </a:p>
        </p:txBody>
      </p:sp>
      <p:grpSp>
        <p:nvGrpSpPr>
          <p:cNvPr id="2" name="Group 31"/>
          <p:cNvGrpSpPr/>
          <p:nvPr/>
        </p:nvGrpSpPr>
        <p:grpSpPr>
          <a:xfrm>
            <a:off x="4142643" y="1736828"/>
            <a:ext cx="4842019" cy="4465776"/>
            <a:chOff x="4510328" y="3433548"/>
            <a:chExt cx="4842019" cy="4465776"/>
          </a:xfrm>
        </p:grpSpPr>
        <p:grpSp>
          <p:nvGrpSpPr>
            <p:cNvPr id="3" name="Group 24"/>
            <p:cNvGrpSpPr/>
            <p:nvPr/>
          </p:nvGrpSpPr>
          <p:grpSpPr>
            <a:xfrm>
              <a:off x="4510328" y="3433548"/>
              <a:ext cx="4842019" cy="4465776"/>
              <a:chOff x="4163087" y="1581599"/>
              <a:chExt cx="4842019" cy="4465776"/>
            </a:xfrm>
          </p:grpSpPr>
          <p:grpSp>
            <p:nvGrpSpPr>
              <p:cNvPr id="4" name="Group 23"/>
              <p:cNvGrpSpPr/>
              <p:nvPr/>
            </p:nvGrpSpPr>
            <p:grpSpPr>
              <a:xfrm>
                <a:off x="4163087" y="1581599"/>
                <a:ext cx="4842019" cy="4465776"/>
                <a:chOff x="4163087" y="1581599"/>
                <a:chExt cx="4842019" cy="4465776"/>
              </a:xfrm>
            </p:grpSpPr>
            <p:grpSp>
              <p:nvGrpSpPr>
                <p:cNvPr id="5" name="Group 22"/>
                <p:cNvGrpSpPr/>
                <p:nvPr/>
              </p:nvGrpSpPr>
              <p:grpSpPr>
                <a:xfrm>
                  <a:off x="4163087" y="1581599"/>
                  <a:ext cx="4842019" cy="4465776"/>
                  <a:chOff x="4163087" y="1581599"/>
                  <a:chExt cx="4842019" cy="4465776"/>
                </a:xfrm>
              </p:grpSpPr>
              <p:grpSp>
                <p:nvGrpSpPr>
                  <p:cNvPr id="6" name="Group 16"/>
                  <p:cNvGrpSpPr/>
                  <p:nvPr/>
                </p:nvGrpSpPr>
                <p:grpSpPr>
                  <a:xfrm>
                    <a:off x="4163087" y="1581599"/>
                    <a:ext cx="4842019" cy="4465776"/>
                    <a:chOff x="4163087" y="1581599"/>
                    <a:chExt cx="4842019" cy="4465776"/>
                  </a:xfrm>
                </p:grpSpPr>
                <p:grpSp>
                  <p:nvGrpSpPr>
                    <p:cNvPr id="7" name="Group 12"/>
                    <p:cNvGrpSpPr/>
                    <p:nvPr/>
                  </p:nvGrpSpPr>
                  <p:grpSpPr>
                    <a:xfrm>
                      <a:off x="4163087" y="1581599"/>
                      <a:ext cx="4842019" cy="4465776"/>
                      <a:chOff x="4163087" y="1581599"/>
                      <a:chExt cx="4842019" cy="4465776"/>
                    </a:xfrm>
                    <a:solidFill>
                      <a:srgbClr val="FF0000">
                        <a:alpha val="52000"/>
                      </a:srgbClr>
                    </a:solidFill>
                  </p:grpSpPr>
                  <p:pic>
                    <p:nvPicPr>
                      <p:cNvPr id="11" name="Picture 10" descr="Figure 2-9_2011_Annual_PCE_LGR_GWConc_Final.jpg"/>
                      <p:cNvPicPr>
                        <a:picLocks noChangeAspect="1"/>
                      </p:cNvPicPr>
                      <p:nvPr/>
                    </p:nvPicPr>
                    <p:blipFill>
                      <a:blip r:embed="rId3" cstate="print"/>
                      <a:srcRect l="25875" t="20900" r="21170" b="3635"/>
                      <a:stretch>
                        <a:fillRect/>
                      </a:stretch>
                    </p:blipFill>
                    <p:spPr>
                      <a:xfrm>
                        <a:off x="4163087" y="1581599"/>
                        <a:ext cx="4842019" cy="4465776"/>
                      </a:xfrm>
                      <a:prstGeom prst="rect">
                        <a:avLst/>
                      </a:prstGeom>
                      <a:grpFill/>
                      <a:ln>
                        <a:noFill/>
                      </a:ln>
                      <a:effectLst>
                        <a:outerShdw blurRad="292100" dist="139700" dir="2700000" algn="tl" rotWithShape="0">
                          <a:srgbClr val="333333">
                            <a:alpha val="65000"/>
                          </a:srgbClr>
                        </a:outerShdw>
                      </a:effectLst>
                    </p:spPr>
                  </p:pic>
                  <p:sp>
                    <p:nvSpPr>
                      <p:cNvPr id="15" name="TextBox 14"/>
                      <p:cNvSpPr txBox="1"/>
                      <p:nvPr/>
                    </p:nvSpPr>
                    <p:spPr bwMode="auto">
                      <a:xfrm>
                        <a:off x="7680768" y="3260022"/>
                        <a:ext cx="914400" cy="261938"/>
                      </a:xfrm>
                      <a:prstGeom prst="rect">
                        <a:avLst/>
                      </a:prstGeom>
                      <a:solidFill>
                        <a:srgbClr val="FFFF00"/>
                      </a:solidFill>
                      <a:ln>
                        <a:solidFill>
                          <a:schemeClr val="accent6">
                            <a:lumMod val="50000"/>
                          </a:schemeClr>
                        </a:solidFill>
                      </a:ln>
                    </p:spPr>
                    <p:txBody>
                      <a:bodyPr>
                        <a:spAutoFit/>
                      </a:bodyPr>
                      <a:lstStyle/>
                      <a:p>
                        <a:pPr algn="ctr">
                          <a:defRPr/>
                        </a:pPr>
                        <a:r>
                          <a:rPr lang="en-US" sz="1100" b="1" dirty="0">
                            <a:solidFill>
                              <a:schemeClr val="accent6">
                                <a:lumMod val="50000"/>
                              </a:schemeClr>
                            </a:solidFill>
                          </a:rPr>
                          <a:t>PLUME 1</a:t>
                        </a:r>
                      </a:p>
                    </p:txBody>
                  </p:sp>
                  <p:sp>
                    <p:nvSpPr>
                      <p:cNvPr id="16" name="TextBox 15"/>
                      <p:cNvSpPr txBox="1"/>
                      <p:nvPr/>
                    </p:nvSpPr>
                    <p:spPr bwMode="auto">
                      <a:xfrm>
                        <a:off x="6799227" y="5159416"/>
                        <a:ext cx="914400" cy="261938"/>
                      </a:xfrm>
                      <a:prstGeom prst="rect">
                        <a:avLst/>
                      </a:prstGeom>
                      <a:solidFill>
                        <a:srgbClr val="FFFF00"/>
                      </a:solidFill>
                      <a:ln>
                        <a:solidFill>
                          <a:schemeClr val="accent6">
                            <a:lumMod val="50000"/>
                          </a:schemeClr>
                        </a:solidFill>
                      </a:ln>
                    </p:spPr>
                    <p:txBody>
                      <a:bodyPr>
                        <a:spAutoFit/>
                      </a:bodyPr>
                      <a:lstStyle/>
                      <a:p>
                        <a:pPr algn="ctr">
                          <a:defRPr/>
                        </a:pPr>
                        <a:r>
                          <a:rPr lang="en-US" sz="1100" b="1" dirty="0">
                            <a:solidFill>
                              <a:schemeClr val="accent6">
                                <a:lumMod val="50000"/>
                              </a:schemeClr>
                            </a:solidFill>
                          </a:rPr>
                          <a:t>PLUME 2</a:t>
                        </a:r>
                      </a:p>
                    </p:txBody>
                  </p:sp>
                </p:grpSp>
                <p:sp>
                  <p:nvSpPr>
                    <p:cNvPr id="14" name="Freeform 13"/>
                    <p:cNvSpPr/>
                    <p:nvPr/>
                  </p:nvSpPr>
                  <p:spPr bwMode="auto">
                    <a:xfrm>
                      <a:off x="7514614" y="2246020"/>
                      <a:ext cx="428624" cy="780097"/>
                    </a:xfrm>
                    <a:custGeom>
                      <a:avLst/>
                      <a:gdLst>
                        <a:gd name="connsiteX0" fmla="*/ 234632 w 428624"/>
                        <a:gd name="connsiteY0" fmla="*/ 1587 h 780097"/>
                        <a:gd name="connsiteX1" fmla="*/ 158432 w 428624"/>
                        <a:gd name="connsiteY1" fmla="*/ 32067 h 780097"/>
                        <a:gd name="connsiteX2" fmla="*/ 106997 w 428624"/>
                        <a:gd name="connsiteY2" fmla="*/ 121602 h 780097"/>
                        <a:gd name="connsiteX3" fmla="*/ 70802 w 428624"/>
                        <a:gd name="connsiteY3" fmla="*/ 251142 h 780097"/>
                        <a:gd name="connsiteX4" fmla="*/ 53657 w 428624"/>
                        <a:gd name="connsiteY4" fmla="*/ 346392 h 780097"/>
                        <a:gd name="connsiteX5" fmla="*/ 21272 w 428624"/>
                        <a:gd name="connsiteY5" fmla="*/ 472122 h 780097"/>
                        <a:gd name="connsiteX6" fmla="*/ 2222 w 428624"/>
                        <a:gd name="connsiteY6" fmla="*/ 565467 h 780097"/>
                        <a:gd name="connsiteX7" fmla="*/ 7937 w 428624"/>
                        <a:gd name="connsiteY7" fmla="*/ 649287 h 780097"/>
                        <a:gd name="connsiteX8" fmla="*/ 23177 w 428624"/>
                        <a:gd name="connsiteY8" fmla="*/ 710247 h 780097"/>
                        <a:gd name="connsiteX9" fmla="*/ 63182 w 428624"/>
                        <a:gd name="connsiteY9" fmla="*/ 759777 h 780097"/>
                        <a:gd name="connsiteX10" fmla="*/ 105092 w 428624"/>
                        <a:gd name="connsiteY10" fmla="*/ 778827 h 780097"/>
                        <a:gd name="connsiteX11" fmla="*/ 162242 w 428624"/>
                        <a:gd name="connsiteY11" fmla="*/ 767397 h 780097"/>
                        <a:gd name="connsiteX12" fmla="*/ 228917 w 428624"/>
                        <a:gd name="connsiteY12" fmla="*/ 702627 h 780097"/>
                        <a:gd name="connsiteX13" fmla="*/ 347027 w 428624"/>
                        <a:gd name="connsiteY13" fmla="*/ 565467 h 780097"/>
                        <a:gd name="connsiteX14" fmla="*/ 402272 w 428624"/>
                        <a:gd name="connsiteY14" fmla="*/ 493077 h 780097"/>
                        <a:gd name="connsiteX15" fmla="*/ 425132 w 428624"/>
                        <a:gd name="connsiteY15" fmla="*/ 430212 h 780097"/>
                        <a:gd name="connsiteX16" fmla="*/ 423227 w 428624"/>
                        <a:gd name="connsiteY16" fmla="*/ 395922 h 780097"/>
                        <a:gd name="connsiteX17" fmla="*/ 392747 w 428624"/>
                        <a:gd name="connsiteY17" fmla="*/ 317817 h 780097"/>
                        <a:gd name="connsiteX18" fmla="*/ 362267 w 428624"/>
                        <a:gd name="connsiteY18" fmla="*/ 251142 h 780097"/>
                        <a:gd name="connsiteX19" fmla="*/ 343217 w 428624"/>
                        <a:gd name="connsiteY19" fmla="*/ 173037 h 780097"/>
                        <a:gd name="connsiteX20" fmla="*/ 335597 w 428624"/>
                        <a:gd name="connsiteY20" fmla="*/ 110172 h 780097"/>
                        <a:gd name="connsiteX21" fmla="*/ 333692 w 428624"/>
                        <a:gd name="connsiteY21" fmla="*/ 58737 h 780097"/>
                        <a:gd name="connsiteX22" fmla="*/ 303212 w 428624"/>
                        <a:gd name="connsiteY22" fmla="*/ 22542 h 780097"/>
                        <a:gd name="connsiteX23" fmla="*/ 234632 w 428624"/>
                        <a:gd name="connsiteY23" fmla="*/ 1587 h 780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28624" h="780097">
                          <a:moveTo>
                            <a:pt x="234632" y="1587"/>
                          </a:moveTo>
                          <a:cubicBezTo>
                            <a:pt x="210502" y="3174"/>
                            <a:pt x="179704" y="12065"/>
                            <a:pt x="158432" y="32067"/>
                          </a:cubicBezTo>
                          <a:cubicBezTo>
                            <a:pt x="137160" y="52069"/>
                            <a:pt x="121602" y="85089"/>
                            <a:pt x="106997" y="121602"/>
                          </a:cubicBezTo>
                          <a:cubicBezTo>
                            <a:pt x="92392" y="158115"/>
                            <a:pt x="79692" y="213677"/>
                            <a:pt x="70802" y="251142"/>
                          </a:cubicBezTo>
                          <a:cubicBezTo>
                            <a:pt x="61912" y="288607"/>
                            <a:pt x="61912" y="309562"/>
                            <a:pt x="53657" y="346392"/>
                          </a:cubicBezTo>
                          <a:cubicBezTo>
                            <a:pt x="45402" y="383222"/>
                            <a:pt x="29845" y="435610"/>
                            <a:pt x="21272" y="472122"/>
                          </a:cubicBezTo>
                          <a:cubicBezTo>
                            <a:pt x="12700" y="508635"/>
                            <a:pt x="4444" y="535940"/>
                            <a:pt x="2222" y="565467"/>
                          </a:cubicBezTo>
                          <a:cubicBezTo>
                            <a:pt x="0" y="594994"/>
                            <a:pt x="4444" y="625157"/>
                            <a:pt x="7937" y="649287"/>
                          </a:cubicBezTo>
                          <a:cubicBezTo>
                            <a:pt x="11430" y="673417"/>
                            <a:pt x="13970" y="691832"/>
                            <a:pt x="23177" y="710247"/>
                          </a:cubicBezTo>
                          <a:cubicBezTo>
                            <a:pt x="32384" y="728662"/>
                            <a:pt x="49529" y="748347"/>
                            <a:pt x="63182" y="759777"/>
                          </a:cubicBezTo>
                          <a:cubicBezTo>
                            <a:pt x="76835" y="771207"/>
                            <a:pt x="88582" y="777557"/>
                            <a:pt x="105092" y="778827"/>
                          </a:cubicBezTo>
                          <a:cubicBezTo>
                            <a:pt x="121602" y="780097"/>
                            <a:pt x="141605" y="780097"/>
                            <a:pt x="162242" y="767397"/>
                          </a:cubicBezTo>
                          <a:cubicBezTo>
                            <a:pt x="182879" y="754697"/>
                            <a:pt x="198120" y="736282"/>
                            <a:pt x="228917" y="702627"/>
                          </a:cubicBezTo>
                          <a:cubicBezTo>
                            <a:pt x="259714" y="668972"/>
                            <a:pt x="318135" y="600392"/>
                            <a:pt x="347027" y="565467"/>
                          </a:cubicBezTo>
                          <a:cubicBezTo>
                            <a:pt x="375919" y="530542"/>
                            <a:pt x="389255" y="515619"/>
                            <a:pt x="402272" y="493077"/>
                          </a:cubicBezTo>
                          <a:cubicBezTo>
                            <a:pt x="415289" y="470535"/>
                            <a:pt x="421640" y="446404"/>
                            <a:pt x="425132" y="430212"/>
                          </a:cubicBezTo>
                          <a:cubicBezTo>
                            <a:pt x="428624" y="414020"/>
                            <a:pt x="428624" y="414654"/>
                            <a:pt x="423227" y="395922"/>
                          </a:cubicBezTo>
                          <a:cubicBezTo>
                            <a:pt x="417830" y="377190"/>
                            <a:pt x="402907" y="341947"/>
                            <a:pt x="392747" y="317817"/>
                          </a:cubicBezTo>
                          <a:cubicBezTo>
                            <a:pt x="382587" y="293687"/>
                            <a:pt x="370522" y="275272"/>
                            <a:pt x="362267" y="251142"/>
                          </a:cubicBezTo>
                          <a:cubicBezTo>
                            <a:pt x="354012" y="227012"/>
                            <a:pt x="347662" y="196532"/>
                            <a:pt x="343217" y="173037"/>
                          </a:cubicBezTo>
                          <a:cubicBezTo>
                            <a:pt x="338772" y="149542"/>
                            <a:pt x="337184" y="129222"/>
                            <a:pt x="335597" y="110172"/>
                          </a:cubicBezTo>
                          <a:cubicBezTo>
                            <a:pt x="334010" y="91122"/>
                            <a:pt x="339089" y="73342"/>
                            <a:pt x="333692" y="58737"/>
                          </a:cubicBezTo>
                          <a:cubicBezTo>
                            <a:pt x="328295" y="44132"/>
                            <a:pt x="316864" y="32384"/>
                            <a:pt x="303212" y="22542"/>
                          </a:cubicBezTo>
                          <a:cubicBezTo>
                            <a:pt x="289560" y="12700"/>
                            <a:pt x="258762" y="0"/>
                            <a:pt x="234632" y="1587"/>
                          </a:cubicBezTo>
                          <a:close/>
                        </a:path>
                      </a:pathLst>
                    </a:custGeom>
                    <a:solidFill>
                      <a:srgbClr val="FF0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dirty="0" smtClean="0">
                        <a:ln>
                          <a:noFill/>
                        </a:ln>
                        <a:solidFill>
                          <a:schemeClr val="tx1"/>
                        </a:solidFill>
                        <a:effectLst/>
                        <a:latin typeface="Arial" charset="0"/>
                      </a:endParaRPr>
                    </a:p>
                  </p:txBody>
                </p:sp>
              </p:grpSp>
              <p:sp>
                <p:nvSpPr>
                  <p:cNvPr id="18" name="Freeform 17"/>
                  <p:cNvSpPr/>
                  <p:nvPr/>
                </p:nvSpPr>
                <p:spPr bwMode="auto">
                  <a:xfrm>
                    <a:off x="5837873" y="4836795"/>
                    <a:ext cx="722947" cy="348932"/>
                  </a:xfrm>
                  <a:custGeom>
                    <a:avLst/>
                    <a:gdLst>
                      <a:gd name="connsiteX0" fmla="*/ 351472 w 722947"/>
                      <a:gd name="connsiteY0" fmla="*/ 0 h 348932"/>
                      <a:gd name="connsiteX1" fmla="*/ 244792 w 722947"/>
                      <a:gd name="connsiteY1" fmla="*/ 1905 h 348932"/>
                      <a:gd name="connsiteX2" fmla="*/ 157162 w 722947"/>
                      <a:gd name="connsiteY2" fmla="*/ 5715 h 348932"/>
                      <a:gd name="connsiteX3" fmla="*/ 69532 w 722947"/>
                      <a:gd name="connsiteY3" fmla="*/ 13335 h 348932"/>
                      <a:gd name="connsiteX4" fmla="*/ 14287 w 722947"/>
                      <a:gd name="connsiteY4" fmla="*/ 36195 h 348932"/>
                      <a:gd name="connsiteX5" fmla="*/ 952 w 722947"/>
                      <a:gd name="connsiteY5" fmla="*/ 59055 h 348932"/>
                      <a:gd name="connsiteX6" fmla="*/ 8572 w 722947"/>
                      <a:gd name="connsiteY6" fmla="*/ 83820 h 348932"/>
                      <a:gd name="connsiteX7" fmla="*/ 40957 w 722947"/>
                      <a:gd name="connsiteY7" fmla="*/ 106680 h 348932"/>
                      <a:gd name="connsiteX8" fmla="*/ 80962 w 722947"/>
                      <a:gd name="connsiteY8" fmla="*/ 121920 h 348932"/>
                      <a:gd name="connsiteX9" fmla="*/ 151447 w 722947"/>
                      <a:gd name="connsiteY9" fmla="*/ 135255 h 348932"/>
                      <a:gd name="connsiteX10" fmla="*/ 239077 w 722947"/>
                      <a:gd name="connsiteY10" fmla="*/ 146685 h 348932"/>
                      <a:gd name="connsiteX11" fmla="*/ 309562 w 722947"/>
                      <a:gd name="connsiteY11" fmla="*/ 158115 h 348932"/>
                      <a:gd name="connsiteX12" fmla="*/ 372427 w 722947"/>
                      <a:gd name="connsiteY12" fmla="*/ 184785 h 348932"/>
                      <a:gd name="connsiteX13" fmla="*/ 393382 w 722947"/>
                      <a:gd name="connsiteY13" fmla="*/ 213360 h 348932"/>
                      <a:gd name="connsiteX14" fmla="*/ 408622 w 722947"/>
                      <a:gd name="connsiteY14" fmla="*/ 266700 h 348932"/>
                      <a:gd name="connsiteX15" fmla="*/ 429577 w 722947"/>
                      <a:gd name="connsiteY15" fmla="*/ 304800 h 348932"/>
                      <a:gd name="connsiteX16" fmla="*/ 463867 w 722947"/>
                      <a:gd name="connsiteY16" fmla="*/ 331470 h 348932"/>
                      <a:gd name="connsiteX17" fmla="*/ 503872 w 722947"/>
                      <a:gd name="connsiteY17" fmla="*/ 346710 h 348932"/>
                      <a:gd name="connsiteX18" fmla="*/ 562927 w 722947"/>
                      <a:gd name="connsiteY18" fmla="*/ 344805 h 348932"/>
                      <a:gd name="connsiteX19" fmla="*/ 614362 w 722947"/>
                      <a:gd name="connsiteY19" fmla="*/ 327660 h 348932"/>
                      <a:gd name="connsiteX20" fmla="*/ 673417 w 722947"/>
                      <a:gd name="connsiteY20" fmla="*/ 300990 h 348932"/>
                      <a:gd name="connsiteX21" fmla="*/ 703897 w 722947"/>
                      <a:gd name="connsiteY21" fmla="*/ 257175 h 348932"/>
                      <a:gd name="connsiteX22" fmla="*/ 721042 w 722947"/>
                      <a:gd name="connsiteY22" fmla="*/ 201930 h 348932"/>
                      <a:gd name="connsiteX23" fmla="*/ 715327 w 722947"/>
                      <a:gd name="connsiteY23" fmla="*/ 152400 h 348932"/>
                      <a:gd name="connsiteX24" fmla="*/ 701992 w 722947"/>
                      <a:gd name="connsiteY24" fmla="*/ 106680 h 348932"/>
                      <a:gd name="connsiteX25" fmla="*/ 671512 w 722947"/>
                      <a:gd name="connsiteY25" fmla="*/ 60960 h 348932"/>
                      <a:gd name="connsiteX26" fmla="*/ 627697 w 722947"/>
                      <a:gd name="connsiteY26" fmla="*/ 43815 h 348932"/>
                      <a:gd name="connsiteX27" fmla="*/ 521017 w 722947"/>
                      <a:gd name="connsiteY27" fmla="*/ 13335 h 348932"/>
                      <a:gd name="connsiteX28" fmla="*/ 416242 w 722947"/>
                      <a:gd name="connsiteY28" fmla="*/ 1905 h 3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22947" h="348932">
                        <a:moveTo>
                          <a:pt x="351472" y="0"/>
                        </a:moveTo>
                        <a:lnTo>
                          <a:pt x="244792" y="1905"/>
                        </a:lnTo>
                        <a:cubicBezTo>
                          <a:pt x="212407" y="2858"/>
                          <a:pt x="186372" y="3810"/>
                          <a:pt x="157162" y="5715"/>
                        </a:cubicBezTo>
                        <a:cubicBezTo>
                          <a:pt x="127952" y="7620"/>
                          <a:pt x="93344" y="8255"/>
                          <a:pt x="69532" y="13335"/>
                        </a:cubicBezTo>
                        <a:cubicBezTo>
                          <a:pt x="45720" y="18415"/>
                          <a:pt x="25717" y="28575"/>
                          <a:pt x="14287" y="36195"/>
                        </a:cubicBezTo>
                        <a:cubicBezTo>
                          <a:pt x="2857" y="43815"/>
                          <a:pt x="1904" y="51118"/>
                          <a:pt x="952" y="59055"/>
                        </a:cubicBezTo>
                        <a:cubicBezTo>
                          <a:pt x="0" y="66992"/>
                          <a:pt x="1905" y="75883"/>
                          <a:pt x="8572" y="83820"/>
                        </a:cubicBezTo>
                        <a:cubicBezTo>
                          <a:pt x="15239" y="91757"/>
                          <a:pt x="28892" y="100330"/>
                          <a:pt x="40957" y="106680"/>
                        </a:cubicBezTo>
                        <a:cubicBezTo>
                          <a:pt x="53022" y="113030"/>
                          <a:pt x="62547" y="117158"/>
                          <a:pt x="80962" y="121920"/>
                        </a:cubicBezTo>
                        <a:cubicBezTo>
                          <a:pt x="99377" y="126682"/>
                          <a:pt x="125095" y="131128"/>
                          <a:pt x="151447" y="135255"/>
                        </a:cubicBezTo>
                        <a:cubicBezTo>
                          <a:pt x="177799" y="139382"/>
                          <a:pt x="212725" y="142875"/>
                          <a:pt x="239077" y="146685"/>
                        </a:cubicBezTo>
                        <a:cubicBezTo>
                          <a:pt x="265429" y="150495"/>
                          <a:pt x="287337" y="151765"/>
                          <a:pt x="309562" y="158115"/>
                        </a:cubicBezTo>
                        <a:cubicBezTo>
                          <a:pt x="331787" y="164465"/>
                          <a:pt x="358457" y="175578"/>
                          <a:pt x="372427" y="184785"/>
                        </a:cubicBezTo>
                        <a:cubicBezTo>
                          <a:pt x="386397" y="193992"/>
                          <a:pt x="387350" y="199708"/>
                          <a:pt x="393382" y="213360"/>
                        </a:cubicBezTo>
                        <a:cubicBezTo>
                          <a:pt x="399414" y="227012"/>
                          <a:pt x="402590" y="251460"/>
                          <a:pt x="408622" y="266700"/>
                        </a:cubicBezTo>
                        <a:cubicBezTo>
                          <a:pt x="414654" y="281940"/>
                          <a:pt x="420370" y="294005"/>
                          <a:pt x="429577" y="304800"/>
                        </a:cubicBezTo>
                        <a:cubicBezTo>
                          <a:pt x="438785" y="315595"/>
                          <a:pt x="451485" y="324485"/>
                          <a:pt x="463867" y="331470"/>
                        </a:cubicBezTo>
                        <a:cubicBezTo>
                          <a:pt x="476249" y="338455"/>
                          <a:pt x="487362" y="344488"/>
                          <a:pt x="503872" y="346710"/>
                        </a:cubicBezTo>
                        <a:cubicBezTo>
                          <a:pt x="520382" y="348932"/>
                          <a:pt x="544512" y="347980"/>
                          <a:pt x="562927" y="344805"/>
                        </a:cubicBezTo>
                        <a:cubicBezTo>
                          <a:pt x="581342" y="341630"/>
                          <a:pt x="595947" y="334962"/>
                          <a:pt x="614362" y="327660"/>
                        </a:cubicBezTo>
                        <a:cubicBezTo>
                          <a:pt x="632777" y="320358"/>
                          <a:pt x="658495" y="312738"/>
                          <a:pt x="673417" y="300990"/>
                        </a:cubicBezTo>
                        <a:cubicBezTo>
                          <a:pt x="688340" y="289243"/>
                          <a:pt x="695960" y="273685"/>
                          <a:pt x="703897" y="257175"/>
                        </a:cubicBezTo>
                        <a:cubicBezTo>
                          <a:pt x="711835" y="240665"/>
                          <a:pt x="719137" y="219393"/>
                          <a:pt x="721042" y="201930"/>
                        </a:cubicBezTo>
                        <a:cubicBezTo>
                          <a:pt x="722947" y="184468"/>
                          <a:pt x="718502" y="168275"/>
                          <a:pt x="715327" y="152400"/>
                        </a:cubicBezTo>
                        <a:cubicBezTo>
                          <a:pt x="712152" y="136525"/>
                          <a:pt x="709294" y="121920"/>
                          <a:pt x="701992" y="106680"/>
                        </a:cubicBezTo>
                        <a:cubicBezTo>
                          <a:pt x="694690" y="91440"/>
                          <a:pt x="683894" y="71437"/>
                          <a:pt x="671512" y="60960"/>
                        </a:cubicBezTo>
                        <a:cubicBezTo>
                          <a:pt x="659130" y="50483"/>
                          <a:pt x="652779" y="51752"/>
                          <a:pt x="627697" y="43815"/>
                        </a:cubicBezTo>
                        <a:cubicBezTo>
                          <a:pt x="602615" y="35878"/>
                          <a:pt x="556259" y="20320"/>
                          <a:pt x="521017" y="13335"/>
                        </a:cubicBezTo>
                        <a:cubicBezTo>
                          <a:pt x="485775" y="6350"/>
                          <a:pt x="451008" y="4127"/>
                          <a:pt x="416242" y="1905"/>
                        </a:cubicBezTo>
                      </a:path>
                    </a:pathLst>
                  </a:custGeom>
                  <a:solidFill>
                    <a:srgbClr val="FF0000">
                      <a:alpha val="5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dirty="0" smtClean="0">
                      <a:ln>
                        <a:noFill/>
                      </a:ln>
                      <a:solidFill>
                        <a:schemeClr val="tx1"/>
                      </a:solidFill>
                      <a:effectLst/>
                      <a:latin typeface="Arial" charset="0"/>
                    </a:endParaRPr>
                  </a:p>
                </p:txBody>
              </p:sp>
            </p:grpSp>
            <p:sp>
              <p:nvSpPr>
                <p:cNvPr id="21" name="Freeform 20"/>
                <p:cNvSpPr/>
                <p:nvPr/>
              </p:nvSpPr>
              <p:spPr bwMode="auto">
                <a:xfrm>
                  <a:off x="5786438" y="4771073"/>
                  <a:ext cx="1142364" cy="631507"/>
                </a:xfrm>
                <a:custGeom>
                  <a:avLst/>
                  <a:gdLst>
                    <a:gd name="connsiteX0" fmla="*/ 2857 w 1142364"/>
                    <a:gd name="connsiteY0" fmla="*/ 109537 h 631507"/>
                    <a:gd name="connsiteX1" fmla="*/ 27622 w 1142364"/>
                    <a:gd name="connsiteY1" fmla="*/ 195262 h 631507"/>
                    <a:gd name="connsiteX2" fmla="*/ 168592 w 1142364"/>
                    <a:gd name="connsiteY2" fmla="*/ 298132 h 631507"/>
                    <a:gd name="connsiteX3" fmla="*/ 307657 w 1142364"/>
                    <a:gd name="connsiteY3" fmla="*/ 370522 h 631507"/>
                    <a:gd name="connsiteX4" fmla="*/ 425767 w 1142364"/>
                    <a:gd name="connsiteY4" fmla="*/ 471487 h 631507"/>
                    <a:gd name="connsiteX5" fmla="*/ 515302 w 1142364"/>
                    <a:gd name="connsiteY5" fmla="*/ 557212 h 631507"/>
                    <a:gd name="connsiteX6" fmla="*/ 587692 w 1142364"/>
                    <a:gd name="connsiteY6" fmla="*/ 606742 h 631507"/>
                    <a:gd name="connsiteX7" fmla="*/ 641032 w 1142364"/>
                    <a:gd name="connsiteY7" fmla="*/ 629602 h 631507"/>
                    <a:gd name="connsiteX8" fmla="*/ 764857 w 1142364"/>
                    <a:gd name="connsiteY8" fmla="*/ 618172 h 631507"/>
                    <a:gd name="connsiteX9" fmla="*/ 907732 w 1142364"/>
                    <a:gd name="connsiteY9" fmla="*/ 578167 h 631507"/>
                    <a:gd name="connsiteX10" fmla="*/ 1014412 w 1142364"/>
                    <a:gd name="connsiteY10" fmla="*/ 530542 h 631507"/>
                    <a:gd name="connsiteX11" fmla="*/ 1096327 w 1142364"/>
                    <a:gd name="connsiteY11" fmla="*/ 469582 h 631507"/>
                    <a:gd name="connsiteX12" fmla="*/ 1136332 w 1142364"/>
                    <a:gd name="connsiteY12" fmla="*/ 412432 h 631507"/>
                    <a:gd name="connsiteX13" fmla="*/ 1132522 w 1142364"/>
                    <a:gd name="connsiteY13" fmla="*/ 381952 h 631507"/>
                    <a:gd name="connsiteX14" fmla="*/ 1117282 w 1142364"/>
                    <a:gd name="connsiteY14" fmla="*/ 362902 h 631507"/>
                    <a:gd name="connsiteX15" fmla="*/ 1033462 w 1142364"/>
                    <a:gd name="connsiteY15" fmla="*/ 338137 h 631507"/>
                    <a:gd name="connsiteX16" fmla="*/ 924877 w 1142364"/>
                    <a:gd name="connsiteY16" fmla="*/ 317182 h 631507"/>
                    <a:gd name="connsiteX17" fmla="*/ 860107 w 1142364"/>
                    <a:gd name="connsiteY17" fmla="*/ 286702 h 631507"/>
                    <a:gd name="connsiteX18" fmla="*/ 810577 w 1142364"/>
                    <a:gd name="connsiteY18" fmla="*/ 237172 h 631507"/>
                    <a:gd name="connsiteX19" fmla="*/ 782002 w 1142364"/>
                    <a:gd name="connsiteY19" fmla="*/ 168592 h 631507"/>
                    <a:gd name="connsiteX20" fmla="*/ 747712 w 1142364"/>
                    <a:gd name="connsiteY20" fmla="*/ 111442 h 631507"/>
                    <a:gd name="connsiteX21" fmla="*/ 717232 w 1142364"/>
                    <a:gd name="connsiteY21" fmla="*/ 80962 h 631507"/>
                    <a:gd name="connsiteX22" fmla="*/ 629602 w 1142364"/>
                    <a:gd name="connsiteY22" fmla="*/ 46672 h 631507"/>
                    <a:gd name="connsiteX23" fmla="*/ 505777 w 1142364"/>
                    <a:gd name="connsiteY23" fmla="*/ 20002 h 631507"/>
                    <a:gd name="connsiteX24" fmla="*/ 381952 w 1142364"/>
                    <a:gd name="connsiteY24" fmla="*/ 4762 h 631507"/>
                    <a:gd name="connsiteX25" fmla="*/ 271462 w 1142364"/>
                    <a:gd name="connsiteY25" fmla="*/ 2857 h 631507"/>
                    <a:gd name="connsiteX26" fmla="*/ 124777 w 1142364"/>
                    <a:gd name="connsiteY26" fmla="*/ 21907 h 631507"/>
                    <a:gd name="connsiteX27" fmla="*/ 44767 w 1142364"/>
                    <a:gd name="connsiteY27" fmla="*/ 60007 h 631507"/>
                    <a:gd name="connsiteX28" fmla="*/ 2857 w 1142364"/>
                    <a:gd name="connsiteY28" fmla="*/ 109537 h 63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42364" h="631507">
                      <a:moveTo>
                        <a:pt x="2857" y="109537"/>
                      </a:moveTo>
                      <a:cubicBezTo>
                        <a:pt x="0" y="132080"/>
                        <a:pt x="0" y="163830"/>
                        <a:pt x="27622" y="195262"/>
                      </a:cubicBezTo>
                      <a:cubicBezTo>
                        <a:pt x="55244" y="226694"/>
                        <a:pt x="121920" y="268922"/>
                        <a:pt x="168592" y="298132"/>
                      </a:cubicBezTo>
                      <a:cubicBezTo>
                        <a:pt x="215264" y="327342"/>
                        <a:pt x="264795" y="341630"/>
                        <a:pt x="307657" y="370522"/>
                      </a:cubicBezTo>
                      <a:cubicBezTo>
                        <a:pt x="350519" y="399414"/>
                        <a:pt x="391160" y="440372"/>
                        <a:pt x="425767" y="471487"/>
                      </a:cubicBezTo>
                      <a:cubicBezTo>
                        <a:pt x="460374" y="502602"/>
                        <a:pt x="488315" y="534670"/>
                        <a:pt x="515302" y="557212"/>
                      </a:cubicBezTo>
                      <a:cubicBezTo>
                        <a:pt x="542289" y="579754"/>
                        <a:pt x="566737" y="594677"/>
                        <a:pt x="587692" y="606742"/>
                      </a:cubicBezTo>
                      <a:cubicBezTo>
                        <a:pt x="608647" y="618807"/>
                        <a:pt x="611505" y="627697"/>
                        <a:pt x="641032" y="629602"/>
                      </a:cubicBezTo>
                      <a:cubicBezTo>
                        <a:pt x="670560" y="631507"/>
                        <a:pt x="720407" y="626745"/>
                        <a:pt x="764857" y="618172"/>
                      </a:cubicBezTo>
                      <a:cubicBezTo>
                        <a:pt x="809307" y="609600"/>
                        <a:pt x="866140" y="592772"/>
                        <a:pt x="907732" y="578167"/>
                      </a:cubicBezTo>
                      <a:cubicBezTo>
                        <a:pt x="949324" y="563562"/>
                        <a:pt x="982980" y="548639"/>
                        <a:pt x="1014412" y="530542"/>
                      </a:cubicBezTo>
                      <a:cubicBezTo>
                        <a:pt x="1045844" y="512445"/>
                        <a:pt x="1076007" y="489267"/>
                        <a:pt x="1096327" y="469582"/>
                      </a:cubicBezTo>
                      <a:cubicBezTo>
                        <a:pt x="1116647" y="449897"/>
                        <a:pt x="1130300" y="427037"/>
                        <a:pt x="1136332" y="412432"/>
                      </a:cubicBezTo>
                      <a:cubicBezTo>
                        <a:pt x="1142364" y="397827"/>
                        <a:pt x="1135697" y="390207"/>
                        <a:pt x="1132522" y="381952"/>
                      </a:cubicBezTo>
                      <a:cubicBezTo>
                        <a:pt x="1129347" y="373697"/>
                        <a:pt x="1133792" y="370204"/>
                        <a:pt x="1117282" y="362902"/>
                      </a:cubicBezTo>
                      <a:cubicBezTo>
                        <a:pt x="1100772" y="355600"/>
                        <a:pt x="1065529" y="345757"/>
                        <a:pt x="1033462" y="338137"/>
                      </a:cubicBezTo>
                      <a:cubicBezTo>
                        <a:pt x="1001395" y="330517"/>
                        <a:pt x="953770" y="325755"/>
                        <a:pt x="924877" y="317182"/>
                      </a:cubicBezTo>
                      <a:cubicBezTo>
                        <a:pt x="895984" y="308609"/>
                        <a:pt x="879157" y="300037"/>
                        <a:pt x="860107" y="286702"/>
                      </a:cubicBezTo>
                      <a:cubicBezTo>
                        <a:pt x="841057" y="273367"/>
                        <a:pt x="823594" y="256857"/>
                        <a:pt x="810577" y="237172"/>
                      </a:cubicBezTo>
                      <a:cubicBezTo>
                        <a:pt x="797560" y="217487"/>
                        <a:pt x="792480" y="189547"/>
                        <a:pt x="782002" y="168592"/>
                      </a:cubicBezTo>
                      <a:cubicBezTo>
                        <a:pt x="771525" y="147637"/>
                        <a:pt x="758507" y="126047"/>
                        <a:pt x="747712" y="111442"/>
                      </a:cubicBezTo>
                      <a:cubicBezTo>
                        <a:pt x="736917" y="96837"/>
                        <a:pt x="736917" y="91757"/>
                        <a:pt x="717232" y="80962"/>
                      </a:cubicBezTo>
                      <a:cubicBezTo>
                        <a:pt x="697547" y="70167"/>
                        <a:pt x="664844" y="56832"/>
                        <a:pt x="629602" y="46672"/>
                      </a:cubicBezTo>
                      <a:cubicBezTo>
                        <a:pt x="594360" y="36512"/>
                        <a:pt x="547052" y="26987"/>
                        <a:pt x="505777" y="20002"/>
                      </a:cubicBezTo>
                      <a:cubicBezTo>
                        <a:pt x="464502" y="13017"/>
                        <a:pt x="421004" y="7619"/>
                        <a:pt x="381952" y="4762"/>
                      </a:cubicBezTo>
                      <a:cubicBezTo>
                        <a:pt x="342900" y="1905"/>
                        <a:pt x="314324" y="0"/>
                        <a:pt x="271462" y="2857"/>
                      </a:cubicBezTo>
                      <a:cubicBezTo>
                        <a:pt x="228600" y="5714"/>
                        <a:pt x="162560" y="12382"/>
                        <a:pt x="124777" y="21907"/>
                      </a:cubicBezTo>
                      <a:cubicBezTo>
                        <a:pt x="86994" y="31432"/>
                        <a:pt x="65722" y="45402"/>
                        <a:pt x="44767" y="60007"/>
                      </a:cubicBezTo>
                      <a:cubicBezTo>
                        <a:pt x="23812" y="74612"/>
                        <a:pt x="5715" y="86995"/>
                        <a:pt x="2857" y="109537"/>
                      </a:cubicBezTo>
                      <a:close/>
                    </a:path>
                  </a:pathLst>
                </a:custGeom>
                <a:solidFill>
                  <a:schemeClr val="accent1">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dirty="0" smtClean="0">
                    <a:ln>
                      <a:noFill/>
                    </a:ln>
                    <a:solidFill>
                      <a:schemeClr val="tx1"/>
                    </a:solidFill>
                    <a:effectLst/>
                    <a:latin typeface="Arial" charset="0"/>
                  </a:endParaRPr>
                </a:p>
              </p:txBody>
            </p:sp>
          </p:grpSp>
          <p:sp>
            <p:nvSpPr>
              <p:cNvPr id="22" name="Freeform 21"/>
              <p:cNvSpPr/>
              <p:nvPr/>
            </p:nvSpPr>
            <p:spPr bwMode="auto">
              <a:xfrm>
                <a:off x="7453630" y="2208107"/>
                <a:ext cx="514350" cy="1532043"/>
              </a:xfrm>
              <a:custGeom>
                <a:avLst/>
                <a:gdLst>
                  <a:gd name="connsiteX0" fmla="*/ 260350 w 514350"/>
                  <a:gd name="connsiteY0" fmla="*/ 9313 h 1532043"/>
                  <a:gd name="connsiteX1" fmla="*/ 186690 w 514350"/>
                  <a:gd name="connsiteY1" fmla="*/ 39793 h 1532043"/>
                  <a:gd name="connsiteX2" fmla="*/ 143510 w 514350"/>
                  <a:gd name="connsiteY2" fmla="*/ 98213 h 1532043"/>
                  <a:gd name="connsiteX3" fmla="*/ 105410 w 514350"/>
                  <a:gd name="connsiteY3" fmla="*/ 212513 h 1532043"/>
                  <a:gd name="connsiteX4" fmla="*/ 69850 w 514350"/>
                  <a:gd name="connsiteY4" fmla="*/ 349673 h 1532043"/>
                  <a:gd name="connsiteX5" fmla="*/ 24130 w 514350"/>
                  <a:gd name="connsiteY5" fmla="*/ 512233 h 1532043"/>
                  <a:gd name="connsiteX6" fmla="*/ 3810 w 514350"/>
                  <a:gd name="connsiteY6" fmla="*/ 611293 h 1532043"/>
                  <a:gd name="connsiteX7" fmla="*/ 1270 w 514350"/>
                  <a:gd name="connsiteY7" fmla="*/ 740833 h 1532043"/>
                  <a:gd name="connsiteX8" fmla="*/ 6350 w 514350"/>
                  <a:gd name="connsiteY8" fmla="*/ 977053 h 1532043"/>
                  <a:gd name="connsiteX9" fmla="*/ 24130 w 514350"/>
                  <a:gd name="connsiteY9" fmla="*/ 1106593 h 1532043"/>
                  <a:gd name="connsiteX10" fmla="*/ 67310 w 514350"/>
                  <a:gd name="connsiteY10" fmla="*/ 1294553 h 1532043"/>
                  <a:gd name="connsiteX11" fmla="*/ 115570 w 514350"/>
                  <a:gd name="connsiteY11" fmla="*/ 1452033 h 1532043"/>
                  <a:gd name="connsiteX12" fmla="*/ 146050 w 514350"/>
                  <a:gd name="connsiteY12" fmla="*/ 1510453 h 1532043"/>
                  <a:gd name="connsiteX13" fmla="*/ 189230 w 514350"/>
                  <a:gd name="connsiteY13" fmla="*/ 1530773 h 1532043"/>
                  <a:gd name="connsiteX14" fmla="*/ 229870 w 514350"/>
                  <a:gd name="connsiteY14" fmla="*/ 1502833 h 1532043"/>
                  <a:gd name="connsiteX15" fmla="*/ 255270 w 514350"/>
                  <a:gd name="connsiteY15" fmla="*/ 1436793 h 1532043"/>
                  <a:gd name="connsiteX16" fmla="*/ 273050 w 514350"/>
                  <a:gd name="connsiteY16" fmla="*/ 1299633 h 1532043"/>
                  <a:gd name="connsiteX17" fmla="*/ 290830 w 514350"/>
                  <a:gd name="connsiteY17" fmla="*/ 1154853 h 1532043"/>
                  <a:gd name="connsiteX18" fmla="*/ 311150 w 514350"/>
                  <a:gd name="connsiteY18" fmla="*/ 1012613 h 1532043"/>
                  <a:gd name="connsiteX19" fmla="*/ 344170 w 514350"/>
                  <a:gd name="connsiteY19" fmla="*/ 855133 h 1532043"/>
                  <a:gd name="connsiteX20" fmla="*/ 389890 w 514350"/>
                  <a:gd name="connsiteY20" fmla="*/ 707813 h 1532043"/>
                  <a:gd name="connsiteX21" fmla="*/ 427990 w 514350"/>
                  <a:gd name="connsiteY21" fmla="*/ 618913 h 1532043"/>
                  <a:gd name="connsiteX22" fmla="*/ 478790 w 514350"/>
                  <a:gd name="connsiteY22" fmla="*/ 532553 h 1532043"/>
                  <a:gd name="connsiteX23" fmla="*/ 509270 w 514350"/>
                  <a:gd name="connsiteY23" fmla="*/ 479213 h 1532043"/>
                  <a:gd name="connsiteX24" fmla="*/ 509270 w 514350"/>
                  <a:gd name="connsiteY24" fmla="*/ 446193 h 1532043"/>
                  <a:gd name="connsiteX25" fmla="*/ 488950 w 514350"/>
                  <a:gd name="connsiteY25" fmla="*/ 377613 h 1532043"/>
                  <a:gd name="connsiteX26" fmla="*/ 458470 w 514350"/>
                  <a:gd name="connsiteY26" fmla="*/ 298873 h 1532043"/>
                  <a:gd name="connsiteX27" fmla="*/ 438150 w 514350"/>
                  <a:gd name="connsiteY27" fmla="*/ 202353 h 1532043"/>
                  <a:gd name="connsiteX28" fmla="*/ 433070 w 514350"/>
                  <a:gd name="connsiteY28" fmla="*/ 103293 h 1532043"/>
                  <a:gd name="connsiteX29" fmla="*/ 407670 w 514350"/>
                  <a:gd name="connsiteY29" fmla="*/ 55033 h 1532043"/>
                  <a:gd name="connsiteX30" fmla="*/ 346710 w 514350"/>
                  <a:gd name="connsiteY30" fmla="*/ 9313 h 1532043"/>
                  <a:gd name="connsiteX31" fmla="*/ 260350 w 514350"/>
                  <a:gd name="connsiteY31" fmla="*/ 9313 h 1532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14350" h="1532043">
                    <a:moveTo>
                      <a:pt x="260350" y="9313"/>
                    </a:moveTo>
                    <a:cubicBezTo>
                      <a:pt x="233680" y="14393"/>
                      <a:pt x="206163" y="24976"/>
                      <a:pt x="186690" y="39793"/>
                    </a:cubicBezTo>
                    <a:cubicBezTo>
                      <a:pt x="167217" y="54610"/>
                      <a:pt x="157057" y="69426"/>
                      <a:pt x="143510" y="98213"/>
                    </a:cubicBezTo>
                    <a:cubicBezTo>
                      <a:pt x="129963" y="127000"/>
                      <a:pt x="117687" y="170603"/>
                      <a:pt x="105410" y="212513"/>
                    </a:cubicBezTo>
                    <a:cubicBezTo>
                      <a:pt x="93133" y="254423"/>
                      <a:pt x="83397" y="299720"/>
                      <a:pt x="69850" y="349673"/>
                    </a:cubicBezTo>
                    <a:cubicBezTo>
                      <a:pt x="56303" y="399626"/>
                      <a:pt x="35137" y="468630"/>
                      <a:pt x="24130" y="512233"/>
                    </a:cubicBezTo>
                    <a:cubicBezTo>
                      <a:pt x="13123" y="555836"/>
                      <a:pt x="7620" y="573193"/>
                      <a:pt x="3810" y="611293"/>
                    </a:cubicBezTo>
                    <a:cubicBezTo>
                      <a:pt x="0" y="649393"/>
                      <a:pt x="847" y="679873"/>
                      <a:pt x="1270" y="740833"/>
                    </a:cubicBezTo>
                    <a:cubicBezTo>
                      <a:pt x="1693" y="801793"/>
                      <a:pt x="2540" y="916093"/>
                      <a:pt x="6350" y="977053"/>
                    </a:cubicBezTo>
                    <a:cubicBezTo>
                      <a:pt x="10160" y="1038013"/>
                      <a:pt x="13970" y="1053676"/>
                      <a:pt x="24130" y="1106593"/>
                    </a:cubicBezTo>
                    <a:cubicBezTo>
                      <a:pt x="34290" y="1159510"/>
                      <a:pt x="52070" y="1236980"/>
                      <a:pt x="67310" y="1294553"/>
                    </a:cubicBezTo>
                    <a:cubicBezTo>
                      <a:pt x="82550" y="1352126"/>
                      <a:pt x="102447" y="1416050"/>
                      <a:pt x="115570" y="1452033"/>
                    </a:cubicBezTo>
                    <a:cubicBezTo>
                      <a:pt x="128693" y="1488016"/>
                      <a:pt x="133773" y="1497330"/>
                      <a:pt x="146050" y="1510453"/>
                    </a:cubicBezTo>
                    <a:cubicBezTo>
                      <a:pt x="158327" y="1523576"/>
                      <a:pt x="175260" y="1532043"/>
                      <a:pt x="189230" y="1530773"/>
                    </a:cubicBezTo>
                    <a:cubicBezTo>
                      <a:pt x="203200" y="1529503"/>
                      <a:pt x="218863" y="1518496"/>
                      <a:pt x="229870" y="1502833"/>
                    </a:cubicBezTo>
                    <a:cubicBezTo>
                      <a:pt x="240877" y="1487170"/>
                      <a:pt x="248073" y="1470660"/>
                      <a:pt x="255270" y="1436793"/>
                    </a:cubicBezTo>
                    <a:cubicBezTo>
                      <a:pt x="262467" y="1402926"/>
                      <a:pt x="267123" y="1346623"/>
                      <a:pt x="273050" y="1299633"/>
                    </a:cubicBezTo>
                    <a:cubicBezTo>
                      <a:pt x="278977" y="1252643"/>
                      <a:pt x="284480" y="1202690"/>
                      <a:pt x="290830" y="1154853"/>
                    </a:cubicBezTo>
                    <a:cubicBezTo>
                      <a:pt x="297180" y="1107016"/>
                      <a:pt x="302260" y="1062566"/>
                      <a:pt x="311150" y="1012613"/>
                    </a:cubicBezTo>
                    <a:cubicBezTo>
                      <a:pt x="320040" y="962660"/>
                      <a:pt x="331047" y="905933"/>
                      <a:pt x="344170" y="855133"/>
                    </a:cubicBezTo>
                    <a:cubicBezTo>
                      <a:pt x="357293" y="804333"/>
                      <a:pt x="375920" y="747183"/>
                      <a:pt x="389890" y="707813"/>
                    </a:cubicBezTo>
                    <a:cubicBezTo>
                      <a:pt x="403860" y="668443"/>
                      <a:pt x="413173" y="648123"/>
                      <a:pt x="427990" y="618913"/>
                    </a:cubicBezTo>
                    <a:cubicBezTo>
                      <a:pt x="442807" y="589703"/>
                      <a:pt x="465243" y="555836"/>
                      <a:pt x="478790" y="532553"/>
                    </a:cubicBezTo>
                    <a:cubicBezTo>
                      <a:pt x="492337" y="509270"/>
                      <a:pt x="504190" y="493606"/>
                      <a:pt x="509270" y="479213"/>
                    </a:cubicBezTo>
                    <a:cubicBezTo>
                      <a:pt x="514350" y="464820"/>
                      <a:pt x="512657" y="463126"/>
                      <a:pt x="509270" y="446193"/>
                    </a:cubicBezTo>
                    <a:cubicBezTo>
                      <a:pt x="505883" y="429260"/>
                      <a:pt x="497417" y="402166"/>
                      <a:pt x="488950" y="377613"/>
                    </a:cubicBezTo>
                    <a:cubicBezTo>
                      <a:pt x="480483" y="353060"/>
                      <a:pt x="466937" y="328083"/>
                      <a:pt x="458470" y="298873"/>
                    </a:cubicBezTo>
                    <a:cubicBezTo>
                      <a:pt x="450003" y="269663"/>
                      <a:pt x="442383" y="234949"/>
                      <a:pt x="438150" y="202353"/>
                    </a:cubicBezTo>
                    <a:cubicBezTo>
                      <a:pt x="433917" y="169757"/>
                      <a:pt x="438150" y="127846"/>
                      <a:pt x="433070" y="103293"/>
                    </a:cubicBezTo>
                    <a:cubicBezTo>
                      <a:pt x="427990" y="78740"/>
                      <a:pt x="422063" y="70696"/>
                      <a:pt x="407670" y="55033"/>
                    </a:cubicBezTo>
                    <a:cubicBezTo>
                      <a:pt x="393277" y="39370"/>
                      <a:pt x="367030" y="18626"/>
                      <a:pt x="346710" y="9313"/>
                    </a:cubicBezTo>
                    <a:cubicBezTo>
                      <a:pt x="326390" y="0"/>
                      <a:pt x="287020" y="4233"/>
                      <a:pt x="260350" y="9313"/>
                    </a:cubicBezTo>
                    <a:close/>
                  </a:path>
                </a:pathLst>
              </a:custGeom>
              <a:solidFill>
                <a:schemeClr val="accent1">
                  <a:alpha val="5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dirty="0" smtClean="0">
                  <a:ln>
                    <a:noFill/>
                  </a:ln>
                  <a:solidFill>
                    <a:schemeClr val="tx1"/>
                  </a:solidFill>
                  <a:effectLst/>
                  <a:latin typeface="Arial" charset="0"/>
                </a:endParaRPr>
              </a:p>
            </p:txBody>
          </p:sp>
        </p:grpSp>
        <p:grpSp>
          <p:nvGrpSpPr>
            <p:cNvPr id="8" name="Group 30"/>
            <p:cNvGrpSpPr/>
            <p:nvPr/>
          </p:nvGrpSpPr>
          <p:grpSpPr>
            <a:xfrm>
              <a:off x="4816792" y="3795468"/>
              <a:ext cx="1408768" cy="835152"/>
              <a:chOff x="4278312" y="1804108"/>
              <a:chExt cx="1408768" cy="835152"/>
            </a:xfrm>
          </p:grpSpPr>
          <p:sp>
            <p:nvSpPr>
              <p:cNvPr id="27" name="Rectangle 26"/>
              <p:cNvSpPr/>
              <p:nvPr/>
            </p:nvSpPr>
            <p:spPr bwMode="auto">
              <a:xfrm>
                <a:off x="4278312" y="1804108"/>
                <a:ext cx="1323912" cy="835152"/>
              </a:xfrm>
              <a:prstGeom prst="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dirty="0" smtClean="0">
                  <a:ln>
                    <a:noFill/>
                  </a:ln>
                  <a:solidFill>
                    <a:schemeClr val="tx1"/>
                  </a:solidFill>
                  <a:effectLst/>
                  <a:latin typeface="Arial" charset="0"/>
                </a:endParaRPr>
              </a:p>
            </p:txBody>
          </p:sp>
          <p:sp>
            <p:nvSpPr>
              <p:cNvPr id="26" name="Freeform 25"/>
              <p:cNvSpPr/>
              <p:nvPr/>
            </p:nvSpPr>
            <p:spPr bwMode="auto">
              <a:xfrm>
                <a:off x="4415031" y="2330301"/>
                <a:ext cx="180118" cy="199539"/>
              </a:xfrm>
              <a:custGeom>
                <a:avLst/>
                <a:gdLst>
                  <a:gd name="connsiteX0" fmla="*/ 2857 w 1142364"/>
                  <a:gd name="connsiteY0" fmla="*/ 109537 h 631507"/>
                  <a:gd name="connsiteX1" fmla="*/ 27622 w 1142364"/>
                  <a:gd name="connsiteY1" fmla="*/ 195262 h 631507"/>
                  <a:gd name="connsiteX2" fmla="*/ 168592 w 1142364"/>
                  <a:gd name="connsiteY2" fmla="*/ 298132 h 631507"/>
                  <a:gd name="connsiteX3" fmla="*/ 307657 w 1142364"/>
                  <a:gd name="connsiteY3" fmla="*/ 370522 h 631507"/>
                  <a:gd name="connsiteX4" fmla="*/ 425767 w 1142364"/>
                  <a:gd name="connsiteY4" fmla="*/ 471487 h 631507"/>
                  <a:gd name="connsiteX5" fmla="*/ 515302 w 1142364"/>
                  <a:gd name="connsiteY5" fmla="*/ 557212 h 631507"/>
                  <a:gd name="connsiteX6" fmla="*/ 587692 w 1142364"/>
                  <a:gd name="connsiteY6" fmla="*/ 606742 h 631507"/>
                  <a:gd name="connsiteX7" fmla="*/ 641032 w 1142364"/>
                  <a:gd name="connsiteY7" fmla="*/ 629602 h 631507"/>
                  <a:gd name="connsiteX8" fmla="*/ 764857 w 1142364"/>
                  <a:gd name="connsiteY8" fmla="*/ 618172 h 631507"/>
                  <a:gd name="connsiteX9" fmla="*/ 907732 w 1142364"/>
                  <a:gd name="connsiteY9" fmla="*/ 578167 h 631507"/>
                  <a:gd name="connsiteX10" fmla="*/ 1014412 w 1142364"/>
                  <a:gd name="connsiteY10" fmla="*/ 530542 h 631507"/>
                  <a:gd name="connsiteX11" fmla="*/ 1096327 w 1142364"/>
                  <a:gd name="connsiteY11" fmla="*/ 469582 h 631507"/>
                  <a:gd name="connsiteX12" fmla="*/ 1136332 w 1142364"/>
                  <a:gd name="connsiteY12" fmla="*/ 412432 h 631507"/>
                  <a:gd name="connsiteX13" fmla="*/ 1132522 w 1142364"/>
                  <a:gd name="connsiteY13" fmla="*/ 381952 h 631507"/>
                  <a:gd name="connsiteX14" fmla="*/ 1117282 w 1142364"/>
                  <a:gd name="connsiteY14" fmla="*/ 362902 h 631507"/>
                  <a:gd name="connsiteX15" fmla="*/ 1033462 w 1142364"/>
                  <a:gd name="connsiteY15" fmla="*/ 338137 h 631507"/>
                  <a:gd name="connsiteX16" fmla="*/ 924877 w 1142364"/>
                  <a:gd name="connsiteY16" fmla="*/ 317182 h 631507"/>
                  <a:gd name="connsiteX17" fmla="*/ 860107 w 1142364"/>
                  <a:gd name="connsiteY17" fmla="*/ 286702 h 631507"/>
                  <a:gd name="connsiteX18" fmla="*/ 810577 w 1142364"/>
                  <a:gd name="connsiteY18" fmla="*/ 237172 h 631507"/>
                  <a:gd name="connsiteX19" fmla="*/ 782002 w 1142364"/>
                  <a:gd name="connsiteY19" fmla="*/ 168592 h 631507"/>
                  <a:gd name="connsiteX20" fmla="*/ 747712 w 1142364"/>
                  <a:gd name="connsiteY20" fmla="*/ 111442 h 631507"/>
                  <a:gd name="connsiteX21" fmla="*/ 717232 w 1142364"/>
                  <a:gd name="connsiteY21" fmla="*/ 80962 h 631507"/>
                  <a:gd name="connsiteX22" fmla="*/ 629602 w 1142364"/>
                  <a:gd name="connsiteY22" fmla="*/ 46672 h 631507"/>
                  <a:gd name="connsiteX23" fmla="*/ 505777 w 1142364"/>
                  <a:gd name="connsiteY23" fmla="*/ 20002 h 631507"/>
                  <a:gd name="connsiteX24" fmla="*/ 381952 w 1142364"/>
                  <a:gd name="connsiteY24" fmla="*/ 4762 h 631507"/>
                  <a:gd name="connsiteX25" fmla="*/ 271462 w 1142364"/>
                  <a:gd name="connsiteY25" fmla="*/ 2857 h 631507"/>
                  <a:gd name="connsiteX26" fmla="*/ 124777 w 1142364"/>
                  <a:gd name="connsiteY26" fmla="*/ 21907 h 631507"/>
                  <a:gd name="connsiteX27" fmla="*/ 44767 w 1142364"/>
                  <a:gd name="connsiteY27" fmla="*/ 60007 h 631507"/>
                  <a:gd name="connsiteX28" fmla="*/ 2857 w 1142364"/>
                  <a:gd name="connsiteY28" fmla="*/ 109537 h 63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42364" h="631507">
                    <a:moveTo>
                      <a:pt x="2857" y="109537"/>
                    </a:moveTo>
                    <a:cubicBezTo>
                      <a:pt x="0" y="132080"/>
                      <a:pt x="0" y="163830"/>
                      <a:pt x="27622" y="195262"/>
                    </a:cubicBezTo>
                    <a:cubicBezTo>
                      <a:pt x="55244" y="226694"/>
                      <a:pt x="121920" y="268922"/>
                      <a:pt x="168592" y="298132"/>
                    </a:cubicBezTo>
                    <a:cubicBezTo>
                      <a:pt x="215264" y="327342"/>
                      <a:pt x="264795" y="341630"/>
                      <a:pt x="307657" y="370522"/>
                    </a:cubicBezTo>
                    <a:cubicBezTo>
                      <a:pt x="350519" y="399414"/>
                      <a:pt x="391160" y="440372"/>
                      <a:pt x="425767" y="471487"/>
                    </a:cubicBezTo>
                    <a:cubicBezTo>
                      <a:pt x="460374" y="502602"/>
                      <a:pt x="488315" y="534670"/>
                      <a:pt x="515302" y="557212"/>
                    </a:cubicBezTo>
                    <a:cubicBezTo>
                      <a:pt x="542289" y="579754"/>
                      <a:pt x="566737" y="594677"/>
                      <a:pt x="587692" y="606742"/>
                    </a:cubicBezTo>
                    <a:cubicBezTo>
                      <a:pt x="608647" y="618807"/>
                      <a:pt x="611505" y="627697"/>
                      <a:pt x="641032" y="629602"/>
                    </a:cubicBezTo>
                    <a:cubicBezTo>
                      <a:pt x="670560" y="631507"/>
                      <a:pt x="720407" y="626745"/>
                      <a:pt x="764857" y="618172"/>
                    </a:cubicBezTo>
                    <a:cubicBezTo>
                      <a:pt x="809307" y="609600"/>
                      <a:pt x="866140" y="592772"/>
                      <a:pt x="907732" y="578167"/>
                    </a:cubicBezTo>
                    <a:cubicBezTo>
                      <a:pt x="949324" y="563562"/>
                      <a:pt x="982980" y="548639"/>
                      <a:pt x="1014412" y="530542"/>
                    </a:cubicBezTo>
                    <a:cubicBezTo>
                      <a:pt x="1045844" y="512445"/>
                      <a:pt x="1076007" y="489267"/>
                      <a:pt x="1096327" y="469582"/>
                    </a:cubicBezTo>
                    <a:cubicBezTo>
                      <a:pt x="1116647" y="449897"/>
                      <a:pt x="1130300" y="427037"/>
                      <a:pt x="1136332" y="412432"/>
                    </a:cubicBezTo>
                    <a:cubicBezTo>
                      <a:pt x="1142364" y="397827"/>
                      <a:pt x="1135697" y="390207"/>
                      <a:pt x="1132522" y="381952"/>
                    </a:cubicBezTo>
                    <a:cubicBezTo>
                      <a:pt x="1129347" y="373697"/>
                      <a:pt x="1133792" y="370204"/>
                      <a:pt x="1117282" y="362902"/>
                    </a:cubicBezTo>
                    <a:cubicBezTo>
                      <a:pt x="1100772" y="355600"/>
                      <a:pt x="1065529" y="345757"/>
                      <a:pt x="1033462" y="338137"/>
                    </a:cubicBezTo>
                    <a:cubicBezTo>
                      <a:pt x="1001395" y="330517"/>
                      <a:pt x="953770" y="325755"/>
                      <a:pt x="924877" y="317182"/>
                    </a:cubicBezTo>
                    <a:cubicBezTo>
                      <a:pt x="895984" y="308609"/>
                      <a:pt x="879157" y="300037"/>
                      <a:pt x="860107" y="286702"/>
                    </a:cubicBezTo>
                    <a:cubicBezTo>
                      <a:pt x="841057" y="273367"/>
                      <a:pt x="823594" y="256857"/>
                      <a:pt x="810577" y="237172"/>
                    </a:cubicBezTo>
                    <a:cubicBezTo>
                      <a:pt x="797560" y="217487"/>
                      <a:pt x="792480" y="189547"/>
                      <a:pt x="782002" y="168592"/>
                    </a:cubicBezTo>
                    <a:cubicBezTo>
                      <a:pt x="771525" y="147637"/>
                      <a:pt x="758507" y="126047"/>
                      <a:pt x="747712" y="111442"/>
                    </a:cubicBezTo>
                    <a:cubicBezTo>
                      <a:pt x="736917" y="96837"/>
                      <a:pt x="736917" y="91757"/>
                      <a:pt x="717232" y="80962"/>
                    </a:cubicBezTo>
                    <a:cubicBezTo>
                      <a:pt x="697547" y="70167"/>
                      <a:pt x="664844" y="56832"/>
                      <a:pt x="629602" y="46672"/>
                    </a:cubicBezTo>
                    <a:cubicBezTo>
                      <a:pt x="594360" y="36512"/>
                      <a:pt x="547052" y="26987"/>
                      <a:pt x="505777" y="20002"/>
                    </a:cubicBezTo>
                    <a:cubicBezTo>
                      <a:pt x="464502" y="13017"/>
                      <a:pt x="421004" y="7619"/>
                      <a:pt x="381952" y="4762"/>
                    </a:cubicBezTo>
                    <a:cubicBezTo>
                      <a:pt x="342900" y="1905"/>
                      <a:pt x="314324" y="0"/>
                      <a:pt x="271462" y="2857"/>
                    </a:cubicBezTo>
                    <a:cubicBezTo>
                      <a:pt x="228600" y="5714"/>
                      <a:pt x="162560" y="12382"/>
                      <a:pt x="124777" y="21907"/>
                    </a:cubicBezTo>
                    <a:cubicBezTo>
                      <a:pt x="86994" y="31432"/>
                      <a:pt x="65722" y="45402"/>
                      <a:pt x="44767" y="60007"/>
                    </a:cubicBezTo>
                    <a:cubicBezTo>
                      <a:pt x="23812" y="74612"/>
                      <a:pt x="5715" y="86995"/>
                      <a:pt x="2857" y="109537"/>
                    </a:cubicBezTo>
                    <a:close/>
                  </a:path>
                </a:pathLst>
              </a:custGeom>
              <a:solidFill>
                <a:srgbClr val="C00000">
                  <a:alpha val="50000"/>
                </a:srgbClr>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dirty="0" smtClean="0">
                  <a:ln>
                    <a:noFill/>
                  </a:ln>
                  <a:solidFill>
                    <a:schemeClr val="tx1"/>
                  </a:solidFill>
                  <a:effectLst/>
                  <a:latin typeface="Arial" charset="0"/>
                </a:endParaRPr>
              </a:p>
            </p:txBody>
          </p:sp>
          <p:sp>
            <p:nvSpPr>
              <p:cNvPr id="19" name="Freeform 18"/>
              <p:cNvSpPr/>
              <p:nvPr/>
            </p:nvSpPr>
            <p:spPr bwMode="auto">
              <a:xfrm>
                <a:off x="4415031" y="2043789"/>
                <a:ext cx="180118" cy="199539"/>
              </a:xfrm>
              <a:custGeom>
                <a:avLst/>
                <a:gdLst>
                  <a:gd name="connsiteX0" fmla="*/ 2857 w 1142364"/>
                  <a:gd name="connsiteY0" fmla="*/ 109537 h 631507"/>
                  <a:gd name="connsiteX1" fmla="*/ 27622 w 1142364"/>
                  <a:gd name="connsiteY1" fmla="*/ 195262 h 631507"/>
                  <a:gd name="connsiteX2" fmla="*/ 168592 w 1142364"/>
                  <a:gd name="connsiteY2" fmla="*/ 298132 h 631507"/>
                  <a:gd name="connsiteX3" fmla="*/ 307657 w 1142364"/>
                  <a:gd name="connsiteY3" fmla="*/ 370522 h 631507"/>
                  <a:gd name="connsiteX4" fmla="*/ 425767 w 1142364"/>
                  <a:gd name="connsiteY4" fmla="*/ 471487 h 631507"/>
                  <a:gd name="connsiteX5" fmla="*/ 515302 w 1142364"/>
                  <a:gd name="connsiteY5" fmla="*/ 557212 h 631507"/>
                  <a:gd name="connsiteX6" fmla="*/ 587692 w 1142364"/>
                  <a:gd name="connsiteY6" fmla="*/ 606742 h 631507"/>
                  <a:gd name="connsiteX7" fmla="*/ 641032 w 1142364"/>
                  <a:gd name="connsiteY7" fmla="*/ 629602 h 631507"/>
                  <a:gd name="connsiteX8" fmla="*/ 764857 w 1142364"/>
                  <a:gd name="connsiteY8" fmla="*/ 618172 h 631507"/>
                  <a:gd name="connsiteX9" fmla="*/ 907732 w 1142364"/>
                  <a:gd name="connsiteY9" fmla="*/ 578167 h 631507"/>
                  <a:gd name="connsiteX10" fmla="*/ 1014412 w 1142364"/>
                  <a:gd name="connsiteY10" fmla="*/ 530542 h 631507"/>
                  <a:gd name="connsiteX11" fmla="*/ 1096327 w 1142364"/>
                  <a:gd name="connsiteY11" fmla="*/ 469582 h 631507"/>
                  <a:gd name="connsiteX12" fmla="*/ 1136332 w 1142364"/>
                  <a:gd name="connsiteY12" fmla="*/ 412432 h 631507"/>
                  <a:gd name="connsiteX13" fmla="*/ 1132522 w 1142364"/>
                  <a:gd name="connsiteY13" fmla="*/ 381952 h 631507"/>
                  <a:gd name="connsiteX14" fmla="*/ 1117282 w 1142364"/>
                  <a:gd name="connsiteY14" fmla="*/ 362902 h 631507"/>
                  <a:gd name="connsiteX15" fmla="*/ 1033462 w 1142364"/>
                  <a:gd name="connsiteY15" fmla="*/ 338137 h 631507"/>
                  <a:gd name="connsiteX16" fmla="*/ 924877 w 1142364"/>
                  <a:gd name="connsiteY16" fmla="*/ 317182 h 631507"/>
                  <a:gd name="connsiteX17" fmla="*/ 860107 w 1142364"/>
                  <a:gd name="connsiteY17" fmla="*/ 286702 h 631507"/>
                  <a:gd name="connsiteX18" fmla="*/ 810577 w 1142364"/>
                  <a:gd name="connsiteY18" fmla="*/ 237172 h 631507"/>
                  <a:gd name="connsiteX19" fmla="*/ 782002 w 1142364"/>
                  <a:gd name="connsiteY19" fmla="*/ 168592 h 631507"/>
                  <a:gd name="connsiteX20" fmla="*/ 747712 w 1142364"/>
                  <a:gd name="connsiteY20" fmla="*/ 111442 h 631507"/>
                  <a:gd name="connsiteX21" fmla="*/ 717232 w 1142364"/>
                  <a:gd name="connsiteY21" fmla="*/ 80962 h 631507"/>
                  <a:gd name="connsiteX22" fmla="*/ 629602 w 1142364"/>
                  <a:gd name="connsiteY22" fmla="*/ 46672 h 631507"/>
                  <a:gd name="connsiteX23" fmla="*/ 505777 w 1142364"/>
                  <a:gd name="connsiteY23" fmla="*/ 20002 h 631507"/>
                  <a:gd name="connsiteX24" fmla="*/ 381952 w 1142364"/>
                  <a:gd name="connsiteY24" fmla="*/ 4762 h 631507"/>
                  <a:gd name="connsiteX25" fmla="*/ 271462 w 1142364"/>
                  <a:gd name="connsiteY25" fmla="*/ 2857 h 631507"/>
                  <a:gd name="connsiteX26" fmla="*/ 124777 w 1142364"/>
                  <a:gd name="connsiteY26" fmla="*/ 21907 h 631507"/>
                  <a:gd name="connsiteX27" fmla="*/ 44767 w 1142364"/>
                  <a:gd name="connsiteY27" fmla="*/ 60007 h 631507"/>
                  <a:gd name="connsiteX28" fmla="*/ 2857 w 1142364"/>
                  <a:gd name="connsiteY28" fmla="*/ 109537 h 631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142364" h="631507">
                    <a:moveTo>
                      <a:pt x="2857" y="109537"/>
                    </a:moveTo>
                    <a:cubicBezTo>
                      <a:pt x="0" y="132080"/>
                      <a:pt x="0" y="163830"/>
                      <a:pt x="27622" y="195262"/>
                    </a:cubicBezTo>
                    <a:cubicBezTo>
                      <a:pt x="55244" y="226694"/>
                      <a:pt x="121920" y="268922"/>
                      <a:pt x="168592" y="298132"/>
                    </a:cubicBezTo>
                    <a:cubicBezTo>
                      <a:pt x="215264" y="327342"/>
                      <a:pt x="264795" y="341630"/>
                      <a:pt x="307657" y="370522"/>
                    </a:cubicBezTo>
                    <a:cubicBezTo>
                      <a:pt x="350519" y="399414"/>
                      <a:pt x="391160" y="440372"/>
                      <a:pt x="425767" y="471487"/>
                    </a:cubicBezTo>
                    <a:cubicBezTo>
                      <a:pt x="460374" y="502602"/>
                      <a:pt x="488315" y="534670"/>
                      <a:pt x="515302" y="557212"/>
                    </a:cubicBezTo>
                    <a:cubicBezTo>
                      <a:pt x="542289" y="579754"/>
                      <a:pt x="566737" y="594677"/>
                      <a:pt x="587692" y="606742"/>
                    </a:cubicBezTo>
                    <a:cubicBezTo>
                      <a:pt x="608647" y="618807"/>
                      <a:pt x="611505" y="627697"/>
                      <a:pt x="641032" y="629602"/>
                    </a:cubicBezTo>
                    <a:cubicBezTo>
                      <a:pt x="670560" y="631507"/>
                      <a:pt x="720407" y="626745"/>
                      <a:pt x="764857" y="618172"/>
                    </a:cubicBezTo>
                    <a:cubicBezTo>
                      <a:pt x="809307" y="609600"/>
                      <a:pt x="866140" y="592772"/>
                      <a:pt x="907732" y="578167"/>
                    </a:cubicBezTo>
                    <a:cubicBezTo>
                      <a:pt x="949324" y="563562"/>
                      <a:pt x="982980" y="548639"/>
                      <a:pt x="1014412" y="530542"/>
                    </a:cubicBezTo>
                    <a:cubicBezTo>
                      <a:pt x="1045844" y="512445"/>
                      <a:pt x="1076007" y="489267"/>
                      <a:pt x="1096327" y="469582"/>
                    </a:cubicBezTo>
                    <a:cubicBezTo>
                      <a:pt x="1116647" y="449897"/>
                      <a:pt x="1130300" y="427037"/>
                      <a:pt x="1136332" y="412432"/>
                    </a:cubicBezTo>
                    <a:cubicBezTo>
                      <a:pt x="1142364" y="397827"/>
                      <a:pt x="1135697" y="390207"/>
                      <a:pt x="1132522" y="381952"/>
                    </a:cubicBezTo>
                    <a:cubicBezTo>
                      <a:pt x="1129347" y="373697"/>
                      <a:pt x="1133792" y="370204"/>
                      <a:pt x="1117282" y="362902"/>
                    </a:cubicBezTo>
                    <a:cubicBezTo>
                      <a:pt x="1100772" y="355600"/>
                      <a:pt x="1065529" y="345757"/>
                      <a:pt x="1033462" y="338137"/>
                    </a:cubicBezTo>
                    <a:cubicBezTo>
                      <a:pt x="1001395" y="330517"/>
                      <a:pt x="953770" y="325755"/>
                      <a:pt x="924877" y="317182"/>
                    </a:cubicBezTo>
                    <a:cubicBezTo>
                      <a:pt x="895984" y="308609"/>
                      <a:pt x="879157" y="300037"/>
                      <a:pt x="860107" y="286702"/>
                    </a:cubicBezTo>
                    <a:cubicBezTo>
                      <a:pt x="841057" y="273367"/>
                      <a:pt x="823594" y="256857"/>
                      <a:pt x="810577" y="237172"/>
                    </a:cubicBezTo>
                    <a:cubicBezTo>
                      <a:pt x="797560" y="217487"/>
                      <a:pt x="792480" y="189547"/>
                      <a:pt x="782002" y="168592"/>
                    </a:cubicBezTo>
                    <a:cubicBezTo>
                      <a:pt x="771525" y="147637"/>
                      <a:pt x="758507" y="126047"/>
                      <a:pt x="747712" y="111442"/>
                    </a:cubicBezTo>
                    <a:cubicBezTo>
                      <a:pt x="736917" y="96837"/>
                      <a:pt x="736917" y="91757"/>
                      <a:pt x="717232" y="80962"/>
                    </a:cubicBezTo>
                    <a:cubicBezTo>
                      <a:pt x="697547" y="70167"/>
                      <a:pt x="664844" y="56832"/>
                      <a:pt x="629602" y="46672"/>
                    </a:cubicBezTo>
                    <a:cubicBezTo>
                      <a:pt x="594360" y="36512"/>
                      <a:pt x="547052" y="26987"/>
                      <a:pt x="505777" y="20002"/>
                    </a:cubicBezTo>
                    <a:cubicBezTo>
                      <a:pt x="464502" y="13017"/>
                      <a:pt x="421004" y="7619"/>
                      <a:pt x="381952" y="4762"/>
                    </a:cubicBezTo>
                    <a:cubicBezTo>
                      <a:pt x="342900" y="1905"/>
                      <a:pt x="314324" y="0"/>
                      <a:pt x="271462" y="2857"/>
                    </a:cubicBezTo>
                    <a:cubicBezTo>
                      <a:pt x="228600" y="5714"/>
                      <a:pt x="162560" y="12382"/>
                      <a:pt x="124777" y="21907"/>
                    </a:cubicBezTo>
                    <a:cubicBezTo>
                      <a:pt x="86994" y="31432"/>
                      <a:pt x="65722" y="45402"/>
                      <a:pt x="44767" y="60007"/>
                    </a:cubicBezTo>
                    <a:cubicBezTo>
                      <a:pt x="23812" y="74612"/>
                      <a:pt x="5715" y="86995"/>
                      <a:pt x="2857" y="109537"/>
                    </a:cubicBezTo>
                    <a:close/>
                  </a:path>
                </a:pathLst>
              </a:custGeom>
              <a:solidFill>
                <a:schemeClr val="accent1">
                  <a:alpha val="50000"/>
                </a:schemeClr>
              </a:solidFill>
              <a:ln w="9525" cap="flat" cmpd="sng" algn="ctr">
                <a:solidFill>
                  <a:srgbClr val="00CC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dirty="0" smtClean="0">
                  <a:ln>
                    <a:noFill/>
                  </a:ln>
                  <a:solidFill>
                    <a:schemeClr val="tx1"/>
                  </a:solidFill>
                  <a:effectLst/>
                  <a:latin typeface="Arial" charset="0"/>
                </a:endParaRPr>
              </a:p>
            </p:txBody>
          </p:sp>
          <p:sp>
            <p:nvSpPr>
              <p:cNvPr id="28" name="TextBox 27"/>
              <p:cNvSpPr txBox="1"/>
              <p:nvPr/>
            </p:nvSpPr>
            <p:spPr>
              <a:xfrm>
                <a:off x="4675631" y="2054352"/>
                <a:ext cx="1011449" cy="184666"/>
              </a:xfrm>
              <a:prstGeom prst="rect">
                <a:avLst/>
              </a:prstGeom>
              <a:noFill/>
            </p:spPr>
            <p:txBody>
              <a:bodyPr wrap="square" rtlCol="0">
                <a:spAutoFit/>
              </a:bodyPr>
              <a:lstStyle/>
              <a:p>
                <a:r>
                  <a:rPr lang="en-US" sz="600" b="1" dirty="0" smtClean="0"/>
                  <a:t>Area Above RL</a:t>
                </a:r>
                <a:endParaRPr lang="en-US" sz="600" b="1" dirty="0"/>
              </a:p>
            </p:txBody>
          </p:sp>
          <p:sp>
            <p:nvSpPr>
              <p:cNvPr id="29" name="TextBox 28"/>
              <p:cNvSpPr txBox="1"/>
              <p:nvPr/>
            </p:nvSpPr>
            <p:spPr>
              <a:xfrm>
                <a:off x="4675631" y="2334768"/>
                <a:ext cx="982873" cy="184666"/>
              </a:xfrm>
              <a:prstGeom prst="rect">
                <a:avLst/>
              </a:prstGeom>
              <a:noFill/>
            </p:spPr>
            <p:txBody>
              <a:bodyPr wrap="square" rtlCol="0">
                <a:spAutoFit/>
              </a:bodyPr>
              <a:lstStyle/>
              <a:p>
                <a:r>
                  <a:rPr lang="en-US" sz="600" b="1" dirty="0" smtClean="0"/>
                  <a:t>Area Above MCL</a:t>
                </a:r>
                <a:endParaRPr lang="en-US" sz="600" b="1" dirty="0"/>
              </a:p>
            </p:txBody>
          </p:sp>
          <p:sp>
            <p:nvSpPr>
              <p:cNvPr id="30" name="TextBox 29"/>
              <p:cNvSpPr txBox="1"/>
              <p:nvPr/>
            </p:nvSpPr>
            <p:spPr>
              <a:xfrm>
                <a:off x="4565904" y="1816608"/>
                <a:ext cx="804672" cy="215444"/>
              </a:xfrm>
              <a:prstGeom prst="rect">
                <a:avLst/>
              </a:prstGeom>
              <a:noFill/>
            </p:spPr>
            <p:txBody>
              <a:bodyPr wrap="square" rtlCol="0">
                <a:spAutoFit/>
              </a:bodyPr>
              <a:lstStyle/>
              <a:p>
                <a:pPr algn="ctr"/>
                <a:r>
                  <a:rPr lang="en-US" sz="800" b="1" u="sng" dirty="0" smtClean="0"/>
                  <a:t>LEGEND</a:t>
                </a:r>
                <a:endParaRPr lang="en-US" sz="800" b="1" u="sng" dirty="0"/>
              </a:p>
            </p:txBody>
          </p:sp>
        </p:grpSp>
      </p:grpSp>
      <p:sp>
        <p:nvSpPr>
          <p:cNvPr id="32" name="TextBox 31"/>
          <p:cNvSpPr txBox="1"/>
          <p:nvPr/>
        </p:nvSpPr>
        <p:spPr bwMode="auto">
          <a:xfrm>
            <a:off x="4153039" y="5942644"/>
            <a:ext cx="2114411" cy="261610"/>
          </a:xfrm>
          <a:prstGeom prst="rect">
            <a:avLst/>
          </a:prstGeom>
          <a:solidFill>
            <a:srgbClr val="FFD85D"/>
          </a:solidFill>
          <a:ln>
            <a:solidFill>
              <a:schemeClr val="accent6">
                <a:lumMod val="50000"/>
              </a:schemeClr>
            </a:solidFill>
          </a:ln>
        </p:spPr>
        <p:txBody>
          <a:bodyPr wrap="square">
            <a:spAutoFit/>
          </a:bodyPr>
          <a:lstStyle/>
          <a:p>
            <a:pPr algn="ctr">
              <a:defRPr/>
            </a:pPr>
            <a:r>
              <a:rPr lang="en-US" sz="1100" b="1" dirty="0" smtClean="0">
                <a:solidFill>
                  <a:schemeClr val="accent6">
                    <a:lumMod val="50000"/>
                  </a:schemeClr>
                </a:solidFill>
              </a:rPr>
              <a:t>June  2011 PCE</a:t>
            </a:r>
            <a:endParaRPr lang="en-US" sz="1100" b="1" dirty="0">
              <a:solidFill>
                <a:schemeClr val="accent6">
                  <a:lumMod val="50000"/>
                </a:schemeClr>
              </a:solidFill>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1" name="Picture 30" descr="Fig3-1_March12_Sampled_Wells.jpg"/>
          <p:cNvPicPr>
            <a:picLocks noChangeAspect="1"/>
          </p:cNvPicPr>
          <p:nvPr/>
        </p:nvPicPr>
        <p:blipFill>
          <a:blip r:embed="rId3" cstate="print"/>
          <a:srcRect l="7059" t="1818" r="2353" b="28182"/>
          <a:stretch>
            <a:fillRect/>
          </a:stretch>
        </p:blipFill>
        <p:spPr>
          <a:xfrm>
            <a:off x="4214876" y="1311619"/>
            <a:ext cx="4800465" cy="4800500"/>
          </a:xfrm>
          <a:prstGeom prst="rect">
            <a:avLst/>
          </a:prstGeom>
          <a:ln>
            <a:noFill/>
          </a:ln>
          <a:effectLst>
            <a:outerShdw blurRad="292100" dist="139700" dir="2700000" algn="tl" rotWithShape="0">
              <a:srgbClr val="333333">
                <a:alpha val="65000"/>
              </a:srgbClr>
            </a:outerShdw>
          </a:effectLst>
        </p:spPr>
      </p:pic>
      <p:sp>
        <p:nvSpPr>
          <p:cNvPr id="8194" name="Rectangle 3"/>
          <p:cNvSpPr>
            <a:spLocks noGrp="1" noChangeArrowheads="1"/>
          </p:cNvSpPr>
          <p:nvPr>
            <p:ph type="body" idx="4294967295"/>
          </p:nvPr>
        </p:nvSpPr>
        <p:spPr>
          <a:xfrm>
            <a:off x="112290" y="1276141"/>
            <a:ext cx="4126335" cy="5353259"/>
          </a:xfrm>
        </p:spPr>
        <p:txBody>
          <a:bodyPr>
            <a:noAutofit/>
          </a:bodyPr>
          <a:lstStyle/>
          <a:p>
            <a:pPr eaLnBrk="1" hangingPunct="1">
              <a:spcBef>
                <a:spcPts val="600"/>
              </a:spcBef>
              <a:spcAft>
                <a:spcPts val="600"/>
              </a:spcAft>
            </a:pPr>
            <a:r>
              <a:rPr lang="en-US" sz="1400" dirty="0" smtClean="0">
                <a:latin typeface="Arial" pitchFamily="34" charset="0"/>
                <a:cs typeface="Arial" pitchFamily="34" charset="0"/>
              </a:rPr>
              <a:t>“Snapshot” event included 33 On-post and 55 Off-post wells. 1 On-Post well that was scheduled for sampling could not be sampled due to depressed water levels (water level below pump).</a:t>
            </a:r>
          </a:p>
          <a:p>
            <a:pPr lvl="1" eaLnBrk="1" hangingPunct="1">
              <a:spcBef>
                <a:spcPts val="600"/>
              </a:spcBef>
              <a:spcAft>
                <a:spcPts val="600"/>
              </a:spcAft>
            </a:pPr>
            <a:r>
              <a:rPr lang="en-US" sz="1300" dirty="0" smtClean="0">
                <a:latin typeface="Arial" pitchFamily="34" charset="0"/>
                <a:cs typeface="Arial" pitchFamily="34" charset="0"/>
              </a:rPr>
              <a:t>New supply well CS-12 continues to be free of  VOCs.  All metals were below ALs, MCLs, SCLs.</a:t>
            </a:r>
          </a:p>
          <a:p>
            <a:pPr lvl="1" eaLnBrk="1" hangingPunct="1">
              <a:spcBef>
                <a:spcPts val="600"/>
              </a:spcBef>
              <a:spcAft>
                <a:spcPts val="600"/>
              </a:spcAft>
              <a:buFont typeface="Courier New" pitchFamily="49" charset="0"/>
              <a:buChar char="–"/>
            </a:pPr>
            <a:r>
              <a:rPr lang="en-US" sz="1300" dirty="0" smtClean="0">
                <a:latin typeface="Arial" pitchFamily="34" charset="0"/>
                <a:cs typeface="Arial" pitchFamily="34" charset="0"/>
              </a:rPr>
              <a:t>Five on-post wells continue to exceed the MCL for either PCE, TCE, or </a:t>
            </a:r>
            <a:r>
              <a:rPr lang="en-US" sz="1300" i="1" dirty="0" smtClean="0">
                <a:latin typeface="Arial" pitchFamily="34" charset="0"/>
                <a:cs typeface="Arial" pitchFamily="34" charset="0"/>
              </a:rPr>
              <a:t>cis</a:t>
            </a:r>
            <a:r>
              <a:rPr lang="en-US" sz="1300" dirty="0" smtClean="0">
                <a:latin typeface="Arial" pitchFamily="34" charset="0"/>
                <a:cs typeface="Arial" pitchFamily="34" charset="0"/>
              </a:rPr>
              <a:t>-1,2-DCE.</a:t>
            </a:r>
          </a:p>
          <a:p>
            <a:pPr lvl="1" eaLnBrk="1" hangingPunct="1">
              <a:spcBef>
                <a:spcPts val="600"/>
              </a:spcBef>
              <a:spcAft>
                <a:spcPts val="600"/>
              </a:spcAft>
              <a:buFont typeface="Courier New" pitchFamily="49" charset="0"/>
              <a:buChar char="–"/>
            </a:pPr>
            <a:r>
              <a:rPr lang="en-US" sz="1300" dirty="0" smtClean="0">
                <a:latin typeface="Arial" pitchFamily="34" charset="0"/>
                <a:cs typeface="Arial" pitchFamily="34" charset="0"/>
              </a:rPr>
              <a:t>On-post well CS-MW9-BS slightly exceeded the AL (0.015 mg/L) for lead with a concentration of 0.016 mg/L.</a:t>
            </a:r>
          </a:p>
          <a:p>
            <a:pPr lvl="1" eaLnBrk="1" hangingPunct="1">
              <a:spcBef>
                <a:spcPts val="600"/>
              </a:spcBef>
              <a:spcAft>
                <a:spcPts val="600"/>
              </a:spcAft>
              <a:buFont typeface="Courier New" pitchFamily="49" charset="0"/>
              <a:buChar char="–"/>
            </a:pPr>
            <a:r>
              <a:rPr lang="en-US" sz="1300" dirty="0" smtClean="0">
                <a:latin typeface="Arial" pitchFamily="34" charset="0"/>
                <a:cs typeface="Arial" pitchFamily="34" charset="0"/>
              </a:rPr>
              <a:t>Off-post well I10-9 was above the RL, but less than MCL for TCE for the third quarter in a row.</a:t>
            </a:r>
          </a:p>
          <a:p>
            <a:pPr lvl="1" eaLnBrk="1" hangingPunct="1">
              <a:lnSpc>
                <a:spcPct val="80000"/>
              </a:lnSpc>
              <a:spcAft>
                <a:spcPts val="600"/>
              </a:spcAft>
            </a:pPr>
            <a:r>
              <a:rPr lang="en-US" sz="1300" dirty="0" smtClean="0">
                <a:latin typeface="Arial" pitchFamily="34" charset="0"/>
                <a:cs typeface="Arial" pitchFamily="34" charset="0"/>
              </a:rPr>
              <a:t>A new well, BSR-03, was added to the program.  No VOCs were detected in that well.</a:t>
            </a:r>
          </a:p>
          <a:p>
            <a:pPr lvl="1" eaLnBrk="1" hangingPunct="1">
              <a:lnSpc>
                <a:spcPct val="80000"/>
              </a:lnSpc>
              <a:spcAft>
                <a:spcPts val="600"/>
              </a:spcAft>
            </a:pPr>
            <a:r>
              <a:rPr lang="en-US" sz="1300" dirty="0" smtClean="0">
                <a:latin typeface="Arial" pitchFamily="34" charset="0"/>
                <a:cs typeface="Arial" pitchFamily="34" charset="0"/>
              </a:rPr>
              <a:t>Semi-annual GAC maintenance, including a carbon exchange, took place in January 2012. The next GAC maintenance, with carbon exchange, scheduled for July 2012.</a:t>
            </a:r>
          </a:p>
        </p:txBody>
      </p:sp>
      <p:sp>
        <p:nvSpPr>
          <p:cNvPr id="8195"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sz="3200" dirty="0"/>
          </a:p>
        </p:txBody>
      </p:sp>
      <p:sp>
        <p:nvSpPr>
          <p:cNvPr id="12" name="Rectangle 2"/>
          <p:cNvSpPr txBox="1">
            <a:spLocks noChangeArrowheads="1"/>
          </p:cNvSpPr>
          <p:nvPr/>
        </p:nvSpPr>
        <p:spPr bwMode="auto">
          <a:xfrm>
            <a:off x="455613" y="273050"/>
            <a:ext cx="8226425" cy="893763"/>
          </a:xfrm>
          <a:prstGeom prst="rect">
            <a:avLst/>
          </a:prstGeom>
          <a:noFill/>
          <a:ln w="9525">
            <a:noFill/>
            <a:miter lim="800000"/>
            <a:headEnd/>
            <a:tailEnd/>
          </a:ln>
          <a:effectLst/>
        </p:spPr>
        <p:txBody>
          <a:bodyPr anchor="ctr"/>
          <a:lstStyle/>
          <a:p>
            <a:pPr algn="ctr">
              <a:defRPr/>
            </a:pPr>
            <a:r>
              <a:rPr lang="en-US" sz="3200" b="1" kern="0" dirty="0">
                <a:latin typeface="Arial" pitchFamily="34" charset="0"/>
                <a:ea typeface="+mj-ea"/>
                <a:cs typeface="Arial" pitchFamily="34" charset="0"/>
              </a:rPr>
              <a:t>Groundwater Monitoring Program</a:t>
            </a:r>
            <a:br>
              <a:rPr lang="en-US" sz="3200" b="1" kern="0" dirty="0">
                <a:latin typeface="Arial" pitchFamily="34" charset="0"/>
                <a:ea typeface="+mj-ea"/>
                <a:cs typeface="Arial" pitchFamily="34" charset="0"/>
              </a:rPr>
            </a:br>
            <a:r>
              <a:rPr lang="en-US" sz="2800" b="1" kern="0" dirty="0" smtClean="0">
                <a:latin typeface="Arial" pitchFamily="34" charset="0"/>
                <a:ea typeface="+mj-ea"/>
                <a:cs typeface="Arial" pitchFamily="34" charset="0"/>
              </a:rPr>
              <a:t>March 2012 Results Overview</a:t>
            </a:r>
            <a:endParaRPr lang="en-US" sz="2800" b="1" kern="0" dirty="0">
              <a:latin typeface="+mj-lt"/>
              <a:ea typeface="+mj-ea"/>
              <a:cs typeface="+mj-cs"/>
            </a:endParaRPr>
          </a:p>
        </p:txBody>
      </p:sp>
      <p:sp>
        <p:nvSpPr>
          <p:cNvPr id="8197" name="Slide Number Placeholder 4"/>
          <p:cNvSpPr>
            <a:spLocks noGrp="1"/>
          </p:cNvSpPr>
          <p:nvPr>
            <p:ph type="sldNum" sz="quarter" idx="12"/>
          </p:nvPr>
        </p:nvSpPr>
        <p:spPr>
          <a:noFill/>
        </p:spPr>
        <p:txBody>
          <a:bodyPr/>
          <a:lstStyle/>
          <a:p>
            <a:fld id="{99E265A6-2725-46B4-81F3-4373DC071013}" type="slidenum">
              <a:rPr lang="en-US" smtClean="0"/>
              <a:pPr/>
              <a:t>25</a:t>
            </a:fld>
            <a:endParaRPr lang="en-US" dirty="0" smtClean="0"/>
          </a:p>
        </p:txBody>
      </p:sp>
      <p:sp>
        <p:nvSpPr>
          <p:cNvPr id="35" name="Oval 34"/>
          <p:cNvSpPr/>
          <p:nvPr/>
        </p:nvSpPr>
        <p:spPr bwMode="auto">
          <a:xfrm>
            <a:off x="5230462" y="5616765"/>
            <a:ext cx="71628" cy="7061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dirty="0" smtClean="0">
              <a:ln>
                <a:noFill/>
              </a:ln>
              <a:solidFill>
                <a:schemeClr val="tx1"/>
              </a:solidFill>
              <a:effectLst/>
              <a:latin typeface="Arial" charset="0"/>
            </a:endParaRPr>
          </a:p>
        </p:txBody>
      </p:sp>
      <p:sp>
        <p:nvSpPr>
          <p:cNvPr id="42" name="Oval 41"/>
          <p:cNvSpPr/>
          <p:nvPr/>
        </p:nvSpPr>
        <p:spPr bwMode="auto">
          <a:xfrm>
            <a:off x="6513958" y="5248466"/>
            <a:ext cx="71628" cy="7061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dirty="0" smtClean="0">
              <a:ln>
                <a:noFill/>
              </a:ln>
              <a:solidFill>
                <a:schemeClr val="tx1"/>
              </a:solidFill>
              <a:effectLst/>
              <a:latin typeface="Arial" charset="0"/>
            </a:endParaRPr>
          </a:p>
        </p:txBody>
      </p:sp>
      <p:sp>
        <p:nvSpPr>
          <p:cNvPr id="43" name="Oval 42"/>
          <p:cNvSpPr/>
          <p:nvPr/>
        </p:nvSpPr>
        <p:spPr bwMode="auto">
          <a:xfrm>
            <a:off x="7808976" y="2954275"/>
            <a:ext cx="71628" cy="7061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dirty="0" smtClean="0">
              <a:ln>
                <a:noFill/>
              </a:ln>
              <a:solidFill>
                <a:schemeClr val="tx1"/>
              </a:solidFill>
              <a:effectLst/>
              <a:latin typeface="Arial" charset="0"/>
            </a:endParaRPr>
          </a:p>
        </p:txBody>
      </p:sp>
      <p:sp>
        <p:nvSpPr>
          <p:cNvPr id="44" name="Oval 43"/>
          <p:cNvSpPr/>
          <p:nvPr/>
        </p:nvSpPr>
        <p:spPr bwMode="auto">
          <a:xfrm>
            <a:off x="8016145" y="3207639"/>
            <a:ext cx="71628" cy="7061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dirty="0" smtClean="0">
              <a:ln>
                <a:noFill/>
              </a:ln>
              <a:solidFill>
                <a:schemeClr val="tx1"/>
              </a:solidFill>
              <a:effectLst/>
              <a:latin typeface="Arial" charset="0"/>
            </a:endParaRPr>
          </a:p>
        </p:txBody>
      </p:sp>
      <p:sp>
        <p:nvSpPr>
          <p:cNvPr id="45" name="Oval 44"/>
          <p:cNvSpPr/>
          <p:nvPr/>
        </p:nvSpPr>
        <p:spPr bwMode="auto">
          <a:xfrm>
            <a:off x="8098060" y="3205258"/>
            <a:ext cx="71628" cy="7061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dirty="0" smtClean="0">
              <a:ln>
                <a:noFill/>
              </a:ln>
              <a:solidFill>
                <a:schemeClr val="tx1"/>
              </a:solidFill>
              <a:effectLst/>
              <a:latin typeface="Arial" charset="0"/>
            </a:endParaRPr>
          </a:p>
        </p:txBody>
      </p:sp>
      <p:sp>
        <p:nvSpPr>
          <p:cNvPr id="46" name="Oval 45"/>
          <p:cNvSpPr/>
          <p:nvPr/>
        </p:nvSpPr>
        <p:spPr bwMode="auto">
          <a:xfrm>
            <a:off x="7954708" y="3548157"/>
            <a:ext cx="71628" cy="7061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dirty="0" smtClean="0">
              <a:ln>
                <a:noFill/>
              </a:ln>
              <a:solidFill>
                <a:schemeClr val="tx1"/>
              </a:solidFill>
              <a:effectLst/>
              <a:latin typeface="Arial" charset="0"/>
            </a:endParaRPr>
          </a:p>
        </p:txBody>
      </p:sp>
      <p:sp>
        <p:nvSpPr>
          <p:cNvPr id="47" name="Oval 46"/>
          <p:cNvSpPr/>
          <p:nvPr/>
        </p:nvSpPr>
        <p:spPr bwMode="auto">
          <a:xfrm>
            <a:off x="4498880" y="1689830"/>
            <a:ext cx="71628" cy="7061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dirty="0" smtClean="0">
              <a:ln>
                <a:noFill/>
              </a:ln>
              <a:solidFill>
                <a:schemeClr val="tx1"/>
              </a:solidFill>
              <a:effectLst/>
              <a:latin typeface="Arial" charset="0"/>
            </a:endParaRPr>
          </a:p>
        </p:txBody>
      </p:sp>
      <p:sp>
        <p:nvSpPr>
          <p:cNvPr id="48" name="Oval 47"/>
          <p:cNvSpPr/>
          <p:nvPr/>
        </p:nvSpPr>
        <p:spPr bwMode="auto">
          <a:xfrm>
            <a:off x="4826699" y="1681099"/>
            <a:ext cx="71628" cy="7061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dirty="0" smtClean="0">
              <a:ln>
                <a:noFill/>
              </a:ln>
              <a:solidFill>
                <a:schemeClr val="tx1"/>
              </a:solidFill>
              <a:effectLst/>
              <a:latin typeface="Arial" charset="0"/>
            </a:endParaRPr>
          </a:p>
        </p:txBody>
      </p:sp>
      <p:sp>
        <p:nvSpPr>
          <p:cNvPr id="49" name="Oval 48"/>
          <p:cNvSpPr/>
          <p:nvPr/>
        </p:nvSpPr>
        <p:spPr bwMode="auto">
          <a:xfrm>
            <a:off x="7755318" y="2719959"/>
            <a:ext cx="71628" cy="7061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dirty="0" smtClean="0">
              <a:ln>
                <a:noFill/>
              </a:ln>
              <a:solidFill>
                <a:schemeClr val="tx1"/>
              </a:solidFill>
              <a:effectLst/>
              <a:latin typeface="Arial" charset="0"/>
            </a:endParaRPr>
          </a:p>
        </p:txBody>
      </p:sp>
      <p:sp>
        <p:nvSpPr>
          <p:cNvPr id="50" name="Oval 49"/>
          <p:cNvSpPr/>
          <p:nvPr/>
        </p:nvSpPr>
        <p:spPr bwMode="auto">
          <a:xfrm>
            <a:off x="6893528" y="5448872"/>
            <a:ext cx="71628" cy="7061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dirty="0" smtClean="0">
              <a:ln>
                <a:noFill/>
              </a:ln>
              <a:solidFill>
                <a:schemeClr val="tx1"/>
              </a:solidFill>
              <a:effectLst/>
              <a:latin typeface="Arial" charset="0"/>
            </a:endParaRPr>
          </a:p>
        </p:txBody>
      </p:sp>
      <p:sp>
        <p:nvSpPr>
          <p:cNvPr id="51" name="Oval 50"/>
          <p:cNvSpPr/>
          <p:nvPr/>
        </p:nvSpPr>
        <p:spPr bwMode="auto">
          <a:xfrm>
            <a:off x="6957822" y="5536025"/>
            <a:ext cx="71628" cy="7061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dirty="0" smtClean="0">
              <a:ln>
                <a:noFill/>
              </a:ln>
              <a:solidFill>
                <a:schemeClr val="tx1"/>
              </a:solidFill>
              <a:effectLst/>
              <a:latin typeface="Arial" charset="0"/>
            </a:endParaRPr>
          </a:p>
        </p:txBody>
      </p:sp>
      <p:sp>
        <p:nvSpPr>
          <p:cNvPr id="52" name="Oval 51"/>
          <p:cNvSpPr/>
          <p:nvPr/>
        </p:nvSpPr>
        <p:spPr bwMode="auto">
          <a:xfrm>
            <a:off x="7040689" y="5516499"/>
            <a:ext cx="71628" cy="7061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dirty="0" smtClean="0">
              <a:ln>
                <a:noFill/>
              </a:ln>
              <a:solidFill>
                <a:schemeClr val="tx1"/>
              </a:solidFill>
              <a:effectLst/>
              <a:latin typeface="Arial" charset="0"/>
            </a:endParaRPr>
          </a:p>
        </p:txBody>
      </p:sp>
      <p:sp>
        <p:nvSpPr>
          <p:cNvPr id="53" name="Oval 52"/>
          <p:cNvSpPr/>
          <p:nvPr/>
        </p:nvSpPr>
        <p:spPr bwMode="auto">
          <a:xfrm>
            <a:off x="7083075" y="5477446"/>
            <a:ext cx="71628" cy="7061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dirty="0" smtClean="0">
              <a:ln>
                <a:noFill/>
              </a:ln>
              <a:solidFill>
                <a:schemeClr val="tx1"/>
              </a:solidFill>
              <a:effectLst/>
              <a:latin typeface="Arial" charset="0"/>
            </a:endParaRPr>
          </a:p>
        </p:txBody>
      </p:sp>
      <p:sp>
        <p:nvSpPr>
          <p:cNvPr id="54" name="Oval 53"/>
          <p:cNvSpPr/>
          <p:nvPr/>
        </p:nvSpPr>
        <p:spPr bwMode="auto">
          <a:xfrm>
            <a:off x="6810184" y="5270278"/>
            <a:ext cx="71628" cy="7061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dirty="0" smtClean="0">
              <a:ln>
                <a:noFill/>
              </a:ln>
              <a:solidFill>
                <a:schemeClr val="tx1"/>
              </a:solidFill>
              <a:effectLst/>
              <a:latin typeface="Arial" charset="0"/>
            </a:endParaRPr>
          </a:p>
        </p:txBody>
      </p:sp>
      <p:sp>
        <p:nvSpPr>
          <p:cNvPr id="55" name="Oval 54"/>
          <p:cNvSpPr/>
          <p:nvPr/>
        </p:nvSpPr>
        <p:spPr bwMode="auto">
          <a:xfrm>
            <a:off x="6918294" y="5242814"/>
            <a:ext cx="71628" cy="7061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dirty="0" smtClean="0">
              <a:ln>
                <a:noFill/>
              </a:ln>
              <a:solidFill>
                <a:schemeClr val="tx1"/>
              </a:solidFill>
              <a:effectLst/>
              <a:latin typeface="Arial" charset="0"/>
            </a:endParaRPr>
          </a:p>
        </p:txBody>
      </p:sp>
      <p:sp>
        <p:nvSpPr>
          <p:cNvPr id="56" name="Oval 55"/>
          <p:cNvSpPr/>
          <p:nvPr/>
        </p:nvSpPr>
        <p:spPr bwMode="auto">
          <a:xfrm>
            <a:off x="4251452" y="3930745"/>
            <a:ext cx="71628" cy="7061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dirty="0" smtClean="0">
              <a:ln>
                <a:noFill/>
              </a:ln>
              <a:solidFill>
                <a:schemeClr val="tx1"/>
              </a:solidFill>
              <a:effectLst/>
              <a:latin typeface="Arial" charset="0"/>
            </a:endParaRPr>
          </a:p>
        </p:txBody>
      </p:sp>
      <p:sp>
        <p:nvSpPr>
          <p:cNvPr id="33" name="Oval 32"/>
          <p:cNvSpPr/>
          <p:nvPr/>
        </p:nvSpPr>
        <p:spPr bwMode="auto">
          <a:xfrm>
            <a:off x="8125682" y="3205258"/>
            <a:ext cx="71628" cy="7061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dirty="0" smtClean="0">
              <a:ln>
                <a:noFill/>
              </a:ln>
              <a:solidFill>
                <a:schemeClr val="tx1"/>
              </a:solidFill>
              <a:effectLst/>
              <a:latin typeface="Arial" charset="0"/>
            </a:endParaRPr>
          </a:p>
        </p:txBody>
      </p:sp>
      <p:sp>
        <p:nvSpPr>
          <p:cNvPr id="34" name="Oval 33"/>
          <p:cNvSpPr/>
          <p:nvPr/>
        </p:nvSpPr>
        <p:spPr bwMode="auto">
          <a:xfrm>
            <a:off x="4865751" y="1681257"/>
            <a:ext cx="71628" cy="7061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dirty="0" smtClean="0">
              <a:ln>
                <a:noFill/>
              </a:ln>
              <a:solidFill>
                <a:schemeClr val="tx1"/>
              </a:solidFill>
              <a:effectLst/>
              <a:latin typeface="Arial" charset="0"/>
            </a:endParaRPr>
          </a:p>
        </p:txBody>
      </p:sp>
      <p:sp>
        <p:nvSpPr>
          <p:cNvPr id="57" name="Oval 56"/>
          <p:cNvSpPr/>
          <p:nvPr/>
        </p:nvSpPr>
        <p:spPr bwMode="auto">
          <a:xfrm>
            <a:off x="7113651" y="5134071"/>
            <a:ext cx="71628" cy="7061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dirty="0" smtClean="0">
              <a:ln>
                <a:noFill/>
              </a:ln>
              <a:solidFill>
                <a:schemeClr val="tx1"/>
              </a:solidFill>
              <a:effectLst/>
              <a:latin typeface="Arial" charset="0"/>
            </a:endParaRPr>
          </a:p>
        </p:txBody>
      </p:sp>
      <p:sp>
        <p:nvSpPr>
          <p:cNvPr id="58" name="Oval 57"/>
          <p:cNvSpPr/>
          <p:nvPr/>
        </p:nvSpPr>
        <p:spPr bwMode="auto">
          <a:xfrm>
            <a:off x="5091970" y="3460051"/>
            <a:ext cx="71628" cy="70612"/>
          </a:xfrm>
          <a:prstGeom prst="ellips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dirty="0" smtClean="0">
              <a:ln>
                <a:noFill/>
              </a:ln>
              <a:solidFill>
                <a:schemeClr val="tx1"/>
              </a:solidFill>
              <a:effectLst/>
              <a:latin typeface="Arial" charset="0"/>
            </a:endParaRPr>
          </a:p>
        </p:txBody>
      </p:sp>
      <p:graphicFrame>
        <p:nvGraphicFramePr>
          <p:cNvPr id="32" name="Chart 31"/>
          <p:cNvGraphicFramePr>
            <a:graphicFrameLocks/>
          </p:cNvGraphicFramePr>
          <p:nvPr/>
        </p:nvGraphicFramePr>
        <p:xfrm>
          <a:off x="4223558" y="1320944"/>
          <a:ext cx="4813762" cy="4896976"/>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mph" presetSubtype="1" nodeType="clickEffect">
                                  <p:stCondLst>
                                    <p:cond delay="0"/>
                                  </p:stCondLst>
                                  <p:endCondLst>
                                    <p:cond evt="onNext" delay="0">
                                      <p:tgtEl>
                                        <p:sldTgt/>
                                      </p:tgtEl>
                                    </p:cond>
                                  </p:endCondLst>
                                  <p:childTnLst>
                                    <p:set>
                                      <p:cBhvr override="childStyle">
                                        <p:cTn id="6" dur="indefinite"/>
                                        <p:tgtEl>
                                          <p:spTgt spid="8194">
                                            <p:txEl>
                                              <p:pRg st="1" end="1"/>
                                            </p:txEl>
                                          </p:spTgt>
                                        </p:tgtEl>
                                        <p:attrNameLst>
                                          <p:attrName>style.fontStyle</p:attrName>
                                        </p:attrNameLst>
                                      </p:cBhvr>
                                      <p:to>
                                        <p:strVal val="normal"/>
                                      </p:to>
                                    </p:set>
                                    <p:set>
                                      <p:cBhvr override="childStyle">
                                        <p:cTn id="7" dur="indefinite"/>
                                        <p:tgtEl>
                                          <p:spTgt spid="8194">
                                            <p:txEl>
                                              <p:pRg st="1" end="1"/>
                                            </p:txEl>
                                          </p:spTgt>
                                        </p:tgtEl>
                                        <p:attrNameLst>
                                          <p:attrName>style.fontWeight</p:attrName>
                                        </p:attrNameLst>
                                      </p:cBhvr>
                                      <p:to>
                                        <p:strVal val="bold"/>
                                      </p:to>
                                    </p:set>
                                    <p:set>
                                      <p:cBhvr override="childStyle">
                                        <p:cTn id="8" dur="indefinite"/>
                                        <p:tgtEl>
                                          <p:spTgt spid="8194">
                                            <p:txEl>
                                              <p:pRg st="1" end="1"/>
                                            </p:txEl>
                                          </p:spTgt>
                                        </p:tgtEl>
                                        <p:attrNameLst>
                                          <p:attrName>style.textDecorationUnderline</p:attrName>
                                        </p:attrNameLst>
                                      </p:cBhvr>
                                      <p:to>
                                        <p:strVal val="false"/>
                                      </p:to>
                                    </p:set>
                                  </p:childTnLst>
                                </p:cTn>
                              </p:par>
                              <p:par>
                                <p:cTn id="9" presetID="27" presetClass="emph" presetSubtype="0" repeatCount="indefinite" fill="hold" grpId="0" nodeType="withEffect">
                                  <p:stCondLst>
                                    <p:cond delay="0"/>
                                  </p:stCondLst>
                                  <p:endCondLst>
                                    <p:cond evt="onNext" delay="0">
                                      <p:tgtEl>
                                        <p:sldTgt/>
                                      </p:tgtEl>
                                    </p:cond>
                                  </p:endCondLst>
                                  <p:childTnLst>
                                    <p:animClr clrSpc="rgb" dir="cw">
                                      <p:cBhvr override="childStyle">
                                        <p:cTn id="10" dur="250" autoRev="1" fill="hold"/>
                                        <p:tgtEl>
                                          <p:spTgt spid="49"/>
                                        </p:tgtEl>
                                        <p:attrNameLst>
                                          <p:attrName>style.color</p:attrName>
                                        </p:attrNameLst>
                                      </p:cBhvr>
                                      <p:to>
                                        <a:srgbClr val="FF0000"/>
                                      </p:to>
                                    </p:animClr>
                                    <p:animClr clrSpc="rgb" dir="cw">
                                      <p:cBhvr>
                                        <p:cTn id="11" dur="250" autoRev="1" fill="hold"/>
                                        <p:tgtEl>
                                          <p:spTgt spid="49"/>
                                        </p:tgtEl>
                                        <p:attrNameLst>
                                          <p:attrName>fillcolor</p:attrName>
                                        </p:attrNameLst>
                                      </p:cBhvr>
                                      <p:to>
                                        <a:srgbClr val="FF0000"/>
                                      </p:to>
                                    </p:animClr>
                                    <p:set>
                                      <p:cBhvr>
                                        <p:cTn id="12" dur="250" autoRev="1" fill="hold"/>
                                        <p:tgtEl>
                                          <p:spTgt spid="49"/>
                                        </p:tgtEl>
                                        <p:attrNameLst>
                                          <p:attrName>fill.type</p:attrName>
                                        </p:attrNameLst>
                                      </p:cBhvr>
                                      <p:to>
                                        <p:strVal val="solid"/>
                                      </p:to>
                                    </p:set>
                                    <p:set>
                                      <p:cBhvr>
                                        <p:cTn id="13" dur="250" autoRev="1" fill="hold"/>
                                        <p:tgtEl>
                                          <p:spTgt spid="49"/>
                                        </p:tgtEl>
                                        <p:attrNameLst>
                                          <p:attrName>fill.on</p:attrName>
                                        </p:attrNameLst>
                                      </p:cBhvr>
                                      <p:to>
                                        <p:strVal val="true"/>
                                      </p:to>
                                    </p:set>
                                  </p:childTnLst>
                                </p:cTn>
                              </p:par>
                            </p:childTnLst>
                          </p:cTn>
                        </p:par>
                      </p:childTnLst>
                    </p:cTn>
                  </p:par>
                  <p:par>
                    <p:cTn id="14" fill="hold">
                      <p:stCondLst>
                        <p:cond delay="indefinite"/>
                      </p:stCondLst>
                      <p:childTnLst>
                        <p:par>
                          <p:cTn id="15" fill="hold">
                            <p:stCondLst>
                              <p:cond delay="0"/>
                            </p:stCondLst>
                            <p:childTnLst>
                              <p:par>
                                <p:cTn id="16" presetID="5" presetClass="emph" presetSubtype="1" nodeType="clickEffect">
                                  <p:stCondLst>
                                    <p:cond delay="0"/>
                                  </p:stCondLst>
                                  <p:endCondLst>
                                    <p:cond evt="onNext" delay="0">
                                      <p:tgtEl>
                                        <p:sldTgt/>
                                      </p:tgtEl>
                                    </p:cond>
                                  </p:endCondLst>
                                  <p:childTnLst>
                                    <p:set>
                                      <p:cBhvr override="childStyle">
                                        <p:cTn id="17" dur="indefinite"/>
                                        <p:tgtEl>
                                          <p:spTgt spid="8194">
                                            <p:txEl>
                                              <p:pRg st="2" end="2"/>
                                            </p:txEl>
                                          </p:spTgt>
                                        </p:tgtEl>
                                        <p:attrNameLst>
                                          <p:attrName>style.fontStyle</p:attrName>
                                        </p:attrNameLst>
                                      </p:cBhvr>
                                      <p:to>
                                        <p:strVal val="normal"/>
                                      </p:to>
                                    </p:set>
                                    <p:set>
                                      <p:cBhvr override="childStyle">
                                        <p:cTn id="18" dur="indefinite"/>
                                        <p:tgtEl>
                                          <p:spTgt spid="8194">
                                            <p:txEl>
                                              <p:pRg st="2" end="2"/>
                                            </p:txEl>
                                          </p:spTgt>
                                        </p:tgtEl>
                                        <p:attrNameLst>
                                          <p:attrName>style.fontWeight</p:attrName>
                                        </p:attrNameLst>
                                      </p:cBhvr>
                                      <p:to>
                                        <p:strVal val="bold"/>
                                      </p:to>
                                    </p:set>
                                    <p:set>
                                      <p:cBhvr override="childStyle">
                                        <p:cTn id="19" dur="indefinite"/>
                                        <p:tgtEl>
                                          <p:spTgt spid="8194">
                                            <p:txEl>
                                              <p:pRg st="2" end="2"/>
                                            </p:txEl>
                                          </p:spTgt>
                                        </p:tgtEl>
                                        <p:attrNameLst>
                                          <p:attrName>style.textDecorationUnderline</p:attrName>
                                        </p:attrNameLst>
                                      </p:cBhvr>
                                      <p:to>
                                        <p:strVal val="false"/>
                                      </p:to>
                                    </p:set>
                                  </p:childTnLst>
                                </p:cTn>
                              </p:par>
                              <p:par>
                                <p:cTn id="20" presetID="27" presetClass="emph" presetSubtype="0" repeatCount="indefinite" fill="hold" grpId="0" nodeType="withEffect">
                                  <p:stCondLst>
                                    <p:cond delay="0"/>
                                  </p:stCondLst>
                                  <p:endCondLst>
                                    <p:cond evt="onNext" delay="0">
                                      <p:tgtEl>
                                        <p:sldTgt/>
                                      </p:tgtEl>
                                    </p:cond>
                                  </p:endCondLst>
                                  <p:childTnLst>
                                    <p:animClr clrSpc="rgb" dir="cw">
                                      <p:cBhvr override="childStyle">
                                        <p:cTn id="21" dur="250" autoRev="1" fill="hold"/>
                                        <p:tgtEl>
                                          <p:spTgt spid="44"/>
                                        </p:tgtEl>
                                        <p:attrNameLst>
                                          <p:attrName>style.color</p:attrName>
                                        </p:attrNameLst>
                                      </p:cBhvr>
                                      <p:to>
                                        <a:srgbClr val="FF0000"/>
                                      </p:to>
                                    </p:animClr>
                                    <p:animClr clrSpc="rgb" dir="cw">
                                      <p:cBhvr>
                                        <p:cTn id="22" dur="250" autoRev="1" fill="hold"/>
                                        <p:tgtEl>
                                          <p:spTgt spid="44"/>
                                        </p:tgtEl>
                                        <p:attrNameLst>
                                          <p:attrName>fillcolor</p:attrName>
                                        </p:attrNameLst>
                                      </p:cBhvr>
                                      <p:to>
                                        <a:srgbClr val="FF0000"/>
                                      </p:to>
                                    </p:animClr>
                                    <p:set>
                                      <p:cBhvr>
                                        <p:cTn id="23" dur="250" autoRev="1" fill="hold"/>
                                        <p:tgtEl>
                                          <p:spTgt spid="44"/>
                                        </p:tgtEl>
                                        <p:attrNameLst>
                                          <p:attrName>fill.type</p:attrName>
                                        </p:attrNameLst>
                                      </p:cBhvr>
                                      <p:to>
                                        <p:strVal val="solid"/>
                                      </p:to>
                                    </p:set>
                                    <p:set>
                                      <p:cBhvr>
                                        <p:cTn id="24" dur="250" autoRev="1" fill="hold"/>
                                        <p:tgtEl>
                                          <p:spTgt spid="44"/>
                                        </p:tgtEl>
                                        <p:attrNameLst>
                                          <p:attrName>fill.on</p:attrName>
                                        </p:attrNameLst>
                                      </p:cBhvr>
                                      <p:to>
                                        <p:strVal val="true"/>
                                      </p:to>
                                    </p:set>
                                  </p:childTnLst>
                                </p:cTn>
                              </p:par>
                              <p:par>
                                <p:cTn id="25" presetID="27" presetClass="emph" presetSubtype="0" repeatCount="indefinite" fill="hold" grpId="0" nodeType="withEffect">
                                  <p:stCondLst>
                                    <p:cond delay="0"/>
                                  </p:stCondLst>
                                  <p:endCondLst>
                                    <p:cond evt="onNext" delay="0">
                                      <p:tgtEl>
                                        <p:sldTgt/>
                                      </p:tgtEl>
                                    </p:cond>
                                  </p:endCondLst>
                                  <p:childTnLst>
                                    <p:animClr clrSpc="rgb" dir="cw">
                                      <p:cBhvr override="childStyle">
                                        <p:cTn id="26" dur="250" autoRev="1" fill="hold"/>
                                        <p:tgtEl>
                                          <p:spTgt spid="45"/>
                                        </p:tgtEl>
                                        <p:attrNameLst>
                                          <p:attrName>style.color</p:attrName>
                                        </p:attrNameLst>
                                      </p:cBhvr>
                                      <p:to>
                                        <a:srgbClr val="FF0000"/>
                                      </p:to>
                                    </p:animClr>
                                    <p:animClr clrSpc="rgb" dir="cw">
                                      <p:cBhvr>
                                        <p:cTn id="27" dur="250" autoRev="1" fill="hold"/>
                                        <p:tgtEl>
                                          <p:spTgt spid="45"/>
                                        </p:tgtEl>
                                        <p:attrNameLst>
                                          <p:attrName>fillcolor</p:attrName>
                                        </p:attrNameLst>
                                      </p:cBhvr>
                                      <p:to>
                                        <a:srgbClr val="FF0000"/>
                                      </p:to>
                                    </p:animClr>
                                    <p:set>
                                      <p:cBhvr>
                                        <p:cTn id="28" dur="250" autoRev="1" fill="hold"/>
                                        <p:tgtEl>
                                          <p:spTgt spid="45"/>
                                        </p:tgtEl>
                                        <p:attrNameLst>
                                          <p:attrName>fill.type</p:attrName>
                                        </p:attrNameLst>
                                      </p:cBhvr>
                                      <p:to>
                                        <p:strVal val="solid"/>
                                      </p:to>
                                    </p:set>
                                    <p:set>
                                      <p:cBhvr>
                                        <p:cTn id="29" dur="250" autoRev="1" fill="hold"/>
                                        <p:tgtEl>
                                          <p:spTgt spid="45"/>
                                        </p:tgtEl>
                                        <p:attrNameLst>
                                          <p:attrName>fill.on</p:attrName>
                                        </p:attrNameLst>
                                      </p:cBhvr>
                                      <p:to>
                                        <p:strVal val="true"/>
                                      </p:to>
                                    </p:set>
                                  </p:childTnLst>
                                </p:cTn>
                              </p:par>
                              <p:par>
                                <p:cTn id="30" presetID="27" presetClass="emph" presetSubtype="0" repeatCount="indefinite" fill="hold" grpId="0" nodeType="withEffect">
                                  <p:stCondLst>
                                    <p:cond delay="0"/>
                                  </p:stCondLst>
                                  <p:endCondLst>
                                    <p:cond evt="onNext" delay="0">
                                      <p:tgtEl>
                                        <p:sldTgt/>
                                      </p:tgtEl>
                                    </p:cond>
                                  </p:endCondLst>
                                  <p:childTnLst>
                                    <p:animClr clrSpc="rgb" dir="cw">
                                      <p:cBhvr override="childStyle">
                                        <p:cTn id="31" dur="250" autoRev="1" fill="hold"/>
                                        <p:tgtEl>
                                          <p:spTgt spid="46"/>
                                        </p:tgtEl>
                                        <p:attrNameLst>
                                          <p:attrName>style.color</p:attrName>
                                        </p:attrNameLst>
                                      </p:cBhvr>
                                      <p:to>
                                        <a:srgbClr val="FF0000"/>
                                      </p:to>
                                    </p:animClr>
                                    <p:animClr clrSpc="rgb" dir="cw">
                                      <p:cBhvr>
                                        <p:cTn id="32" dur="250" autoRev="1" fill="hold"/>
                                        <p:tgtEl>
                                          <p:spTgt spid="46"/>
                                        </p:tgtEl>
                                        <p:attrNameLst>
                                          <p:attrName>fillcolor</p:attrName>
                                        </p:attrNameLst>
                                      </p:cBhvr>
                                      <p:to>
                                        <a:srgbClr val="FF0000"/>
                                      </p:to>
                                    </p:animClr>
                                    <p:set>
                                      <p:cBhvr>
                                        <p:cTn id="33" dur="250" autoRev="1" fill="hold"/>
                                        <p:tgtEl>
                                          <p:spTgt spid="46"/>
                                        </p:tgtEl>
                                        <p:attrNameLst>
                                          <p:attrName>fill.type</p:attrName>
                                        </p:attrNameLst>
                                      </p:cBhvr>
                                      <p:to>
                                        <p:strVal val="solid"/>
                                      </p:to>
                                    </p:set>
                                    <p:set>
                                      <p:cBhvr>
                                        <p:cTn id="34" dur="250" autoRev="1" fill="hold"/>
                                        <p:tgtEl>
                                          <p:spTgt spid="46"/>
                                        </p:tgtEl>
                                        <p:attrNameLst>
                                          <p:attrName>fill.on</p:attrName>
                                        </p:attrNameLst>
                                      </p:cBhvr>
                                      <p:to>
                                        <p:strVal val="true"/>
                                      </p:to>
                                    </p:set>
                                  </p:childTnLst>
                                </p:cTn>
                              </p:par>
                              <p:par>
                                <p:cTn id="35" presetID="27" presetClass="emph" presetSubtype="0" repeatCount="indefinite" fill="hold" grpId="0" nodeType="withEffect">
                                  <p:stCondLst>
                                    <p:cond delay="0"/>
                                  </p:stCondLst>
                                  <p:endCondLst>
                                    <p:cond evt="onNext" delay="0">
                                      <p:tgtEl>
                                        <p:sldTgt/>
                                      </p:tgtEl>
                                    </p:cond>
                                  </p:endCondLst>
                                  <p:childTnLst>
                                    <p:animClr clrSpc="rgb" dir="cw">
                                      <p:cBhvr override="childStyle">
                                        <p:cTn id="36" dur="250" autoRev="1" fill="hold"/>
                                        <p:tgtEl>
                                          <p:spTgt spid="47"/>
                                        </p:tgtEl>
                                        <p:attrNameLst>
                                          <p:attrName>style.color</p:attrName>
                                        </p:attrNameLst>
                                      </p:cBhvr>
                                      <p:to>
                                        <a:srgbClr val="FF0000"/>
                                      </p:to>
                                    </p:animClr>
                                    <p:animClr clrSpc="rgb" dir="cw">
                                      <p:cBhvr>
                                        <p:cTn id="37" dur="250" autoRev="1" fill="hold"/>
                                        <p:tgtEl>
                                          <p:spTgt spid="47"/>
                                        </p:tgtEl>
                                        <p:attrNameLst>
                                          <p:attrName>fillcolor</p:attrName>
                                        </p:attrNameLst>
                                      </p:cBhvr>
                                      <p:to>
                                        <a:srgbClr val="FF0000"/>
                                      </p:to>
                                    </p:animClr>
                                    <p:set>
                                      <p:cBhvr>
                                        <p:cTn id="38" dur="250" autoRev="1" fill="hold"/>
                                        <p:tgtEl>
                                          <p:spTgt spid="47"/>
                                        </p:tgtEl>
                                        <p:attrNameLst>
                                          <p:attrName>fill.type</p:attrName>
                                        </p:attrNameLst>
                                      </p:cBhvr>
                                      <p:to>
                                        <p:strVal val="solid"/>
                                      </p:to>
                                    </p:set>
                                    <p:set>
                                      <p:cBhvr>
                                        <p:cTn id="39" dur="250" autoRev="1" fill="hold"/>
                                        <p:tgtEl>
                                          <p:spTgt spid="47"/>
                                        </p:tgtEl>
                                        <p:attrNameLst>
                                          <p:attrName>fill.on</p:attrName>
                                        </p:attrNameLst>
                                      </p:cBhvr>
                                      <p:to>
                                        <p:strVal val="true"/>
                                      </p:to>
                                    </p:set>
                                  </p:childTnLst>
                                </p:cTn>
                              </p:par>
                              <p:par>
                                <p:cTn id="40" presetID="27" presetClass="emph" presetSubtype="0" repeatCount="indefinite" fill="hold" grpId="0" nodeType="withEffect">
                                  <p:stCondLst>
                                    <p:cond delay="0"/>
                                  </p:stCondLst>
                                  <p:endCondLst>
                                    <p:cond evt="onNext" delay="0">
                                      <p:tgtEl>
                                        <p:sldTgt/>
                                      </p:tgtEl>
                                    </p:cond>
                                  </p:endCondLst>
                                  <p:childTnLst>
                                    <p:animClr clrSpc="rgb" dir="cw">
                                      <p:cBhvr override="childStyle">
                                        <p:cTn id="41" dur="250" autoRev="1" fill="hold"/>
                                        <p:tgtEl>
                                          <p:spTgt spid="48"/>
                                        </p:tgtEl>
                                        <p:attrNameLst>
                                          <p:attrName>style.color</p:attrName>
                                        </p:attrNameLst>
                                      </p:cBhvr>
                                      <p:to>
                                        <a:srgbClr val="FF0000"/>
                                      </p:to>
                                    </p:animClr>
                                    <p:animClr clrSpc="rgb" dir="cw">
                                      <p:cBhvr>
                                        <p:cTn id="42" dur="250" autoRev="1" fill="hold"/>
                                        <p:tgtEl>
                                          <p:spTgt spid="48"/>
                                        </p:tgtEl>
                                        <p:attrNameLst>
                                          <p:attrName>fillcolor</p:attrName>
                                        </p:attrNameLst>
                                      </p:cBhvr>
                                      <p:to>
                                        <a:srgbClr val="FF0000"/>
                                      </p:to>
                                    </p:animClr>
                                    <p:set>
                                      <p:cBhvr>
                                        <p:cTn id="43" dur="250" autoRev="1" fill="hold"/>
                                        <p:tgtEl>
                                          <p:spTgt spid="48"/>
                                        </p:tgtEl>
                                        <p:attrNameLst>
                                          <p:attrName>fill.type</p:attrName>
                                        </p:attrNameLst>
                                      </p:cBhvr>
                                      <p:to>
                                        <p:strVal val="solid"/>
                                      </p:to>
                                    </p:set>
                                    <p:set>
                                      <p:cBhvr>
                                        <p:cTn id="44" dur="250" autoRev="1" fill="hold"/>
                                        <p:tgtEl>
                                          <p:spTgt spid="48"/>
                                        </p:tgtEl>
                                        <p:attrNameLst>
                                          <p:attrName>fill.on</p:attrName>
                                        </p:attrNameLst>
                                      </p:cBhvr>
                                      <p:to>
                                        <p:strVal val="true"/>
                                      </p:to>
                                    </p:set>
                                  </p:childTnLst>
                                </p:cTn>
                              </p:par>
                              <p:par>
                                <p:cTn id="45" presetID="27" presetClass="emph" presetSubtype="0" repeatCount="indefinite" fill="hold" grpId="0" nodeType="withEffect">
                                  <p:stCondLst>
                                    <p:cond delay="0"/>
                                  </p:stCondLst>
                                  <p:endCondLst>
                                    <p:cond evt="onNext" delay="0">
                                      <p:tgtEl>
                                        <p:sldTgt/>
                                      </p:tgtEl>
                                    </p:cond>
                                  </p:endCondLst>
                                  <p:childTnLst>
                                    <p:animClr clrSpc="rgb" dir="cw">
                                      <p:cBhvr override="childStyle">
                                        <p:cTn id="46" dur="250" autoRev="1" fill="hold"/>
                                        <p:tgtEl>
                                          <p:spTgt spid="33"/>
                                        </p:tgtEl>
                                        <p:attrNameLst>
                                          <p:attrName>style.color</p:attrName>
                                        </p:attrNameLst>
                                      </p:cBhvr>
                                      <p:to>
                                        <a:srgbClr val="FF0000"/>
                                      </p:to>
                                    </p:animClr>
                                    <p:animClr clrSpc="rgb" dir="cw">
                                      <p:cBhvr>
                                        <p:cTn id="47" dur="250" autoRev="1" fill="hold"/>
                                        <p:tgtEl>
                                          <p:spTgt spid="33"/>
                                        </p:tgtEl>
                                        <p:attrNameLst>
                                          <p:attrName>fillcolor</p:attrName>
                                        </p:attrNameLst>
                                      </p:cBhvr>
                                      <p:to>
                                        <a:srgbClr val="FF0000"/>
                                      </p:to>
                                    </p:animClr>
                                    <p:set>
                                      <p:cBhvr>
                                        <p:cTn id="48" dur="250" autoRev="1" fill="hold"/>
                                        <p:tgtEl>
                                          <p:spTgt spid="33"/>
                                        </p:tgtEl>
                                        <p:attrNameLst>
                                          <p:attrName>fill.type</p:attrName>
                                        </p:attrNameLst>
                                      </p:cBhvr>
                                      <p:to>
                                        <p:strVal val="solid"/>
                                      </p:to>
                                    </p:set>
                                    <p:set>
                                      <p:cBhvr>
                                        <p:cTn id="49" dur="250" autoRev="1" fill="hold"/>
                                        <p:tgtEl>
                                          <p:spTgt spid="33"/>
                                        </p:tgtEl>
                                        <p:attrNameLst>
                                          <p:attrName>fill.on</p:attrName>
                                        </p:attrNameLst>
                                      </p:cBhvr>
                                      <p:to>
                                        <p:strVal val="true"/>
                                      </p:to>
                                    </p:set>
                                  </p:childTnLst>
                                </p:cTn>
                              </p:par>
                              <p:par>
                                <p:cTn id="50" presetID="27" presetClass="emph" presetSubtype="0" repeatCount="indefinite" fill="hold" grpId="0" nodeType="withEffect">
                                  <p:stCondLst>
                                    <p:cond delay="0"/>
                                  </p:stCondLst>
                                  <p:endCondLst>
                                    <p:cond evt="onNext" delay="0">
                                      <p:tgtEl>
                                        <p:sldTgt/>
                                      </p:tgtEl>
                                    </p:cond>
                                  </p:endCondLst>
                                  <p:childTnLst>
                                    <p:animClr clrSpc="rgb" dir="cw">
                                      <p:cBhvr override="childStyle">
                                        <p:cTn id="51" dur="250" autoRev="1" fill="hold"/>
                                        <p:tgtEl>
                                          <p:spTgt spid="34"/>
                                        </p:tgtEl>
                                        <p:attrNameLst>
                                          <p:attrName>style.color</p:attrName>
                                        </p:attrNameLst>
                                      </p:cBhvr>
                                      <p:to>
                                        <a:srgbClr val="FF0000"/>
                                      </p:to>
                                    </p:animClr>
                                    <p:animClr clrSpc="rgb" dir="cw">
                                      <p:cBhvr>
                                        <p:cTn id="52" dur="250" autoRev="1" fill="hold"/>
                                        <p:tgtEl>
                                          <p:spTgt spid="34"/>
                                        </p:tgtEl>
                                        <p:attrNameLst>
                                          <p:attrName>fillcolor</p:attrName>
                                        </p:attrNameLst>
                                      </p:cBhvr>
                                      <p:to>
                                        <a:srgbClr val="FF0000"/>
                                      </p:to>
                                    </p:animClr>
                                    <p:set>
                                      <p:cBhvr>
                                        <p:cTn id="53" dur="250" autoRev="1" fill="hold"/>
                                        <p:tgtEl>
                                          <p:spTgt spid="34"/>
                                        </p:tgtEl>
                                        <p:attrNameLst>
                                          <p:attrName>fill.type</p:attrName>
                                        </p:attrNameLst>
                                      </p:cBhvr>
                                      <p:to>
                                        <p:strVal val="solid"/>
                                      </p:to>
                                    </p:set>
                                    <p:set>
                                      <p:cBhvr>
                                        <p:cTn id="54" dur="250" autoRev="1" fill="hold"/>
                                        <p:tgtEl>
                                          <p:spTgt spid="34"/>
                                        </p:tgtEl>
                                        <p:attrNameLst>
                                          <p:attrName>fill.on</p:attrName>
                                        </p:attrNameLst>
                                      </p:cBhvr>
                                      <p:to>
                                        <p:strVal val="true"/>
                                      </p:to>
                                    </p:set>
                                  </p:childTnLst>
                                </p:cTn>
                              </p:par>
                              <p:par>
                                <p:cTn id="55" presetID="27" presetClass="emph" presetSubtype="0" repeatCount="indefinite" fill="hold" grpId="0" nodeType="withEffect">
                                  <p:stCondLst>
                                    <p:cond delay="0"/>
                                  </p:stCondLst>
                                  <p:endCondLst>
                                    <p:cond evt="onNext" delay="0">
                                      <p:tgtEl>
                                        <p:sldTgt/>
                                      </p:tgtEl>
                                    </p:cond>
                                  </p:endCondLst>
                                  <p:childTnLst>
                                    <p:animClr clrSpc="rgb" dir="cw">
                                      <p:cBhvr override="childStyle">
                                        <p:cTn id="56" dur="250" autoRev="1" fill="hold"/>
                                        <p:tgtEl>
                                          <p:spTgt spid="57"/>
                                        </p:tgtEl>
                                        <p:attrNameLst>
                                          <p:attrName>style.color</p:attrName>
                                        </p:attrNameLst>
                                      </p:cBhvr>
                                      <p:to>
                                        <a:srgbClr val="FF0000"/>
                                      </p:to>
                                    </p:animClr>
                                    <p:animClr clrSpc="rgb" dir="cw">
                                      <p:cBhvr>
                                        <p:cTn id="57" dur="250" autoRev="1" fill="hold"/>
                                        <p:tgtEl>
                                          <p:spTgt spid="57"/>
                                        </p:tgtEl>
                                        <p:attrNameLst>
                                          <p:attrName>fillcolor</p:attrName>
                                        </p:attrNameLst>
                                      </p:cBhvr>
                                      <p:to>
                                        <a:srgbClr val="FF0000"/>
                                      </p:to>
                                    </p:animClr>
                                    <p:set>
                                      <p:cBhvr>
                                        <p:cTn id="58" dur="250" autoRev="1" fill="hold"/>
                                        <p:tgtEl>
                                          <p:spTgt spid="57"/>
                                        </p:tgtEl>
                                        <p:attrNameLst>
                                          <p:attrName>fill.type</p:attrName>
                                        </p:attrNameLst>
                                      </p:cBhvr>
                                      <p:to>
                                        <p:strVal val="solid"/>
                                      </p:to>
                                    </p:set>
                                    <p:set>
                                      <p:cBhvr>
                                        <p:cTn id="59" dur="250" autoRev="1" fill="hold"/>
                                        <p:tgtEl>
                                          <p:spTgt spid="57"/>
                                        </p:tgtEl>
                                        <p:attrNameLst>
                                          <p:attrName>fill.on</p:attrName>
                                        </p:attrNameLst>
                                      </p:cBhvr>
                                      <p:to>
                                        <p:strVal val="true"/>
                                      </p:to>
                                    </p:set>
                                  </p:childTnLst>
                                </p:cTn>
                              </p:par>
                              <p:par>
                                <p:cTn id="60" presetID="27" presetClass="emph" presetSubtype="0" repeatCount="indefinite" fill="hold" grpId="0" nodeType="withEffect">
                                  <p:stCondLst>
                                    <p:cond delay="0"/>
                                  </p:stCondLst>
                                  <p:endCondLst>
                                    <p:cond evt="onNext" delay="0">
                                      <p:tgtEl>
                                        <p:sldTgt/>
                                      </p:tgtEl>
                                    </p:cond>
                                  </p:endCondLst>
                                  <p:childTnLst>
                                    <p:animClr clrSpc="rgb" dir="cw">
                                      <p:cBhvr override="childStyle">
                                        <p:cTn id="61" dur="250" autoRev="1" fill="hold"/>
                                        <p:tgtEl>
                                          <p:spTgt spid="58"/>
                                        </p:tgtEl>
                                        <p:attrNameLst>
                                          <p:attrName>style.color</p:attrName>
                                        </p:attrNameLst>
                                      </p:cBhvr>
                                      <p:to>
                                        <a:srgbClr val="FF0000"/>
                                      </p:to>
                                    </p:animClr>
                                    <p:animClr clrSpc="rgb" dir="cw">
                                      <p:cBhvr>
                                        <p:cTn id="62" dur="250" autoRev="1" fill="hold"/>
                                        <p:tgtEl>
                                          <p:spTgt spid="58"/>
                                        </p:tgtEl>
                                        <p:attrNameLst>
                                          <p:attrName>fillcolor</p:attrName>
                                        </p:attrNameLst>
                                      </p:cBhvr>
                                      <p:to>
                                        <a:srgbClr val="FF0000"/>
                                      </p:to>
                                    </p:animClr>
                                    <p:set>
                                      <p:cBhvr>
                                        <p:cTn id="63" dur="250" autoRev="1" fill="hold"/>
                                        <p:tgtEl>
                                          <p:spTgt spid="58"/>
                                        </p:tgtEl>
                                        <p:attrNameLst>
                                          <p:attrName>fill.type</p:attrName>
                                        </p:attrNameLst>
                                      </p:cBhvr>
                                      <p:to>
                                        <p:strVal val="solid"/>
                                      </p:to>
                                    </p:set>
                                    <p:set>
                                      <p:cBhvr>
                                        <p:cTn id="64" dur="250" autoRev="1" fill="hold"/>
                                        <p:tgtEl>
                                          <p:spTgt spid="58"/>
                                        </p:tgtEl>
                                        <p:attrNameLst>
                                          <p:attrName>fill.on</p:attrName>
                                        </p:attrNameLst>
                                      </p:cBhvr>
                                      <p:to>
                                        <p:strVal val="true"/>
                                      </p:to>
                                    </p:set>
                                  </p:childTnLst>
                                </p:cTn>
                              </p:par>
                            </p:childTnLst>
                          </p:cTn>
                        </p:par>
                      </p:childTnLst>
                    </p:cTn>
                  </p:par>
                  <p:par>
                    <p:cTn id="65" fill="hold">
                      <p:stCondLst>
                        <p:cond delay="indefinite"/>
                      </p:stCondLst>
                      <p:childTnLst>
                        <p:par>
                          <p:cTn id="66" fill="hold">
                            <p:stCondLst>
                              <p:cond delay="0"/>
                            </p:stCondLst>
                            <p:childTnLst>
                              <p:par>
                                <p:cTn id="67" presetID="5" presetClass="emph" presetSubtype="1" nodeType="clickEffect">
                                  <p:stCondLst>
                                    <p:cond delay="0"/>
                                  </p:stCondLst>
                                  <p:endCondLst>
                                    <p:cond evt="onNext" delay="0">
                                      <p:tgtEl>
                                        <p:sldTgt/>
                                      </p:tgtEl>
                                    </p:cond>
                                  </p:endCondLst>
                                  <p:childTnLst>
                                    <p:set>
                                      <p:cBhvr override="childStyle">
                                        <p:cTn id="68" dur="indefinite"/>
                                        <p:tgtEl>
                                          <p:spTgt spid="8194">
                                            <p:txEl>
                                              <p:pRg st="3" end="3"/>
                                            </p:txEl>
                                          </p:spTgt>
                                        </p:tgtEl>
                                        <p:attrNameLst>
                                          <p:attrName>style.fontStyle</p:attrName>
                                        </p:attrNameLst>
                                      </p:cBhvr>
                                      <p:to>
                                        <p:strVal val="normal"/>
                                      </p:to>
                                    </p:set>
                                    <p:set>
                                      <p:cBhvr override="childStyle">
                                        <p:cTn id="69" dur="indefinite"/>
                                        <p:tgtEl>
                                          <p:spTgt spid="8194">
                                            <p:txEl>
                                              <p:pRg st="3" end="3"/>
                                            </p:txEl>
                                          </p:spTgt>
                                        </p:tgtEl>
                                        <p:attrNameLst>
                                          <p:attrName>style.fontWeight</p:attrName>
                                        </p:attrNameLst>
                                      </p:cBhvr>
                                      <p:to>
                                        <p:strVal val="bold"/>
                                      </p:to>
                                    </p:set>
                                    <p:set>
                                      <p:cBhvr override="childStyle">
                                        <p:cTn id="70" dur="indefinite"/>
                                        <p:tgtEl>
                                          <p:spTgt spid="8194">
                                            <p:txEl>
                                              <p:pRg st="3" end="3"/>
                                            </p:txEl>
                                          </p:spTgt>
                                        </p:tgtEl>
                                        <p:attrNameLst>
                                          <p:attrName>style.textDecorationUnderline</p:attrName>
                                        </p:attrNameLst>
                                      </p:cBhvr>
                                      <p:to>
                                        <p:strVal val="false"/>
                                      </p:to>
                                    </p:set>
                                  </p:childTnLst>
                                </p:cTn>
                              </p:par>
                              <p:par>
                                <p:cTn id="71" presetID="27" presetClass="emph" presetSubtype="0" repeatCount="indefinite" fill="hold" grpId="0" nodeType="withEffect">
                                  <p:stCondLst>
                                    <p:cond delay="0"/>
                                  </p:stCondLst>
                                  <p:endCondLst>
                                    <p:cond evt="onNext" delay="0">
                                      <p:tgtEl>
                                        <p:sldTgt/>
                                      </p:tgtEl>
                                    </p:cond>
                                  </p:endCondLst>
                                  <p:childTnLst>
                                    <p:animClr clrSpc="rgb" dir="cw">
                                      <p:cBhvr override="childStyle">
                                        <p:cTn id="72" dur="250" autoRev="1" fill="hold"/>
                                        <p:tgtEl>
                                          <p:spTgt spid="43"/>
                                        </p:tgtEl>
                                        <p:attrNameLst>
                                          <p:attrName>style.color</p:attrName>
                                        </p:attrNameLst>
                                      </p:cBhvr>
                                      <p:to>
                                        <a:srgbClr val="FF0000"/>
                                      </p:to>
                                    </p:animClr>
                                    <p:animClr clrSpc="rgb" dir="cw">
                                      <p:cBhvr>
                                        <p:cTn id="73" dur="250" autoRev="1" fill="hold"/>
                                        <p:tgtEl>
                                          <p:spTgt spid="43"/>
                                        </p:tgtEl>
                                        <p:attrNameLst>
                                          <p:attrName>fillcolor</p:attrName>
                                        </p:attrNameLst>
                                      </p:cBhvr>
                                      <p:to>
                                        <a:srgbClr val="FF0000"/>
                                      </p:to>
                                    </p:animClr>
                                    <p:set>
                                      <p:cBhvr>
                                        <p:cTn id="74" dur="250" autoRev="1" fill="hold"/>
                                        <p:tgtEl>
                                          <p:spTgt spid="43"/>
                                        </p:tgtEl>
                                        <p:attrNameLst>
                                          <p:attrName>fill.type</p:attrName>
                                        </p:attrNameLst>
                                      </p:cBhvr>
                                      <p:to>
                                        <p:strVal val="solid"/>
                                      </p:to>
                                    </p:set>
                                    <p:set>
                                      <p:cBhvr>
                                        <p:cTn id="75" dur="250" autoRev="1" fill="hold"/>
                                        <p:tgtEl>
                                          <p:spTgt spid="43"/>
                                        </p:tgtEl>
                                        <p:attrNameLst>
                                          <p:attrName>fill.on</p:attrName>
                                        </p:attrNameLst>
                                      </p:cBhvr>
                                      <p:to>
                                        <p:strVal val="true"/>
                                      </p:to>
                                    </p:set>
                                  </p:childTnLst>
                                </p:cTn>
                              </p:par>
                              <p:par>
                                <p:cTn id="76" presetID="10" presetClass="entr" presetSubtype="0" fill="hold" grpId="0" nodeType="withEffect">
                                  <p:stCondLst>
                                    <p:cond delay="2000"/>
                                  </p:stCondLst>
                                  <p:childTnLst>
                                    <p:set>
                                      <p:cBhvr>
                                        <p:cTn id="77" dur="1" fill="hold">
                                          <p:stCondLst>
                                            <p:cond delay="0"/>
                                          </p:stCondLst>
                                        </p:cTn>
                                        <p:tgtEl>
                                          <p:spTgt spid="32"/>
                                        </p:tgtEl>
                                        <p:attrNameLst>
                                          <p:attrName>style.visibility</p:attrName>
                                        </p:attrNameLst>
                                      </p:cBhvr>
                                      <p:to>
                                        <p:strVal val="visible"/>
                                      </p:to>
                                    </p:set>
                                    <p:animEffect transition="in" filter="fade">
                                      <p:cBhvr>
                                        <p:cTn id="78" dur="2000"/>
                                        <p:tgtEl>
                                          <p:spTgt spid="32"/>
                                        </p:tgtEl>
                                      </p:cBhvr>
                                    </p:animEffect>
                                  </p:childTnLst>
                                </p:cTn>
                              </p:par>
                            </p:childTnLst>
                          </p:cTn>
                        </p:par>
                      </p:childTnLst>
                    </p:cTn>
                  </p:par>
                  <p:par>
                    <p:cTn id="79" fill="hold">
                      <p:stCondLst>
                        <p:cond delay="indefinite"/>
                      </p:stCondLst>
                      <p:childTnLst>
                        <p:par>
                          <p:cTn id="80" fill="hold">
                            <p:stCondLst>
                              <p:cond delay="0"/>
                            </p:stCondLst>
                            <p:childTnLst>
                              <p:par>
                                <p:cTn id="81" presetID="5" presetClass="emph" presetSubtype="1" nodeType="clickEffect">
                                  <p:stCondLst>
                                    <p:cond delay="0"/>
                                  </p:stCondLst>
                                  <p:endCondLst>
                                    <p:cond evt="onNext" delay="0">
                                      <p:tgtEl>
                                        <p:sldTgt/>
                                      </p:tgtEl>
                                    </p:cond>
                                  </p:endCondLst>
                                  <p:childTnLst>
                                    <p:set>
                                      <p:cBhvr override="childStyle">
                                        <p:cTn id="82" dur="indefinite"/>
                                        <p:tgtEl>
                                          <p:spTgt spid="8194">
                                            <p:txEl>
                                              <p:pRg st="4" end="4"/>
                                            </p:txEl>
                                          </p:spTgt>
                                        </p:tgtEl>
                                        <p:attrNameLst>
                                          <p:attrName>style.fontStyle</p:attrName>
                                        </p:attrNameLst>
                                      </p:cBhvr>
                                      <p:to>
                                        <p:strVal val="normal"/>
                                      </p:to>
                                    </p:set>
                                    <p:set>
                                      <p:cBhvr override="childStyle">
                                        <p:cTn id="83" dur="indefinite"/>
                                        <p:tgtEl>
                                          <p:spTgt spid="8194">
                                            <p:txEl>
                                              <p:pRg st="4" end="4"/>
                                            </p:txEl>
                                          </p:spTgt>
                                        </p:tgtEl>
                                        <p:attrNameLst>
                                          <p:attrName>style.fontWeight</p:attrName>
                                        </p:attrNameLst>
                                      </p:cBhvr>
                                      <p:to>
                                        <p:strVal val="bold"/>
                                      </p:to>
                                    </p:set>
                                    <p:set>
                                      <p:cBhvr override="childStyle">
                                        <p:cTn id="84" dur="indefinite"/>
                                        <p:tgtEl>
                                          <p:spTgt spid="8194">
                                            <p:txEl>
                                              <p:pRg st="4" end="4"/>
                                            </p:txEl>
                                          </p:spTgt>
                                        </p:tgtEl>
                                        <p:attrNameLst>
                                          <p:attrName>style.textDecorationUnderline</p:attrName>
                                        </p:attrNameLst>
                                      </p:cBhvr>
                                      <p:to>
                                        <p:strVal val="false"/>
                                      </p:to>
                                    </p:set>
                                  </p:childTnLst>
                                </p:cTn>
                              </p:par>
                              <p:par>
                                <p:cTn id="85" presetID="10" presetClass="exit" presetSubtype="0" fill="hold" grpId="1" nodeType="withEffect">
                                  <p:stCondLst>
                                    <p:cond delay="0"/>
                                  </p:stCondLst>
                                  <p:childTnLst>
                                    <p:animEffect transition="out" filter="fade">
                                      <p:cBhvr>
                                        <p:cTn id="86" dur="2000"/>
                                        <p:tgtEl>
                                          <p:spTgt spid="32"/>
                                        </p:tgtEl>
                                      </p:cBhvr>
                                    </p:animEffect>
                                    <p:set>
                                      <p:cBhvr>
                                        <p:cTn id="87" dur="1" fill="hold">
                                          <p:stCondLst>
                                            <p:cond delay="1999"/>
                                          </p:stCondLst>
                                        </p:cTn>
                                        <p:tgtEl>
                                          <p:spTgt spid="32"/>
                                        </p:tgtEl>
                                        <p:attrNameLst>
                                          <p:attrName>style.visibility</p:attrName>
                                        </p:attrNameLst>
                                      </p:cBhvr>
                                      <p:to>
                                        <p:strVal val="hidden"/>
                                      </p:to>
                                    </p:set>
                                  </p:childTnLst>
                                </p:cTn>
                              </p:par>
                              <p:par>
                                <p:cTn id="88" presetID="27" presetClass="emph" presetSubtype="0" repeatCount="indefinite" fill="hold" grpId="0" nodeType="withEffect">
                                  <p:stCondLst>
                                    <p:cond delay="0"/>
                                  </p:stCondLst>
                                  <p:endCondLst>
                                    <p:cond evt="onNext" delay="0">
                                      <p:tgtEl>
                                        <p:sldTgt/>
                                      </p:tgtEl>
                                    </p:cond>
                                  </p:endCondLst>
                                  <p:childTnLst>
                                    <p:animClr clrSpc="rgb" dir="cw">
                                      <p:cBhvr override="childStyle">
                                        <p:cTn id="89" dur="250" autoRev="1" fill="hold"/>
                                        <p:tgtEl>
                                          <p:spTgt spid="42"/>
                                        </p:tgtEl>
                                        <p:attrNameLst>
                                          <p:attrName>style.color</p:attrName>
                                        </p:attrNameLst>
                                      </p:cBhvr>
                                      <p:to>
                                        <a:srgbClr val="FF0000"/>
                                      </p:to>
                                    </p:animClr>
                                    <p:animClr clrSpc="rgb" dir="cw">
                                      <p:cBhvr>
                                        <p:cTn id="90" dur="250" autoRev="1" fill="hold"/>
                                        <p:tgtEl>
                                          <p:spTgt spid="42"/>
                                        </p:tgtEl>
                                        <p:attrNameLst>
                                          <p:attrName>fillcolor</p:attrName>
                                        </p:attrNameLst>
                                      </p:cBhvr>
                                      <p:to>
                                        <a:srgbClr val="FF0000"/>
                                      </p:to>
                                    </p:animClr>
                                    <p:set>
                                      <p:cBhvr>
                                        <p:cTn id="91" dur="250" autoRev="1" fill="hold"/>
                                        <p:tgtEl>
                                          <p:spTgt spid="42"/>
                                        </p:tgtEl>
                                        <p:attrNameLst>
                                          <p:attrName>fill.type</p:attrName>
                                        </p:attrNameLst>
                                      </p:cBhvr>
                                      <p:to>
                                        <p:strVal val="solid"/>
                                      </p:to>
                                    </p:set>
                                    <p:set>
                                      <p:cBhvr>
                                        <p:cTn id="92" dur="250" autoRev="1" fill="hold"/>
                                        <p:tgtEl>
                                          <p:spTgt spid="42"/>
                                        </p:tgtEl>
                                        <p:attrNameLst>
                                          <p:attrName>fill.on</p:attrName>
                                        </p:attrNameLst>
                                      </p:cBhvr>
                                      <p:to>
                                        <p:strVal val="true"/>
                                      </p:to>
                                    </p:set>
                                  </p:childTnLst>
                                </p:cTn>
                              </p:par>
                            </p:childTnLst>
                          </p:cTn>
                        </p:par>
                      </p:childTnLst>
                    </p:cTn>
                  </p:par>
                  <p:par>
                    <p:cTn id="93" fill="hold">
                      <p:stCondLst>
                        <p:cond delay="indefinite"/>
                      </p:stCondLst>
                      <p:childTnLst>
                        <p:par>
                          <p:cTn id="94" fill="hold">
                            <p:stCondLst>
                              <p:cond delay="0"/>
                            </p:stCondLst>
                            <p:childTnLst>
                              <p:par>
                                <p:cTn id="95" presetID="5" presetClass="emph" presetSubtype="1" nodeType="clickEffect">
                                  <p:stCondLst>
                                    <p:cond delay="0"/>
                                  </p:stCondLst>
                                  <p:endCondLst>
                                    <p:cond evt="onNext" delay="0">
                                      <p:tgtEl>
                                        <p:sldTgt/>
                                      </p:tgtEl>
                                    </p:cond>
                                  </p:endCondLst>
                                  <p:childTnLst>
                                    <p:set>
                                      <p:cBhvr override="childStyle">
                                        <p:cTn id="96" dur="indefinite"/>
                                        <p:tgtEl>
                                          <p:spTgt spid="8194">
                                            <p:txEl>
                                              <p:pRg st="5" end="5"/>
                                            </p:txEl>
                                          </p:spTgt>
                                        </p:tgtEl>
                                        <p:attrNameLst>
                                          <p:attrName>style.fontStyle</p:attrName>
                                        </p:attrNameLst>
                                      </p:cBhvr>
                                      <p:to>
                                        <p:strVal val="normal"/>
                                      </p:to>
                                    </p:set>
                                    <p:set>
                                      <p:cBhvr override="childStyle">
                                        <p:cTn id="97" dur="indefinite"/>
                                        <p:tgtEl>
                                          <p:spTgt spid="8194">
                                            <p:txEl>
                                              <p:pRg st="5" end="5"/>
                                            </p:txEl>
                                          </p:spTgt>
                                        </p:tgtEl>
                                        <p:attrNameLst>
                                          <p:attrName>style.fontWeight</p:attrName>
                                        </p:attrNameLst>
                                      </p:cBhvr>
                                      <p:to>
                                        <p:strVal val="bold"/>
                                      </p:to>
                                    </p:set>
                                    <p:set>
                                      <p:cBhvr override="childStyle">
                                        <p:cTn id="98" dur="indefinite"/>
                                        <p:tgtEl>
                                          <p:spTgt spid="8194">
                                            <p:txEl>
                                              <p:pRg st="5" end="5"/>
                                            </p:txEl>
                                          </p:spTgt>
                                        </p:tgtEl>
                                        <p:attrNameLst>
                                          <p:attrName>style.textDecorationUnderline</p:attrName>
                                        </p:attrNameLst>
                                      </p:cBhvr>
                                      <p:to>
                                        <p:strVal val="false"/>
                                      </p:to>
                                    </p:set>
                                  </p:childTnLst>
                                </p:cTn>
                              </p:par>
                              <p:par>
                                <p:cTn id="99" presetID="27" presetClass="emph" presetSubtype="0" repeatCount="indefinite" fill="hold" grpId="0" nodeType="withEffect">
                                  <p:stCondLst>
                                    <p:cond delay="0"/>
                                  </p:stCondLst>
                                  <p:endCondLst>
                                    <p:cond evt="onNext" delay="0">
                                      <p:tgtEl>
                                        <p:sldTgt/>
                                      </p:tgtEl>
                                    </p:cond>
                                  </p:endCondLst>
                                  <p:childTnLst>
                                    <p:animClr clrSpc="rgb" dir="cw">
                                      <p:cBhvr override="childStyle">
                                        <p:cTn id="100" dur="250" autoRev="1" fill="hold"/>
                                        <p:tgtEl>
                                          <p:spTgt spid="35"/>
                                        </p:tgtEl>
                                        <p:attrNameLst>
                                          <p:attrName>style.color</p:attrName>
                                        </p:attrNameLst>
                                      </p:cBhvr>
                                      <p:to>
                                        <a:srgbClr val="FF0000"/>
                                      </p:to>
                                    </p:animClr>
                                    <p:animClr clrSpc="rgb" dir="cw">
                                      <p:cBhvr>
                                        <p:cTn id="101" dur="250" autoRev="1" fill="hold"/>
                                        <p:tgtEl>
                                          <p:spTgt spid="35"/>
                                        </p:tgtEl>
                                        <p:attrNameLst>
                                          <p:attrName>fillcolor</p:attrName>
                                        </p:attrNameLst>
                                      </p:cBhvr>
                                      <p:to>
                                        <a:srgbClr val="FF0000"/>
                                      </p:to>
                                    </p:animClr>
                                    <p:set>
                                      <p:cBhvr>
                                        <p:cTn id="102" dur="250" autoRev="1" fill="hold"/>
                                        <p:tgtEl>
                                          <p:spTgt spid="35"/>
                                        </p:tgtEl>
                                        <p:attrNameLst>
                                          <p:attrName>fill.type</p:attrName>
                                        </p:attrNameLst>
                                      </p:cBhvr>
                                      <p:to>
                                        <p:strVal val="solid"/>
                                      </p:to>
                                    </p:set>
                                    <p:set>
                                      <p:cBhvr>
                                        <p:cTn id="103" dur="250" autoRev="1" fill="hold"/>
                                        <p:tgtEl>
                                          <p:spTgt spid="35"/>
                                        </p:tgtEl>
                                        <p:attrNameLst>
                                          <p:attrName>fill.on</p:attrName>
                                        </p:attrNameLst>
                                      </p:cBhvr>
                                      <p:to>
                                        <p:strVal val="true"/>
                                      </p:to>
                                    </p:set>
                                  </p:childTnLst>
                                </p:cTn>
                              </p:par>
                            </p:childTnLst>
                          </p:cTn>
                        </p:par>
                      </p:childTnLst>
                    </p:cTn>
                  </p:par>
                  <p:par>
                    <p:cTn id="104" fill="hold">
                      <p:stCondLst>
                        <p:cond delay="indefinite"/>
                      </p:stCondLst>
                      <p:childTnLst>
                        <p:par>
                          <p:cTn id="105" fill="hold">
                            <p:stCondLst>
                              <p:cond delay="0"/>
                            </p:stCondLst>
                            <p:childTnLst>
                              <p:par>
                                <p:cTn id="106" presetID="5" presetClass="emph" presetSubtype="1" nodeType="clickEffect">
                                  <p:stCondLst>
                                    <p:cond delay="0"/>
                                  </p:stCondLst>
                                  <p:childTnLst>
                                    <p:set>
                                      <p:cBhvr override="childStyle">
                                        <p:cTn id="107" dur="indefinite"/>
                                        <p:tgtEl>
                                          <p:spTgt spid="8194">
                                            <p:txEl>
                                              <p:pRg st="6" end="6"/>
                                            </p:txEl>
                                          </p:spTgt>
                                        </p:tgtEl>
                                        <p:attrNameLst>
                                          <p:attrName>style.fontStyle</p:attrName>
                                        </p:attrNameLst>
                                      </p:cBhvr>
                                      <p:to>
                                        <p:strVal val="normal"/>
                                      </p:to>
                                    </p:set>
                                    <p:set>
                                      <p:cBhvr override="childStyle">
                                        <p:cTn id="108" dur="indefinite"/>
                                        <p:tgtEl>
                                          <p:spTgt spid="8194">
                                            <p:txEl>
                                              <p:pRg st="6" end="6"/>
                                            </p:txEl>
                                          </p:spTgt>
                                        </p:tgtEl>
                                        <p:attrNameLst>
                                          <p:attrName>style.fontWeight</p:attrName>
                                        </p:attrNameLst>
                                      </p:cBhvr>
                                      <p:to>
                                        <p:strVal val="bold"/>
                                      </p:to>
                                    </p:set>
                                    <p:set>
                                      <p:cBhvr override="childStyle">
                                        <p:cTn id="109" dur="indefinite"/>
                                        <p:tgtEl>
                                          <p:spTgt spid="8194">
                                            <p:txEl>
                                              <p:pRg st="6" end="6"/>
                                            </p:txEl>
                                          </p:spTgt>
                                        </p:tgtEl>
                                        <p:attrNameLst>
                                          <p:attrName>style.textDecorationUnderline</p:attrName>
                                        </p:attrNameLst>
                                      </p:cBhvr>
                                      <p:to>
                                        <p:strVal val="false"/>
                                      </p:to>
                                    </p:set>
                                  </p:childTnLst>
                                </p:cTn>
                              </p:par>
                              <p:par>
                                <p:cTn id="110" presetID="27" presetClass="emph" presetSubtype="0" repeatCount="indefinite" fill="hold" grpId="0" nodeType="withEffect">
                                  <p:stCondLst>
                                    <p:cond delay="0"/>
                                  </p:stCondLst>
                                  <p:endCondLst>
                                    <p:cond evt="onNext" delay="0">
                                      <p:tgtEl>
                                        <p:sldTgt/>
                                      </p:tgtEl>
                                    </p:cond>
                                  </p:endCondLst>
                                  <p:childTnLst>
                                    <p:animClr clrSpc="rgb" dir="cw">
                                      <p:cBhvr override="childStyle">
                                        <p:cTn id="111" dur="250" autoRev="1" fill="hold"/>
                                        <p:tgtEl>
                                          <p:spTgt spid="50"/>
                                        </p:tgtEl>
                                        <p:attrNameLst>
                                          <p:attrName>style.color</p:attrName>
                                        </p:attrNameLst>
                                      </p:cBhvr>
                                      <p:to>
                                        <a:srgbClr val="FF0000"/>
                                      </p:to>
                                    </p:animClr>
                                    <p:animClr clrSpc="rgb" dir="cw">
                                      <p:cBhvr>
                                        <p:cTn id="112" dur="250" autoRev="1" fill="hold"/>
                                        <p:tgtEl>
                                          <p:spTgt spid="50"/>
                                        </p:tgtEl>
                                        <p:attrNameLst>
                                          <p:attrName>fillcolor</p:attrName>
                                        </p:attrNameLst>
                                      </p:cBhvr>
                                      <p:to>
                                        <a:srgbClr val="FF0000"/>
                                      </p:to>
                                    </p:animClr>
                                    <p:set>
                                      <p:cBhvr>
                                        <p:cTn id="113" dur="250" autoRev="1" fill="hold"/>
                                        <p:tgtEl>
                                          <p:spTgt spid="50"/>
                                        </p:tgtEl>
                                        <p:attrNameLst>
                                          <p:attrName>fill.type</p:attrName>
                                        </p:attrNameLst>
                                      </p:cBhvr>
                                      <p:to>
                                        <p:strVal val="solid"/>
                                      </p:to>
                                    </p:set>
                                    <p:set>
                                      <p:cBhvr>
                                        <p:cTn id="114" dur="250" autoRev="1" fill="hold"/>
                                        <p:tgtEl>
                                          <p:spTgt spid="50"/>
                                        </p:tgtEl>
                                        <p:attrNameLst>
                                          <p:attrName>fill.on</p:attrName>
                                        </p:attrNameLst>
                                      </p:cBhvr>
                                      <p:to>
                                        <p:strVal val="true"/>
                                      </p:to>
                                    </p:set>
                                  </p:childTnLst>
                                </p:cTn>
                              </p:par>
                              <p:par>
                                <p:cTn id="115" presetID="27" presetClass="emph" presetSubtype="0" repeatCount="indefinite" fill="hold" grpId="0" nodeType="withEffect">
                                  <p:stCondLst>
                                    <p:cond delay="0"/>
                                  </p:stCondLst>
                                  <p:endCondLst>
                                    <p:cond evt="onNext" delay="0">
                                      <p:tgtEl>
                                        <p:sldTgt/>
                                      </p:tgtEl>
                                    </p:cond>
                                  </p:endCondLst>
                                  <p:childTnLst>
                                    <p:animClr clrSpc="rgb" dir="cw">
                                      <p:cBhvr override="childStyle">
                                        <p:cTn id="116" dur="250" autoRev="1" fill="hold"/>
                                        <p:tgtEl>
                                          <p:spTgt spid="51"/>
                                        </p:tgtEl>
                                        <p:attrNameLst>
                                          <p:attrName>style.color</p:attrName>
                                        </p:attrNameLst>
                                      </p:cBhvr>
                                      <p:to>
                                        <a:srgbClr val="FF0000"/>
                                      </p:to>
                                    </p:animClr>
                                    <p:animClr clrSpc="rgb" dir="cw">
                                      <p:cBhvr>
                                        <p:cTn id="117" dur="250" autoRev="1" fill="hold"/>
                                        <p:tgtEl>
                                          <p:spTgt spid="51"/>
                                        </p:tgtEl>
                                        <p:attrNameLst>
                                          <p:attrName>fillcolor</p:attrName>
                                        </p:attrNameLst>
                                      </p:cBhvr>
                                      <p:to>
                                        <a:srgbClr val="FF0000"/>
                                      </p:to>
                                    </p:animClr>
                                    <p:set>
                                      <p:cBhvr>
                                        <p:cTn id="118" dur="250" autoRev="1" fill="hold"/>
                                        <p:tgtEl>
                                          <p:spTgt spid="51"/>
                                        </p:tgtEl>
                                        <p:attrNameLst>
                                          <p:attrName>fill.type</p:attrName>
                                        </p:attrNameLst>
                                      </p:cBhvr>
                                      <p:to>
                                        <p:strVal val="solid"/>
                                      </p:to>
                                    </p:set>
                                    <p:set>
                                      <p:cBhvr>
                                        <p:cTn id="119" dur="250" autoRev="1" fill="hold"/>
                                        <p:tgtEl>
                                          <p:spTgt spid="51"/>
                                        </p:tgtEl>
                                        <p:attrNameLst>
                                          <p:attrName>fill.on</p:attrName>
                                        </p:attrNameLst>
                                      </p:cBhvr>
                                      <p:to>
                                        <p:strVal val="true"/>
                                      </p:to>
                                    </p:set>
                                  </p:childTnLst>
                                </p:cTn>
                              </p:par>
                              <p:par>
                                <p:cTn id="120" presetID="27" presetClass="emph" presetSubtype="0" repeatCount="indefinite" fill="hold" grpId="0" nodeType="withEffect">
                                  <p:stCondLst>
                                    <p:cond delay="0"/>
                                  </p:stCondLst>
                                  <p:endCondLst>
                                    <p:cond evt="onNext" delay="0">
                                      <p:tgtEl>
                                        <p:sldTgt/>
                                      </p:tgtEl>
                                    </p:cond>
                                  </p:endCondLst>
                                  <p:childTnLst>
                                    <p:animClr clrSpc="rgb" dir="cw">
                                      <p:cBhvr override="childStyle">
                                        <p:cTn id="121" dur="250" autoRev="1" fill="hold"/>
                                        <p:tgtEl>
                                          <p:spTgt spid="52"/>
                                        </p:tgtEl>
                                        <p:attrNameLst>
                                          <p:attrName>style.color</p:attrName>
                                        </p:attrNameLst>
                                      </p:cBhvr>
                                      <p:to>
                                        <a:srgbClr val="FF0000"/>
                                      </p:to>
                                    </p:animClr>
                                    <p:animClr clrSpc="rgb" dir="cw">
                                      <p:cBhvr>
                                        <p:cTn id="122" dur="250" autoRev="1" fill="hold"/>
                                        <p:tgtEl>
                                          <p:spTgt spid="52"/>
                                        </p:tgtEl>
                                        <p:attrNameLst>
                                          <p:attrName>fillcolor</p:attrName>
                                        </p:attrNameLst>
                                      </p:cBhvr>
                                      <p:to>
                                        <a:srgbClr val="FF0000"/>
                                      </p:to>
                                    </p:animClr>
                                    <p:set>
                                      <p:cBhvr>
                                        <p:cTn id="123" dur="250" autoRev="1" fill="hold"/>
                                        <p:tgtEl>
                                          <p:spTgt spid="52"/>
                                        </p:tgtEl>
                                        <p:attrNameLst>
                                          <p:attrName>fill.type</p:attrName>
                                        </p:attrNameLst>
                                      </p:cBhvr>
                                      <p:to>
                                        <p:strVal val="solid"/>
                                      </p:to>
                                    </p:set>
                                    <p:set>
                                      <p:cBhvr>
                                        <p:cTn id="124" dur="250" autoRev="1" fill="hold"/>
                                        <p:tgtEl>
                                          <p:spTgt spid="52"/>
                                        </p:tgtEl>
                                        <p:attrNameLst>
                                          <p:attrName>fill.on</p:attrName>
                                        </p:attrNameLst>
                                      </p:cBhvr>
                                      <p:to>
                                        <p:strVal val="true"/>
                                      </p:to>
                                    </p:set>
                                  </p:childTnLst>
                                </p:cTn>
                              </p:par>
                              <p:par>
                                <p:cTn id="125" presetID="27" presetClass="emph" presetSubtype="0" repeatCount="indefinite" fill="hold" grpId="0" nodeType="withEffect">
                                  <p:stCondLst>
                                    <p:cond delay="0"/>
                                  </p:stCondLst>
                                  <p:endCondLst>
                                    <p:cond evt="onNext" delay="0">
                                      <p:tgtEl>
                                        <p:sldTgt/>
                                      </p:tgtEl>
                                    </p:cond>
                                  </p:endCondLst>
                                  <p:childTnLst>
                                    <p:animClr clrSpc="rgb" dir="cw">
                                      <p:cBhvr override="childStyle">
                                        <p:cTn id="126" dur="250" autoRev="1" fill="hold"/>
                                        <p:tgtEl>
                                          <p:spTgt spid="53"/>
                                        </p:tgtEl>
                                        <p:attrNameLst>
                                          <p:attrName>style.color</p:attrName>
                                        </p:attrNameLst>
                                      </p:cBhvr>
                                      <p:to>
                                        <a:srgbClr val="FF0000"/>
                                      </p:to>
                                    </p:animClr>
                                    <p:animClr clrSpc="rgb" dir="cw">
                                      <p:cBhvr>
                                        <p:cTn id="127" dur="250" autoRev="1" fill="hold"/>
                                        <p:tgtEl>
                                          <p:spTgt spid="53"/>
                                        </p:tgtEl>
                                        <p:attrNameLst>
                                          <p:attrName>fillcolor</p:attrName>
                                        </p:attrNameLst>
                                      </p:cBhvr>
                                      <p:to>
                                        <a:srgbClr val="FF0000"/>
                                      </p:to>
                                    </p:animClr>
                                    <p:set>
                                      <p:cBhvr>
                                        <p:cTn id="128" dur="250" autoRev="1" fill="hold"/>
                                        <p:tgtEl>
                                          <p:spTgt spid="53"/>
                                        </p:tgtEl>
                                        <p:attrNameLst>
                                          <p:attrName>fill.type</p:attrName>
                                        </p:attrNameLst>
                                      </p:cBhvr>
                                      <p:to>
                                        <p:strVal val="solid"/>
                                      </p:to>
                                    </p:set>
                                    <p:set>
                                      <p:cBhvr>
                                        <p:cTn id="129" dur="250" autoRev="1" fill="hold"/>
                                        <p:tgtEl>
                                          <p:spTgt spid="53"/>
                                        </p:tgtEl>
                                        <p:attrNameLst>
                                          <p:attrName>fill.on</p:attrName>
                                        </p:attrNameLst>
                                      </p:cBhvr>
                                      <p:to>
                                        <p:strVal val="true"/>
                                      </p:to>
                                    </p:set>
                                  </p:childTnLst>
                                </p:cTn>
                              </p:par>
                              <p:par>
                                <p:cTn id="130" presetID="27" presetClass="emph" presetSubtype="0" repeatCount="indefinite" fill="hold" grpId="0" nodeType="withEffect">
                                  <p:stCondLst>
                                    <p:cond delay="0"/>
                                  </p:stCondLst>
                                  <p:endCondLst>
                                    <p:cond evt="onNext" delay="0">
                                      <p:tgtEl>
                                        <p:sldTgt/>
                                      </p:tgtEl>
                                    </p:cond>
                                  </p:endCondLst>
                                  <p:childTnLst>
                                    <p:animClr clrSpc="rgb" dir="cw">
                                      <p:cBhvr override="childStyle">
                                        <p:cTn id="131" dur="250" autoRev="1" fill="hold"/>
                                        <p:tgtEl>
                                          <p:spTgt spid="54"/>
                                        </p:tgtEl>
                                        <p:attrNameLst>
                                          <p:attrName>style.color</p:attrName>
                                        </p:attrNameLst>
                                      </p:cBhvr>
                                      <p:to>
                                        <a:srgbClr val="FF0000"/>
                                      </p:to>
                                    </p:animClr>
                                    <p:animClr clrSpc="rgb" dir="cw">
                                      <p:cBhvr>
                                        <p:cTn id="132" dur="250" autoRev="1" fill="hold"/>
                                        <p:tgtEl>
                                          <p:spTgt spid="54"/>
                                        </p:tgtEl>
                                        <p:attrNameLst>
                                          <p:attrName>fillcolor</p:attrName>
                                        </p:attrNameLst>
                                      </p:cBhvr>
                                      <p:to>
                                        <a:srgbClr val="FF0000"/>
                                      </p:to>
                                    </p:animClr>
                                    <p:set>
                                      <p:cBhvr>
                                        <p:cTn id="133" dur="250" autoRev="1" fill="hold"/>
                                        <p:tgtEl>
                                          <p:spTgt spid="54"/>
                                        </p:tgtEl>
                                        <p:attrNameLst>
                                          <p:attrName>fill.type</p:attrName>
                                        </p:attrNameLst>
                                      </p:cBhvr>
                                      <p:to>
                                        <p:strVal val="solid"/>
                                      </p:to>
                                    </p:set>
                                    <p:set>
                                      <p:cBhvr>
                                        <p:cTn id="134" dur="250" autoRev="1" fill="hold"/>
                                        <p:tgtEl>
                                          <p:spTgt spid="54"/>
                                        </p:tgtEl>
                                        <p:attrNameLst>
                                          <p:attrName>fill.on</p:attrName>
                                        </p:attrNameLst>
                                      </p:cBhvr>
                                      <p:to>
                                        <p:strVal val="true"/>
                                      </p:to>
                                    </p:set>
                                  </p:childTnLst>
                                </p:cTn>
                              </p:par>
                              <p:par>
                                <p:cTn id="135" presetID="27" presetClass="emph" presetSubtype="0" repeatCount="indefinite" fill="hold" grpId="0" nodeType="withEffect">
                                  <p:stCondLst>
                                    <p:cond delay="0"/>
                                  </p:stCondLst>
                                  <p:endCondLst>
                                    <p:cond evt="onNext" delay="0">
                                      <p:tgtEl>
                                        <p:sldTgt/>
                                      </p:tgtEl>
                                    </p:cond>
                                  </p:endCondLst>
                                  <p:childTnLst>
                                    <p:animClr clrSpc="rgb" dir="cw">
                                      <p:cBhvr override="childStyle">
                                        <p:cTn id="136" dur="250" autoRev="1" fill="hold"/>
                                        <p:tgtEl>
                                          <p:spTgt spid="55"/>
                                        </p:tgtEl>
                                        <p:attrNameLst>
                                          <p:attrName>style.color</p:attrName>
                                        </p:attrNameLst>
                                      </p:cBhvr>
                                      <p:to>
                                        <a:srgbClr val="FF0000"/>
                                      </p:to>
                                    </p:animClr>
                                    <p:animClr clrSpc="rgb" dir="cw">
                                      <p:cBhvr>
                                        <p:cTn id="137" dur="250" autoRev="1" fill="hold"/>
                                        <p:tgtEl>
                                          <p:spTgt spid="55"/>
                                        </p:tgtEl>
                                        <p:attrNameLst>
                                          <p:attrName>fillcolor</p:attrName>
                                        </p:attrNameLst>
                                      </p:cBhvr>
                                      <p:to>
                                        <a:srgbClr val="FF0000"/>
                                      </p:to>
                                    </p:animClr>
                                    <p:set>
                                      <p:cBhvr>
                                        <p:cTn id="138" dur="250" autoRev="1" fill="hold"/>
                                        <p:tgtEl>
                                          <p:spTgt spid="55"/>
                                        </p:tgtEl>
                                        <p:attrNameLst>
                                          <p:attrName>fill.type</p:attrName>
                                        </p:attrNameLst>
                                      </p:cBhvr>
                                      <p:to>
                                        <p:strVal val="solid"/>
                                      </p:to>
                                    </p:set>
                                    <p:set>
                                      <p:cBhvr>
                                        <p:cTn id="139" dur="250" autoRev="1" fill="hold"/>
                                        <p:tgtEl>
                                          <p:spTgt spid="55"/>
                                        </p:tgtEl>
                                        <p:attrNameLst>
                                          <p:attrName>fill.on</p:attrName>
                                        </p:attrNameLst>
                                      </p:cBhvr>
                                      <p:to>
                                        <p:strVal val="true"/>
                                      </p:to>
                                    </p:set>
                                  </p:childTnLst>
                                </p:cTn>
                              </p:par>
                              <p:par>
                                <p:cTn id="140" presetID="27" presetClass="emph" presetSubtype="0" repeatCount="indefinite" fill="hold" grpId="0" nodeType="withEffect">
                                  <p:stCondLst>
                                    <p:cond delay="0"/>
                                  </p:stCondLst>
                                  <p:endCondLst>
                                    <p:cond evt="onNext" delay="0">
                                      <p:tgtEl>
                                        <p:sldTgt/>
                                      </p:tgtEl>
                                    </p:cond>
                                  </p:endCondLst>
                                  <p:childTnLst>
                                    <p:animClr clrSpc="rgb" dir="cw">
                                      <p:cBhvr override="childStyle">
                                        <p:cTn id="141" dur="250" autoRev="1" fill="hold"/>
                                        <p:tgtEl>
                                          <p:spTgt spid="56"/>
                                        </p:tgtEl>
                                        <p:attrNameLst>
                                          <p:attrName>style.color</p:attrName>
                                        </p:attrNameLst>
                                      </p:cBhvr>
                                      <p:to>
                                        <a:srgbClr val="FF0000"/>
                                      </p:to>
                                    </p:animClr>
                                    <p:animClr clrSpc="rgb" dir="cw">
                                      <p:cBhvr>
                                        <p:cTn id="142" dur="250" autoRev="1" fill="hold"/>
                                        <p:tgtEl>
                                          <p:spTgt spid="56"/>
                                        </p:tgtEl>
                                        <p:attrNameLst>
                                          <p:attrName>fillcolor</p:attrName>
                                        </p:attrNameLst>
                                      </p:cBhvr>
                                      <p:to>
                                        <a:srgbClr val="FF0000"/>
                                      </p:to>
                                    </p:animClr>
                                    <p:set>
                                      <p:cBhvr>
                                        <p:cTn id="143" dur="250" autoRev="1" fill="hold"/>
                                        <p:tgtEl>
                                          <p:spTgt spid="56"/>
                                        </p:tgtEl>
                                        <p:attrNameLst>
                                          <p:attrName>fill.type</p:attrName>
                                        </p:attrNameLst>
                                      </p:cBhvr>
                                      <p:to>
                                        <p:strVal val="solid"/>
                                      </p:to>
                                    </p:set>
                                    <p:set>
                                      <p:cBhvr>
                                        <p:cTn id="144" dur="250" autoRev="1" fill="hold"/>
                                        <p:tgtEl>
                                          <p:spTgt spid="5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33" grpId="0" animBg="1"/>
      <p:bldP spid="34" grpId="0" animBg="1"/>
      <p:bldP spid="57" grpId="0" animBg="1"/>
      <p:bldP spid="58" grpId="0" animBg="1"/>
      <p:bldGraphic spid="32" grpId="0">
        <p:bldAsOne/>
      </p:bldGraphic>
      <p:bldGraphic spid="32" grpId="1">
        <p:bldAsOne/>
      </p:bldGraphic>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419100" y="265113"/>
            <a:ext cx="8229600" cy="1143000"/>
          </a:xfrm>
        </p:spPr>
        <p:txBody>
          <a:bodyPr/>
          <a:lstStyle/>
          <a:p>
            <a:pPr eaLnBrk="1" hangingPunct="1"/>
            <a:r>
              <a:rPr lang="en-US" sz="3200" b="1" dirty="0" smtClean="0"/>
              <a:t>Groundwater Monitoring Program</a:t>
            </a:r>
            <a:br>
              <a:rPr lang="en-US" sz="3200" b="1" dirty="0" smtClean="0"/>
            </a:br>
            <a:r>
              <a:rPr lang="en-US" sz="2800" b="1" dirty="0" smtClean="0">
                <a:solidFill>
                  <a:schemeClr val="tx1"/>
                </a:solidFill>
              </a:rPr>
              <a:t>Quality Assurance/Quality Control</a:t>
            </a:r>
          </a:p>
        </p:txBody>
      </p:sp>
      <p:sp>
        <p:nvSpPr>
          <p:cNvPr id="13315" name="Rectangle 3"/>
          <p:cNvSpPr>
            <a:spLocks noGrp="1" noChangeArrowheads="1"/>
          </p:cNvSpPr>
          <p:nvPr>
            <p:ph type="body" idx="4294967295"/>
          </p:nvPr>
        </p:nvSpPr>
        <p:spPr>
          <a:xfrm>
            <a:off x="277813" y="1524000"/>
            <a:ext cx="8564562" cy="4800600"/>
          </a:xfrm>
        </p:spPr>
        <p:txBody>
          <a:bodyPr/>
          <a:lstStyle/>
          <a:p>
            <a:pPr eaLnBrk="1" hangingPunct="1">
              <a:lnSpc>
                <a:spcPct val="90000"/>
              </a:lnSpc>
              <a:spcBef>
                <a:spcPct val="50000"/>
              </a:spcBef>
            </a:pPr>
            <a:r>
              <a:rPr lang="en-US" sz="2000" b="1" dirty="0" smtClean="0">
                <a:solidFill>
                  <a:schemeClr val="accent2"/>
                </a:solidFill>
              </a:rPr>
              <a:t>In terms of usability, there are 3 levels that are considered in evaluating the groundwater condition:</a:t>
            </a:r>
          </a:p>
          <a:p>
            <a:pPr lvl="1" eaLnBrk="1" hangingPunct="1">
              <a:lnSpc>
                <a:spcPct val="90000"/>
              </a:lnSpc>
              <a:spcBef>
                <a:spcPct val="50000"/>
              </a:spcBef>
            </a:pPr>
            <a:r>
              <a:rPr lang="en-US" sz="2000" b="1" u="sng" dirty="0" smtClean="0">
                <a:solidFill>
                  <a:schemeClr val="accent2"/>
                </a:solidFill>
              </a:rPr>
              <a:t>Quantitative:</a:t>
            </a:r>
            <a:r>
              <a:rPr lang="en-US" sz="2000" b="1" dirty="0" smtClean="0">
                <a:solidFill>
                  <a:schemeClr val="accent2"/>
                </a:solidFill>
              </a:rPr>
              <a:t> Data above the RL (sometimes referred to the as the PQL).  For CSSA COCs, the RL is typically well below established regulatory limits.  Using PCE as an example, the MCL is 5 µg/L, but the CSSA RL is 1.4 µg/L.</a:t>
            </a:r>
          </a:p>
          <a:p>
            <a:pPr lvl="1" eaLnBrk="1" hangingPunct="1">
              <a:lnSpc>
                <a:spcPct val="90000"/>
              </a:lnSpc>
              <a:spcBef>
                <a:spcPct val="50000"/>
              </a:spcBef>
            </a:pPr>
            <a:r>
              <a:rPr lang="en-US" sz="2000" b="1" u="sng" dirty="0" smtClean="0">
                <a:solidFill>
                  <a:schemeClr val="accent2"/>
                </a:solidFill>
              </a:rPr>
              <a:t>Qualitative/Trace:</a:t>
            </a:r>
            <a:r>
              <a:rPr lang="en-US" sz="2000" b="1" dirty="0" smtClean="0">
                <a:solidFill>
                  <a:schemeClr val="accent2"/>
                </a:solidFill>
              </a:rPr>
              <a:t> Detections are F-flagged results that are positively identified but are considered “qualitative” data below the quantitation limit (RL) and the MDL.</a:t>
            </a:r>
          </a:p>
          <a:p>
            <a:pPr lvl="1" eaLnBrk="1" hangingPunct="1">
              <a:lnSpc>
                <a:spcPct val="90000"/>
              </a:lnSpc>
              <a:spcBef>
                <a:spcPct val="50000"/>
              </a:spcBef>
            </a:pPr>
            <a:r>
              <a:rPr lang="en-US" sz="2000" b="1" dirty="0" smtClean="0">
                <a:solidFill>
                  <a:schemeClr val="accent2"/>
                </a:solidFill>
              </a:rPr>
              <a:t>“</a:t>
            </a:r>
            <a:r>
              <a:rPr lang="en-US" sz="2000" b="1" u="sng" dirty="0" smtClean="0">
                <a:solidFill>
                  <a:schemeClr val="accent2"/>
                </a:solidFill>
              </a:rPr>
              <a:t>Non Detects</a:t>
            </a:r>
            <a:r>
              <a:rPr lang="en-US" sz="2000" b="1" dirty="0" smtClean="0">
                <a:solidFill>
                  <a:schemeClr val="accent2"/>
                </a:solidFill>
              </a:rPr>
              <a:t>” (U-Flags) are below the MDL and therefore considered not present in the sample.</a:t>
            </a:r>
          </a:p>
          <a:p>
            <a:pPr eaLnBrk="1" hangingPunct="1">
              <a:lnSpc>
                <a:spcPct val="90000"/>
              </a:lnSpc>
              <a:spcBef>
                <a:spcPct val="50000"/>
              </a:spcBef>
            </a:pPr>
            <a:r>
              <a:rPr lang="en-US" sz="2000" b="1" dirty="0" smtClean="0">
                <a:solidFill>
                  <a:schemeClr val="accent2"/>
                </a:solidFill>
              </a:rPr>
              <a:t>In February 2012, the EPA issued CSSA a memorandum requesting that they stop using “trace” detections (F-flags) in representing the extents of the groundwater plume. </a:t>
            </a:r>
          </a:p>
          <a:p>
            <a:pPr lvl="1" eaLnBrk="1" hangingPunct="1">
              <a:lnSpc>
                <a:spcPct val="90000"/>
              </a:lnSpc>
              <a:spcBef>
                <a:spcPct val="50000"/>
              </a:spcBef>
            </a:pPr>
            <a:endParaRPr lang="en-US" sz="1800" b="1" dirty="0" smtClean="0">
              <a:solidFill>
                <a:schemeClr val="accent2"/>
              </a:solidFill>
            </a:endParaRPr>
          </a:p>
        </p:txBody>
      </p:sp>
      <p:pic>
        <p:nvPicPr>
          <p:cNvPr id="6" name="Picture 5" descr="Appendix L  EPA MAPS LETTER.jpg"/>
          <p:cNvPicPr>
            <a:picLocks noChangeAspect="1"/>
          </p:cNvPicPr>
          <p:nvPr/>
        </p:nvPicPr>
        <p:blipFill>
          <a:blip r:embed="rId3" cstate="print"/>
          <a:srcRect/>
          <a:stretch>
            <a:fillRect/>
          </a:stretch>
        </p:blipFill>
        <p:spPr bwMode="auto">
          <a:xfrm>
            <a:off x="3843338" y="0"/>
            <a:ext cx="5300662" cy="6858000"/>
          </a:xfrm>
          <a:prstGeom prst="rect">
            <a:avLst/>
          </a:prstGeom>
          <a:noFill/>
          <a:ln w="9525">
            <a:noFill/>
            <a:miter lim="800000"/>
            <a:headEnd/>
            <a:tailEnd/>
          </a:ln>
        </p:spPr>
      </p:pic>
      <p:graphicFrame>
        <p:nvGraphicFramePr>
          <p:cNvPr id="9" name="Chart 8"/>
          <p:cNvGraphicFramePr>
            <a:graphicFrameLocks noGrp="1"/>
          </p:cNvGraphicFramePr>
          <p:nvPr/>
        </p:nvGraphicFramePr>
        <p:xfrm>
          <a:off x="0" y="0"/>
          <a:ext cx="3900488" cy="6858000"/>
        </p:xfrm>
        <a:graphic>
          <a:graphicData uri="http://schemas.openxmlformats.org/drawingml/2006/chart">
            <c:chart xmlns:c="http://schemas.openxmlformats.org/drawingml/2006/chart" xmlns:r="http://schemas.openxmlformats.org/officeDocument/2006/relationships" r:id="rId4"/>
          </a:graphicData>
        </a:graphic>
      </p:graphicFrame>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360"/>
                                          </p:val>
                                        </p:tav>
                                        <p:tav tm="100000">
                                          <p:val>
                                            <p:fltVal val="0"/>
                                          </p:val>
                                        </p:tav>
                                      </p:tavLst>
                                    </p:anim>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2" name="Group 19"/>
          <p:cNvGrpSpPr/>
          <p:nvPr/>
        </p:nvGrpSpPr>
        <p:grpSpPr>
          <a:xfrm>
            <a:off x="324088" y="45320"/>
            <a:ext cx="8326749" cy="6311054"/>
            <a:chOff x="324088" y="45320"/>
            <a:chExt cx="8326749" cy="6311054"/>
          </a:xfrm>
        </p:grpSpPr>
        <p:pic>
          <p:nvPicPr>
            <p:cNvPr id="10" name="Picture 9" descr="March12_PCE_LGR_GWConc.jpg"/>
            <p:cNvPicPr>
              <a:picLocks noChangeAspect="1"/>
            </p:cNvPicPr>
            <p:nvPr/>
          </p:nvPicPr>
          <p:blipFill>
            <a:blip r:embed="rId3" cstate="print"/>
            <a:srcRect l="4116" t="8178" r="20582" b="3635"/>
            <a:stretch>
              <a:fillRect/>
            </a:stretch>
          </p:blipFill>
          <p:spPr>
            <a:xfrm>
              <a:off x="324088" y="45320"/>
              <a:ext cx="8326749" cy="6311054"/>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bwMode="auto">
            <a:xfrm>
              <a:off x="5901255" y="3357549"/>
              <a:ext cx="914400" cy="261938"/>
            </a:xfrm>
            <a:prstGeom prst="rect">
              <a:avLst/>
            </a:prstGeom>
            <a:solidFill>
              <a:srgbClr val="FFD85D"/>
            </a:solidFill>
            <a:ln>
              <a:solidFill>
                <a:schemeClr val="accent6">
                  <a:lumMod val="50000"/>
                </a:schemeClr>
              </a:solidFill>
            </a:ln>
          </p:spPr>
          <p:txBody>
            <a:bodyPr>
              <a:spAutoFit/>
            </a:bodyPr>
            <a:lstStyle/>
            <a:p>
              <a:pPr algn="ctr">
                <a:defRPr/>
              </a:pPr>
              <a:r>
                <a:rPr lang="en-US" sz="1100" b="1" dirty="0">
                  <a:solidFill>
                    <a:schemeClr val="accent6">
                      <a:lumMod val="50000"/>
                    </a:schemeClr>
                  </a:solidFill>
                </a:rPr>
                <a:t>PLUME 1</a:t>
              </a:r>
            </a:p>
          </p:txBody>
        </p:sp>
        <p:sp>
          <p:nvSpPr>
            <p:cNvPr id="16" name="TextBox 15"/>
            <p:cNvSpPr txBox="1"/>
            <p:nvPr/>
          </p:nvSpPr>
          <p:spPr bwMode="auto">
            <a:xfrm>
              <a:off x="3877053" y="5938756"/>
              <a:ext cx="914400" cy="261938"/>
            </a:xfrm>
            <a:prstGeom prst="rect">
              <a:avLst/>
            </a:prstGeom>
            <a:solidFill>
              <a:srgbClr val="FFD85D"/>
            </a:solidFill>
            <a:ln>
              <a:solidFill>
                <a:schemeClr val="accent6">
                  <a:lumMod val="50000"/>
                </a:schemeClr>
              </a:solidFill>
            </a:ln>
          </p:spPr>
          <p:txBody>
            <a:bodyPr>
              <a:spAutoFit/>
            </a:bodyPr>
            <a:lstStyle/>
            <a:p>
              <a:pPr algn="ctr">
                <a:defRPr/>
              </a:pPr>
              <a:r>
                <a:rPr lang="en-US" sz="1100" b="1" dirty="0">
                  <a:solidFill>
                    <a:schemeClr val="accent6">
                      <a:lumMod val="50000"/>
                    </a:schemeClr>
                  </a:solidFill>
                </a:rPr>
                <a:t>PLUME 2</a:t>
              </a:r>
            </a:p>
          </p:txBody>
        </p:sp>
      </p:grpSp>
      <p:sp>
        <p:nvSpPr>
          <p:cNvPr id="7171"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sz="3200" dirty="0"/>
          </a:p>
        </p:txBody>
      </p:sp>
      <p:sp>
        <p:nvSpPr>
          <p:cNvPr id="7174" name="Slide Number Placeholder 12"/>
          <p:cNvSpPr>
            <a:spLocks noGrp="1"/>
          </p:cNvSpPr>
          <p:nvPr>
            <p:ph type="sldNum" sz="quarter" idx="12"/>
          </p:nvPr>
        </p:nvSpPr>
        <p:spPr>
          <a:xfrm>
            <a:off x="531104" y="6381750"/>
            <a:ext cx="2133600" cy="476250"/>
          </a:xfrm>
          <a:noFill/>
        </p:spPr>
        <p:txBody>
          <a:bodyPr/>
          <a:lstStyle/>
          <a:p>
            <a:fld id="{9D6B9E4E-3876-4D01-92E1-D2F0D7D2DC46}" type="slidenum">
              <a:rPr lang="en-US" smtClean="0"/>
              <a:pPr/>
              <a:t>27</a:t>
            </a:fld>
            <a:endParaRPr lang="en-US" dirty="0" smtClean="0"/>
          </a:p>
        </p:txBody>
      </p:sp>
      <p:pic>
        <p:nvPicPr>
          <p:cNvPr id="14" name="Picture 13" descr="March12_PCE_LGR_GWConc.jpg"/>
          <p:cNvPicPr>
            <a:picLocks noChangeAspect="1"/>
          </p:cNvPicPr>
          <p:nvPr/>
        </p:nvPicPr>
        <p:blipFill>
          <a:blip r:embed="rId3" cstate="print"/>
          <a:srcRect l="38224" t="24534" r="20582" b="3635"/>
          <a:stretch>
            <a:fillRect/>
          </a:stretch>
        </p:blipFill>
        <p:spPr>
          <a:xfrm>
            <a:off x="3037578" y="0"/>
            <a:ext cx="5944372" cy="6708388"/>
          </a:xfrm>
          <a:prstGeom prst="rect">
            <a:avLst/>
          </a:prstGeom>
          <a:ln>
            <a:noFill/>
          </a:ln>
          <a:effectLst>
            <a:outerShdw blurRad="292100" dist="139700" dir="2700000" algn="tl" rotWithShape="0">
              <a:srgbClr val="333333">
                <a:alpha val="65000"/>
              </a:srgbClr>
            </a:outerShdw>
          </a:effectLst>
        </p:spPr>
      </p:pic>
      <p:sp>
        <p:nvSpPr>
          <p:cNvPr id="12" name="Rectangle 2"/>
          <p:cNvSpPr txBox="1">
            <a:spLocks noChangeArrowheads="1"/>
          </p:cNvSpPr>
          <p:nvPr/>
        </p:nvSpPr>
        <p:spPr bwMode="auto">
          <a:xfrm>
            <a:off x="585228" y="1380796"/>
            <a:ext cx="2759856" cy="1493134"/>
          </a:xfrm>
          <a:prstGeom prst="rect">
            <a:avLst/>
          </a:prstGeom>
          <a:solidFill>
            <a:schemeClr val="bg1"/>
          </a:solidFill>
          <a:ln w="9525">
            <a:solidFill>
              <a:schemeClr val="tx1"/>
            </a:solidFill>
            <a:miter lim="800000"/>
            <a:headEnd/>
            <a:tailEnd/>
          </a:ln>
          <a:effectLst/>
        </p:spPr>
        <p:txBody>
          <a:bodyPr anchor="ctr"/>
          <a:lstStyle/>
          <a:p>
            <a:pPr algn="ctr">
              <a:defRPr/>
            </a:pPr>
            <a:r>
              <a:rPr lang="en-US" sz="2000" b="1" kern="0" dirty="0">
                <a:latin typeface="Arial" pitchFamily="34" charset="0"/>
                <a:ea typeface="+mj-ea"/>
                <a:cs typeface="Arial" pitchFamily="34" charset="0"/>
              </a:rPr>
              <a:t>Groundwater Monitoring </a:t>
            </a:r>
            <a:r>
              <a:rPr lang="en-US" sz="2000" b="1" kern="0" dirty="0" smtClean="0">
                <a:latin typeface="Arial" pitchFamily="34" charset="0"/>
                <a:ea typeface="+mj-ea"/>
                <a:cs typeface="Arial" pitchFamily="34" charset="0"/>
              </a:rPr>
              <a:t>Program</a:t>
            </a:r>
          </a:p>
          <a:p>
            <a:pPr algn="ctr">
              <a:defRPr/>
            </a:pPr>
            <a:r>
              <a:rPr lang="en-US" sz="2400" b="1" kern="0" dirty="0">
                <a:latin typeface="Arial" pitchFamily="34" charset="0"/>
                <a:ea typeface="+mj-ea"/>
                <a:cs typeface="Arial" pitchFamily="34" charset="0"/>
              </a:rPr>
              <a:t/>
            </a:r>
            <a:br>
              <a:rPr lang="en-US" sz="2400" b="1" kern="0" dirty="0">
                <a:latin typeface="Arial" pitchFamily="34" charset="0"/>
                <a:ea typeface="+mj-ea"/>
                <a:cs typeface="Arial" pitchFamily="34" charset="0"/>
              </a:rPr>
            </a:br>
            <a:r>
              <a:rPr lang="en-US" sz="2000" b="1" kern="0" dirty="0" smtClean="0">
                <a:latin typeface="Arial" pitchFamily="34" charset="0"/>
                <a:ea typeface="+mj-ea"/>
                <a:cs typeface="Arial" pitchFamily="34" charset="0"/>
              </a:rPr>
              <a:t>March 2012 PCE</a:t>
            </a:r>
            <a:endParaRPr lang="en-US" sz="2000" b="1" kern="0" dirty="0">
              <a:latin typeface="Arial" pitchFamily="34" charset="0"/>
              <a:ea typeface="+mj-ea"/>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0" fill="hold" nodeType="clickEffect">
                                  <p:stCondLst>
                                    <p:cond delay="0"/>
                                  </p:stCondLst>
                                  <p:childTnLst>
                                    <p:anim calcmode="lin" valueType="num">
                                      <p:cBhvr>
                                        <p:cTn id="6" dur="2000"/>
                                        <p:tgtEl>
                                          <p:spTgt spid="2"/>
                                        </p:tgtEl>
                                        <p:attrNameLst>
                                          <p:attrName>ppt_w</p:attrName>
                                        </p:attrNameLst>
                                      </p:cBhvr>
                                      <p:tavLst>
                                        <p:tav tm="0">
                                          <p:val>
                                            <p:strVal val="ppt_w"/>
                                          </p:val>
                                        </p:tav>
                                        <p:tav tm="100000">
                                          <p:val>
                                            <p:fltVal val="0"/>
                                          </p:val>
                                        </p:tav>
                                      </p:tavLst>
                                    </p:anim>
                                    <p:anim calcmode="lin" valueType="num">
                                      <p:cBhvr>
                                        <p:cTn id="7" dur="2000"/>
                                        <p:tgtEl>
                                          <p:spTgt spid="2"/>
                                        </p:tgtEl>
                                        <p:attrNameLst>
                                          <p:attrName>ppt_h</p:attrName>
                                        </p:attrNameLst>
                                      </p:cBhvr>
                                      <p:tavLst>
                                        <p:tav tm="0">
                                          <p:val>
                                            <p:strVal val="ppt_h"/>
                                          </p:val>
                                        </p:tav>
                                        <p:tav tm="100000">
                                          <p:val>
                                            <p:fltVal val="0"/>
                                          </p:val>
                                        </p:tav>
                                      </p:tavLst>
                                    </p:anim>
                                    <p:animEffect transition="out" filter="fade">
                                      <p:cBhvr>
                                        <p:cTn id="8" dur="2000"/>
                                        <p:tgtEl>
                                          <p:spTgt spid="2"/>
                                        </p:tgtEl>
                                      </p:cBhvr>
                                    </p:animEffect>
                                    <p:set>
                                      <p:cBhvr>
                                        <p:cTn id="9" dur="1" fill="hold">
                                          <p:stCondLst>
                                            <p:cond delay="1999"/>
                                          </p:stCondLst>
                                        </p:cTn>
                                        <p:tgtEl>
                                          <p:spTgt spid="2"/>
                                        </p:tgtEl>
                                        <p:attrNameLst>
                                          <p:attrName>style.visibility</p:attrName>
                                        </p:attrNameLst>
                                      </p:cBhvr>
                                      <p:to>
                                        <p:strVal val="hidden"/>
                                      </p:to>
                                    </p:set>
                                  </p:childTnLst>
                                </p:cTn>
                              </p:par>
                              <p:par>
                                <p:cTn id="10" presetID="53"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2000" fill="hold"/>
                                        <p:tgtEl>
                                          <p:spTgt spid="14"/>
                                        </p:tgtEl>
                                        <p:attrNameLst>
                                          <p:attrName>ppt_w</p:attrName>
                                        </p:attrNameLst>
                                      </p:cBhvr>
                                      <p:tavLst>
                                        <p:tav tm="0">
                                          <p:val>
                                            <p:fltVal val="0"/>
                                          </p:val>
                                        </p:tav>
                                        <p:tav tm="100000">
                                          <p:val>
                                            <p:strVal val="#ppt_w"/>
                                          </p:val>
                                        </p:tav>
                                      </p:tavLst>
                                    </p:anim>
                                    <p:anim calcmode="lin" valueType="num">
                                      <p:cBhvr>
                                        <p:cTn id="13" dur="2000" fill="hold"/>
                                        <p:tgtEl>
                                          <p:spTgt spid="14"/>
                                        </p:tgtEl>
                                        <p:attrNameLst>
                                          <p:attrName>ppt_h</p:attrName>
                                        </p:attrNameLst>
                                      </p:cBhvr>
                                      <p:tavLst>
                                        <p:tav tm="0">
                                          <p:val>
                                            <p:fltVal val="0"/>
                                          </p:val>
                                        </p:tav>
                                        <p:tav tm="100000">
                                          <p:val>
                                            <p:strVal val="#ppt_h"/>
                                          </p:val>
                                        </p:tav>
                                      </p:tavLst>
                                    </p:anim>
                                    <p:animEffect transition="in" filter="fade">
                                      <p:cBhvr>
                                        <p:cTn id="14" dur="2000"/>
                                        <p:tgtEl>
                                          <p:spTgt spid="14"/>
                                        </p:tgtEl>
                                      </p:cBhvr>
                                    </p:animEffect>
                                  </p:childTnLst>
                                </p:cTn>
                              </p:par>
                              <p:par>
                                <p:cTn id="15" presetID="0" presetClass="path" presetSubtype="0" accel="50000" decel="50000" fill="hold" grpId="0" nodeType="withEffect">
                                  <p:stCondLst>
                                    <p:cond delay="0"/>
                                  </p:stCondLst>
                                  <p:childTnLst>
                                    <p:animMotion origin="layout" path="M 1.94444E-6 1.75763E-6 L -0.05573 -0.18733 " pathEditMode="relative" rAng="0" ptsTypes="AA">
                                      <p:cBhvr>
                                        <p:cTn id="16" dur="2000" fill="hold"/>
                                        <p:tgtEl>
                                          <p:spTgt spid="12"/>
                                        </p:tgtEl>
                                        <p:attrNameLst>
                                          <p:attrName>ppt_x</p:attrName>
                                          <p:attrName>ppt_y</p:attrName>
                                        </p:attrNameLst>
                                      </p:cBhvr>
                                      <p:rCtr x="-2800" y="-94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3"/>
          <p:cNvSpPr>
            <a:spLocks noGrp="1" noChangeArrowheads="1"/>
          </p:cNvSpPr>
          <p:nvPr>
            <p:ph type="body" idx="4294967295"/>
          </p:nvPr>
        </p:nvSpPr>
        <p:spPr>
          <a:xfrm>
            <a:off x="152400" y="1909823"/>
            <a:ext cx="4292278" cy="4795777"/>
          </a:xfrm>
        </p:spPr>
        <p:txBody>
          <a:bodyPr/>
          <a:lstStyle/>
          <a:p>
            <a:pPr eaLnBrk="1" hangingPunct="1">
              <a:spcAft>
                <a:spcPts val="600"/>
              </a:spcAft>
            </a:pPr>
            <a:r>
              <a:rPr lang="en-US" sz="1800" dirty="0" smtClean="0"/>
              <a:t>PCE has not been reported west of Interstate Highway 10 since its initial trace detection in March 2011</a:t>
            </a:r>
          </a:p>
          <a:p>
            <a:pPr eaLnBrk="1" hangingPunct="1">
              <a:spcAft>
                <a:spcPts val="600"/>
              </a:spcAft>
            </a:pPr>
            <a:r>
              <a:rPr lang="en-US" sz="1800" dirty="0" smtClean="0"/>
              <a:t>TCE has been reported west of Interstate Highway 10 at well I10-9 since September 2011 </a:t>
            </a:r>
          </a:p>
          <a:p>
            <a:pPr lvl="1" eaLnBrk="1" hangingPunct="1">
              <a:spcAft>
                <a:spcPts val="600"/>
              </a:spcAft>
              <a:tabLst>
                <a:tab pos="2117725" algn="l"/>
              </a:tabLst>
            </a:pPr>
            <a:r>
              <a:rPr lang="en-US" sz="1600" dirty="0" smtClean="0"/>
              <a:t>September 2011:	0.57F µg/L</a:t>
            </a:r>
          </a:p>
          <a:p>
            <a:pPr lvl="1" eaLnBrk="1" hangingPunct="1">
              <a:spcAft>
                <a:spcPts val="600"/>
              </a:spcAft>
              <a:tabLst>
                <a:tab pos="2117725" algn="l"/>
              </a:tabLst>
            </a:pPr>
            <a:r>
              <a:rPr lang="en-US" sz="1600" dirty="0" smtClean="0"/>
              <a:t>December 2011:	1.29 µg/L</a:t>
            </a:r>
          </a:p>
          <a:p>
            <a:pPr lvl="1" eaLnBrk="1" hangingPunct="1">
              <a:spcAft>
                <a:spcPts val="600"/>
              </a:spcAft>
              <a:tabLst>
                <a:tab pos="2117725" algn="l"/>
              </a:tabLst>
            </a:pPr>
            <a:r>
              <a:rPr lang="en-US" sz="1600" dirty="0" smtClean="0"/>
              <a:t>March 2012:		1.04 µg/L</a:t>
            </a:r>
          </a:p>
          <a:p>
            <a:pPr eaLnBrk="1" hangingPunct="1">
              <a:lnSpc>
                <a:spcPct val="80000"/>
              </a:lnSpc>
              <a:spcAft>
                <a:spcPts val="1800"/>
              </a:spcAft>
            </a:pPr>
            <a:endParaRPr lang="en-US" sz="1800" dirty="0" smtClean="0"/>
          </a:p>
        </p:txBody>
      </p:sp>
      <p:sp>
        <p:nvSpPr>
          <p:cNvPr id="9219"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sz="3200" dirty="0"/>
          </a:p>
        </p:txBody>
      </p:sp>
      <p:sp>
        <p:nvSpPr>
          <p:cNvPr id="9225" name="Slide Number Placeholder 12"/>
          <p:cNvSpPr>
            <a:spLocks noGrp="1"/>
          </p:cNvSpPr>
          <p:nvPr>
            <p:ph type="sldNum" sz="quarter" idx="12"/>
          </p:nvPr>
        </p:nvSpPr>
        <p:spPr>
          <a:noFill/>
        </p:spPr>
        <p:txBody>
          <a:bodyPr/>
          <a:lstStyle/>
          <a:p>
            <a:fld id="{7B092C5C-FCEA-41A6-8CB6-A9920F508204}" type="slidenum">
              <a:rPr lang="en-US" smtClean="0"/>
              <a:pPr/>
              <a:t>28</a:t>
            </a:fld>
            <a:endParaRPr lang="en-US" dirty="0" smtClean="0"/>
          </a:p>
        </p:txBody>
      </p:sp>
      <p:sp>
        <p:nvSpPr>
          <p:cNvPr id="14" name="Rectangle 2"/>
          <p:cNvSpPr txBox="1">
            <a:spLocks noChangeArrowheads="1"/>
          </p:cNvSpPr>
          <p:nvPr/>
        </p:nvSpPr>
        <p:spPr bwMode="auto">
          <a:xfrm>
            <a:off x="455614" y="273050"/>
            <a:ext cx="4139536" cy="1347406"/>
          </a:xfrm>
          <a:prstGeom prst="rect">
            <a:avLst/>
          </a:prstGeom>
          <a:noFill/>
          <a:ln w="9525">
            <a:noFill/>
            <a:miter lim="800000"/>
            <a:headEnd/>
            <a:tailEnd/>
          </a:ln>
          <a:effectLst/>
        </p:spPr>
        <p:txBody>
          <a:bodyPr anchor="ctr"/>
          <a:lstStyle/>
          <a:p>
            <a:pPr>
              <a:defRPr/>
            </a:pPr>
            <a:r>
              <a:rPr lang="en-US" sz="3200" b="1" kern="0" dirty="0" smtClean="0">
                <a:latin typeface="Arial" pitchFamily="34" charset="0"/>
                <a:ea typeface="+mj-ea"/>
                <a:cs typeface="Arial" pitchFamily="34" charset="0"/>
              </a:rPr>
              <a:t>Groundwater</a:t>
            </a:r>
            <a:br>
              <a:rPr lang="en-US" sz="3200" b="1" kern="0" dirty="0" smtClean="0">
                <a:latin typeface="Arial" pitchFamily="34" charset="0"/>
                <a:ea typeface="+mj-ea"/>
                <a:cs typeface="Arial" pitchFamily="34" charset="0"/>
              </a:rPr>
            </a:br>
            <a:r>
              <a:rPr lang="en-US" sz="3200" b="1" kern="0" dirty="0" smtClean="0">
                <a:latin typeface="Arial" pitchFamily="34" charset="0"/>
                <a:ea typeface="+mj-ea"/>
                <a:cs typeface="Arial" pitchFamily="34" charset="0"/>
              </a:rPr>
              <a:t>Monitoring </a:t>
            </a:r>
            <a:r>
              <a:rPr lang="en-US" sz="3200" b="1" kern="0" dirty="0">
                <a:latin typeface="Arial" pitchFamily="34" charset="0"/>
                <a:ea typeface="+mj-ea"/>
                <a:cs typeface="Arial" pitchFamily="34" charset="0"/>
              </a:rPr>
              <a:t>Program</a:t>
            </a:r>
            <a:br>
              <a:rPr lang="en-US" sz="3200" b="1" kern="0" dirty="0">
                <a:latin typeface="Arial" pitchFamily="34" charset="0"/>
                <a:ea typeface="+mj-ea"/>
                <a:cs typeface="Arial" pitchFamily="34" charset="0"/>
              </a:rPr>
            </a:br>
            <a:r>
              <a:rPr lang="en-US" sz="2800" b="1" kern="0" dirty="0" smtClean="0">
                <a:latin typeface="Arial" pitchFamily="34" charset="0"/>
                <a:ea typeface="+mj-ea"/>
                <a:cs typeface="Arial" pitchFamily="34" charset="0"/>
              </a:rPr>
              <a:t>Plume 2 Results</a:t>
            </a:r>
            <a:endParaRPr lang="en-US" sz="2800" b="1" kern="0" dirty="0">
              <a:latin typeface="Arial" pitchFamily="34" charset="0"/>
              <a:ea typeface="+mj-ea"/>
              <a:cs typeface="Arial" pitchFamily="34" charset="0"/>
            </a:endParaRPr>
          </a:p>
        </p:txBody>
      </p:sp>
      <p:grpSp>
        <p:nvGrpSpPr>
          <p:cNvPr id="2" name="Group 20"/>
          <p:cNvGrpSpPr>
            <a:grpSpLocks noChangeAspect="1"/>
          </p:cNvGrpSpPr>
          <p:nvPr/>
        </p:nvGrpSpPr>
        <p:grpSpPr>
          <a:xfrm>
            <a:off x="4687756" y="185195"/>
            <a:ext cx="4296962" cy="6472679"/>
            <a:chOff x="4967004" y="1272544"/>
            <a:chExt cx="3575113" cy="5385330"/>
          </a:xfrm>
        </p:grpSpPr>
        <p:grpSp>
          <p:nvGrpSpPr>
            <p:cNvPr id="3" name="Group 17"/>
            <p:cNvGrpSpPr/>
            <p:nvPr/>
          </p:nvGrpSpPr>
          <p:grpSpPr>
            <a:xfrm>
              <a:off x="4973833" y="1272544"/>
              <a:ext cx="3568284" cy="2634771"/>
              <a:chOff x="4973833" y="1272544"/>
              <a:chExt cx="3568284" cy="2634771"/>
            </a:xfrm>
          </p:grpSpPr>
          <p:pic>
            <p:nvPicPr>
              <p:cNvPr id="11" name="Picture 10" descr="March12_PCE_LGR_GWConc.jpg"/>
              <p:cNvPicPr>
                <a:picLocks noChangeAspect="1"/>
              </p:cNvPicPr>
              <p:nvPr/>
            </p:nvPicPr>
            <p:blipFill>
              <a:blip r:embed="rId3" cstate="print"/>
              <a:srcRect l="38224" t="68151" r="37048" b="3635"/>
              <a:stretch>
                <a:fillRect/>
              </a:stretch>
            </p:blipFill>
            <p:spPr>
              <a:xfrm>
                <a:off x="4973833" y="1272544"/>
                <a:ext cx="3568284" cy="2634771"/>
              </a:xfrm>
              <a:prstGeom prst="rect">
                <a:avLst/>
              </a:prstGeom>
              <a:ln>
                <a:noFill/>
              </a:ln>
              <a:effectLst>
                <a:outerShdw blurRad="292100" dist="139700" dir="2700000" algn="tl" rotWithShape="0">
                  <a:srgbClr val="333333">
                    <a:alpha val="65000"/>
                  </a:srgbClr>
                </a:outerShdw>
              </a:effectLst>
            </p:spPr>
          </p:pic>
          <p:sp>
            <p:nvSpPr>
              <p:cNvPr id="20" name="TextBox 19"/>
              <p:cNvSpPr txBox="1"/>
              <p:nvPr/>
            </p:nvSpPr>
            <p:spPr bwMode="auto">
              <a:xfrm>
                <a:off x="4973833" y="3645705"/>
                <a:ext cx="1875564" cy="261610"/>
              </a:xfrm>
              <a:prstGeom prst="rect">
                <a:avLst/>
              </a:prstGeom>
              <a:solidFill>
                <a:srgbClr val="FFD85D"/>
              </a:solidFill>
              <a:ln>
                <a:solidFill>
                  <a:schemeClr val="accent6">
                    <a:lumMod val="50000"/>
                  </a:schemeClr>
                </a:solidFill>
              </a:ln>
            </p:spPr>
            <p:txBody>
              <a:bodyPr wrap="square">
                <a:spAutoFit/>
              </a:bodyPr>
              <a:lstStyle/>
              <a:p>
                <a:pPr algn="ctr">
                  <a:defRPr/>
                </a:pPr>
                <a:r>
                  <a:rPr lang="en-US" sz="1100" b="1" dirty="0" smtClean="0">
                    <a:solidFill>
                      <a:schemeClr val="accent6">
                        <a:lumMod val="50000"/>
                      </a:schemeClr>
                    </a:solidFill>
                  </a:rPr>
                  <a:t>March  2012 PCE</a:t>
                </a:r>
                <a:endParaRPr lang="en-US" sz="1100" b="1" dirty="0">
                  <a:solidFill>
                    <a:schemeClr val="accent6">
                      <a:lumMod val="50000"/>
                    </a:schemeClr>
                  </a:solidFill>
                </a:endParaRPr>
              </a:p>
            </p:txBody>
          </p:sp>
        </p:grpSp>
        <p:grpSp>
          <p:nvGrpSpPr>
            <p:cNvPr id="4" name="Group 18"/>
            <p:cNvGrpSpPr/>
            <p:nvPr/>
          </p:nvGrpSpPr>
          <p:grpSpPr>
            <a:xfrm>
              <a:off x="4967004" y="4024402"/>
              <a:ext cx="3566817" cy="2633472"/>
              <a:chOff x="4967004" y="4024402"/>
              <a:chExt cx="3566817" cy="2633472"/>
            </a:xfrm>
          </p:grpSpPr>
          <p:pic>
            <p:nvPicPr>
              <p:cNvPr id="12" name="Picture 11" descr="March12_TCE_LGR_GWConc.jpg"/>
              <p:cNvPicPr>
                <a:picLocks noChangeAspect="1"/>
              </p:cNvPicPr>
              <p:nvPr/>
            </p:nvPicPr>
            <p:blipFill>
              <a:blip r:embed="rId4" cstate="print"/>
              <a:srcRect l="38224" t="68151" r="37048" b="3635"/>
              <a:stretch>
                <a:fillRect/>
              </a:stretch>
            </p:blipFill>
            <p:spPr>
              <a:xfrm>
                <a:off x="4967004" y="4024402"/>
                <a:ext cx="3566817" cy="2633472"/>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bwMode="auto">
              <a:xfrm>
                <a:off x="4967004" y="6396264"/>
                <a:ext cx="1875564" cy="261610"/>
              </a:xfrm>
              <a:prstGeom prst="rect">
                <a:avLst/>
              </a:prstGeom>
              <a:solidFill>
                <a:srgbClr val="FFD85D"/>
              </a:solidFill>
              <a:ln>
                <a:solidFill>
                  <a:schemeClr val="accent6">
                    <a:lumMod val="50000"/>
                  </a:schemeClr>
                </a:solidFill>
              </a:ln>
            </p:spPr>
            <p:txBody>
              <a:bodyPr wrap="square">
                <a:spAutoFit/>
              </a:bodyPr>
              <a:lstStyle/>
              <a:p>
                <a:pPr algn="ctr">
                  <a:defRPr/>
                </a:pPr>
                <a:r>
                  <a:rPr lang="en-US" sz="1100" b="1" dirty="0" smtClean="0">
                    <a:solidFill>
                      <a:schemeClr val="accent6">
                        <a:lumMod val="50000"/>
                      </a:schemeClr>
                    </a:solidFill>
                  </a:rPr>
                  <a:t>March  2012 TCE</a:t>
                </a:r>
                <a:endParaRPr lang="en-US" sz="1100" b="1" dirty="0">
                  <a:solidFill>
                    <a:schemeClr val="accent6">
                      <a:lumMod val="50000"/>
                    </a:schemeClr>
                  </a:solidFill>
                </a:endParaRPr>
              </a:p>
            </p:txBody>
          </p:sp>
        </p:grpSp>
      </p:gr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3"/>
          <p:cNvSpPr>
            <a:spLocks noGrp="1" noChangeArrowheads="1"/>
          </p:cNvSpPr>
          <p:nvPr>
            <p:ph type="body" idx="4294967295"/>
          </p:nvPr>
        </p:nvSpPr>
        <p:spPr>
          <a:xfrm>
            <a:off x="180870" y="1249680"/>
            <a:ext cx="8810730" cy="5455920"/>
          </a:xfrm>
        </p:spPr>
        <p:txBody>
          <a:bodyPr>
            <a:noAutofit/>
          </a:bodyPr>
          <a:lstStyle/>
          <a:p>
            <a:pPr eaLnBrk="1" hangingPunct="1">
              <a:spcBef>
                <a:spcPts val="600"/>
              </a:spcBef>
              <a:spcAft>
                <a:spcPts val="600"/>
              </a:spcAft>
            </a:pPr>
            <a:endParaRPr lang="en-US" sz="2000" dirty="0" smtClean="0">
              <a:latin typeface="Arial" pitchFamily="34" charset="0"/>
              <a:cs typeface="Arial" pitchFamily="34" charset="0"/>
            </a:endParaRPr>
          </a:p>
          <a:p>
            <a:pPr eaLnBrk="1" hangingPunct="1">
              <a:spcBef>
                <a:spcPts val="600"/>
              </a:spcBef>
              <a:spcAft>
                <a:spcPts val="600"/>
              </a:spcAft>
            </a:pPr>
            <a:r>
              <a:rPr lang="en-US" sz="2000" dirty="0" smtClean="0">
                <a:latin typeface="Arial" pitchFamily="34" charset="0"/>
                <a:cs typeface="Arial" pitchFamily="34" charset="0"/>
              </a:rPr>
              <a:t>In accordance with the LTMO schedule, 17 samples were collected between June 4-14, 2012.</a:t>
            </a:r>
          </a:p>
          <a:p>
            <a:pPr lvl="1" eaLnBrk="1" hangingPunct="1">
              <a:spcBef>
                <a:spcPts val="600"/>
              </a:spcBef>
              <a:spcAft>
                <a:spcPts val="600"/>
              </a:spcAft>
            </a:pPr>
            <a:r>
              <a:rPr lang="en-US" sz="1600" dirty="0" smtClean="0">
                <a:latin typeface="Arial" pitchFamily="34" charset="0"/>
                <a:cs typeface="Arial" pitchFamily="34" charset="0"/>
              </a:rPr>
              <a:t>11 Off-post wells</a:t>
            </a:r>
          </a:p>
          <a:p>
            <a:pPr lvl="1" eaLnBrk="1" hangingPunct="1">
              <a:spcBef>
                <a:spcPts val="600"/>
              </a:spcBef>
              <a:spcAft>
                <a:spcPts val="600"/>
              </a:spcAft>
            </a:pPr>
            <a:r>
              <a:rPr lang="en-US" sz="1600" dirty="0" smtClean="0">
                <a:latin typeface="Arial" pitchFamily="34" charset="0"/>
                <a:cs typeface="Arial" pitchFamily="34" charset="0"/>
              </a:rPr>
              <a:t>6 On-post wells</a:t>
            </a:r>
          </a:p>
          <a:p>
            <a:pPr marL="342900" lvl="1" indent="-342900" eaLnBrk="1" hangingPunct="1">
              <a:spcBef>
                <a:spcPts val="600"/>
              </a:spcBef>
              <a:spcAft>
                <a:spcPts val="600"/>
              </a:spcAft>
              <a:buFont typeface="Courier New" pitchFamily="49" charset="0"/>
              <a:buChar char="•"/>
            </a:pPr>
            <a:r>
              <a:rPr lang="en-US" sz="2000" dirty="0" smtClean="0">
                <a:latin typeface="Arial" pitchFamily="34" charset="0"/>
                <a:ea typeface="+mn-ea"/>
                <a:cs typeface="Arial" pitchFamily="34" charset="0"/>
              </a:rPr>
              <a:t>Validated results will be available in mid-July.</a:t>
            </a:r>
          </a:p>
          <a:p>
            <a:pPr lvl="1" eaLnBrk="1" hangingPunct="1">
              <a:spcBef>
                <a:spcPts val="600"/>
              </a:spcBef>
              <a:spcAft>
                <a:spcPts val="600"/>
              </a:spcAft>
              <a:buFont typeface="Courier New" pitchFamily="49" charset="0"/>
              <a:buChar char="–"/>
            </a:pPr>
            <a:endParaRPr lang="en-US" sz="2000" dirty="0" smtClean="0">
              <a:latin typeface="Arial" pitchFamily="34" charset="0"/>
              <a:cs typeface="Arial" pitchFamily="34" charset="0"/>
            </a:endParaRPr>
          </a:p>
          <a:p>
            <a:pPr eaLnBrk="1" hangingPunct="1">
              <a:spcBef>
                <a:spcPts val="600"/>
              </a:spcBef>
              <a:spcAft>
                <a:spcPts val="600"/>
              </a:spcAft>
              <a:buFont typeface="Courier New" pitchFamily="49" charset="0"/>
              <a:buChar char="–"/>
            </a:pPr>
            <a:endParaRPr lang="en-US" sz="2400" dirty="0" smtClean="0">
              <a:latin typeface="Arial" pitchFamily="34" charset="0"/>
              <a:cs typeface="Arial" pitchFamily="34" charset="0"/>
            </a:endParaRPr>
          </a:p>
          <a:p>
            <a:pPr eaLnBrk="1" hangingPunct="1">
              <a:lnSpc>
                <a:spcPct val="80000"/>
              </a:lnSpc>
              <a:spcAft>
                <a:spcPts val="1800"/>
              </a:spcAft>
              <a:buNone/>
            </a:pPr>
            <a:endParaRPr lang="en-US" sz="2000" dirty="0" smtClean="0">
              <a:latin typeface="Arial" pitchFamily="34" charset="0"/>
              <a:cs typeface="Arial" pitchFamily="34" charset="0"/>
            </a:endParaRPr>
          </a:p>
        </p:txBody>
      </p:sp>
      <p:sp>
        <p:nvSpPr>
          <p:cNvPr id="8195"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sz="3200" dirty="0"/>
          </a:p>
        </p:txBody>
      </p:sp>
      <p:sp>
        <p:nvSpPr>
          <p:cNvPr id="12" name="Rectangle 2"/>
          <p:cNvSpPr txBox="1">
            <a:spLocks noChangeArrowheads="1"/>
          </p:cNvSpPr>
          <p:nvPr/>
        </p:nvSpPr>
        <p:spPr bwMode="auto">
          <a:xfrm>
            <a:off x="455613" y="273050"/>
            <a:ext cx="8226425" cy="893763"/>
          </a:xfrm>
          <a:prstGeom prst="rect">
            <a:avLst/>
          </a:prstGeom>
          <a:noFill/>
          <a:ln w="9525">
            <a:noFill/>
            <a:miter lim="800000"/>
            <a:headEnd/>
            <a:tailEnd/>
          </a:ln>
          <a:effectLst/>
        </p:spPr>
        <p:txBody>
          <a:bodyPr anchor="ctr"/>
          <a:lstStyle/>
          <a:p>
            <a:pPr algn="ctr">
              <a:defRPr/>
            </a:pPr>
            <a:r>
              <a:rPr lang="en-US" sz="3200" b="1" kern="0" dirty="0">
                <a:solidFill>
                  <a:schemeClr val="tx1"/>
                </a:solidFill>
                <a:latin typeface="Arial" pitchFamily="34" charset="0"/>
                <a:ea typeface="+mn-ea"/>
                <a:cs typeface="Arial" pitchFamily="34" charset="0"/>
              </a:rPr>
              <a:t>Groundwater Monitoring Program</a:t>
            </a:r>
            <a:br>
              <a:rPr lang="en-US" sz="3200" b="1" kern="0" dirty="0">
                <a:solidFill>
                  <a:schemeClr val="tx1"/>
                </a:solidFill>
                <a:latin typeface="Arial" pitchFamily="34" charset="0"/>
                <a:ea typeface="+mn-ea"/>
                <a:cs typeface="Arial" pitchFamily="34" charset="0"/>
              </a:rPr>
            </a:br>
            <a:r>
              <a:rPr lang="en-US" sz="2800" b="1" kern="0" dirty="0" smtClean="0">
                <a:cs typeface="Arial" pitchFamily="34" charset="0"/>
              </a:rPr>
              <a:t>June</a:t>
            </a:r>
            <a:r>
              <a:rPr lang="en-US" sz="2800" b="1" kern="0" dirty="0" smtClean="0">
                <a:solidFill>
                  <a:schemeClr val="tx1"/>
                </a:solidFill>
                <a:latin typeface="Arial" pitchFamily="34" charset="0"/>
                <a:ea typeface="+mn-ea"/>
                <a:cs typeface="Arial" pitchFamily="34" charset="0"/>
              </a:rPr>
              <a:t> 2012 Overview</a:t>
            </a:r>
            <a:endParaRPr lang="en-US" sz="2800" b="1" kern="0" dirty="0"/>
          </a:p>
        </p:txBody>
      </p:sp>
      <p:sp>
        <p:nvSpPr>
          <p:cNvPr id="8197" name="Slide Number Placeholder 4"/>
          <p:cNvSpPr>
            <a:spLocks noGrp="1"/>
          </p:cNvSpPr>
          <p:nvPr>
            <p:ph type="sldNum" sz="quarter" idx="12"/>
          </p:nvPr>
        </p:nvSpPr>
        <p:spPr>
          <a:noFill/>
        </p:spPr>
        <p:txBody>
          <a:bodyPr/>
          <a:lstStyle/>
          <a:p>
            <a:fld id="{99E265A6-2725-46B4-81F3-4373DC071013}" type="slidenum">
              <a:rPr lang="en-US" smtClean="0"/>
              <a:pPr/>
              <a:t>29</a:t>
            </a:fld>
            <a:endParaRPr lang="en-US" dirty="0" smtClean="0"/>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a:off x="1175652" y="3164113"/>
            <a:ext cx="6792686" cy="2409371"/>
          </a:xfrm>
          <a:prstGeom prst="rect">
            <a:avLst/>
          </a:prstGeom>
          <a:solidFill>
            <a:schemeClr val="bg1"/>
          </a:solidFill>
          <a:ln w="571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Arial" charset="0"/>
            </a:endParaRPr>
          </a:p>
        </p:txBody>
      </p:sp>
      <p:sp>
        <p:nvSpPr>
          <p:cNvPr id="5" name="Title 4"/>
          <p:cNvSpPr>
            <a:spLocks noGrp="1"/>
          </p:cNvSpPr>
          <p:nvPr>
            <p:ph type="title"/>
          </p:nvPr>
        </p:nvSpPr>
        <p:spPr>
          <a:xfrm>
            <a:off x="1792288" y="5831115"/>
            <a:ext cx="5486400" cy="566738"/>
          </a:xfrm>
        </p:spPr>
        <p:txBody>
          <a:bodyPr/>
          <a:lstStyle/>
          <a:p>
            <a:r>
              <a:rPr lang="en-US" dirty="0" smtClean="0"/>
              <a:t>Emergency Evacuation &amp; Restrooms</a:t>
            </a:r>
            <a:endParaRPr lang="en-US" dirty="0"/>
          </a:p>
        </p:txBody>
      </p:sp>
      <p:sp>
        <p:nvSpPr>
          <p:cNvPr id="4" name="Slide Number Placeholder 3"/>
          <p:cNvSpPr>
            <a:spLocks noGrp="1"/>
          </p:cNvSpPr>
          <p:nvPr>
            <p:ph type="sldNum" sz="quarter" idx="12"/>
          </p:nvPr>
        </p:nvSpPr>
        <p:spPr/>
        <p:txBody>
          <a:bodyPr/>
          <a:lstStyle/>
          <a:p>
            <a:pPr>
              <a:defRPr/>
            </a:pPr>
            <a:fld id="{D9826863-D7C7-43CB-B9AF-56DACC24F1AC}" type="slidenum">
              <a:rPr lang="en-US" smtClean="0"/>
              <a:pPr>
                <a:defRPr/>
              </a:pPr>
              <a:t>3</a:t>
            </a:fld>
            <a:endParaRPr lang="en-US" dirty="0"/>
          </a:p>
        </p:txBody>
      </p:sp>
      <p:sp>
        <p:nvSpPr>
          <p:cNvPr id="9" name="Rectangle 8"/>
          <p:cNvSpPr/>
          <p:nvPr/>
        </p:nvSpPr>
        <p:spPr bwMode="auto">
          <a:xfrm>
            <a:off x="1161143" y="3193143"/>
            <a:ext cx="711200" cy="783771"/>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Arial" charset="0"/>
            </a:endParaRPr>
          </a:p>
        </p:txBody>
      </p:sp>
      <p:sp>
        <p:nvSpPr>
          <p:cNvPr id="10" name="Rectangle 9"/>
          <p:cNvSpPr/>
          <p:nvPr/>
        </p:nvSpPr>
        <p:spPr bwMode="auto">
          <a:xfrm>
            <a:off x="1190171" y="3976914"/>
            <a:ext cx="682172" cy="464457"/>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Arial" charset="0"/>
            </a:endParaRPr>
          </a:p>
        </p:txBody>
      </p:sp>
      <p:sp>
        <p:nvSpPr>
          <p:cNvPr id="11" name="Rectangle 10"/>
          <p:cNvSpPr/>
          <p:nvPr/>
        </p:nvSpPr>
        <p:spPr bwMode="auto">
          <a:xfrm>
            <a:off x="1161144" y="4455887"/>
            <a:ext cx="333828" cy="4064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Arial" charset="0"/>
            </a:endParaRPr>
          </a:p>
        </p:txBody>
      </p:sp>
      <p:sp>
        <p:nvSpPr>
          <p:cNvPr id="12" name="Rectangle 11"/>
          <p:cNvSpPr/>
          <p:nvPr/>
        </p:nvSpPr>
        <p:spPr bwMode="auto">
          <a:xfrm>
            <a:off x="1175657" y="5152571"/>
            <a:ext cx="711200" cy="449943"/>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Arial" charset="0"/>
            </a:endParaRPr>
          </a:p>
        </p:txBody>
      </p:sp>
      <p:sp>
        <p:nvSpPr>
          <p:cNvPr id="13" name="Rectangle 12"/>
          <p:cNvSpPr/>
          <p:nvPr/>
        </p:nvSpPr>
        <p:spPr bwMode="auto">
          <a:xfrm>
            <a:off x="1886857" y="5152571"/>
            <a:ext cx="957943" cy="420915"/>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Arial" charset="0"/>
            </a:endParaRPr>
          </a:p>
        </p:txBody>
      </p:sp>
      <p:sp>
        <p:nvSpPr>
          <p:cNvPr id="14" name="Rectangle 13"/>
          <p:cNvSpPr/>
          <p:nvPr/>
        </p:nvSpPr>
        <p:spPr bwMode="auto">
          <a:xfrm>
            <a:off x="3207656" y="5021943"/>
            <a:ext cx="537029" cy="566057"/>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Arial" charset="0"/>
            </a:endParaRPr>
          </a:p>
        </p:txBody>
      </p:sp>
      <p:cxnSp>
        <p:nvCxnSpPr>
          <p:cNvPr id="16" name="Straight Connector 15"/>
          <p:cNvCxnSpPr/>
          <p:nvPr/>
        </p:nvCxnSpPr>
        <p:spPr bwMode="auto">
          <a:xfrm rot="10800000">
            <a:off x="3018971" y="5152571"/>
            <a:ext cx="188686" cy="0"/>
          </a:xfrm>
          <a:prstGeom prst="line">
            <a:avLst/>
          </a:prstGeom>
          <a:noFill/>
          <a:ln w="9525" cap="flat" cmpd="sng" algn="ctr">
            <a:solidFill>
              <a:schemeClr val="tx1"/>
            </a:solidFill>
            <a:prstDash val="solid"/>
            <a:round/>
            <a:headEnd type="none" w="med" len="med"/>
            <a:tailEnd type="none" w="med" len="med"/>
          </a:ln>
          <a:effectLst/>
        </p:spPr>
      </p:cxnSp>
      <p:sp>
        <p:nvSpPr>
          <p:cNvPr id="18" name="Rectangle 17"/>
          <p:cNvSpPr/>
          <p:nvPr/>
        </p:nvSpPr>
        <p:spPr bwMode="auto">
          <a:xfrm>
            <a:off x="6879771" y="3178629"/>
            <a:ext cx="1074058" cy="2409371"/>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Arial" charset="0"/>
            </a:endParaRPr>
          </a:p>
        </p:txBody>
      </p:sp>
      <p:sp>
        <p:nvSpPr>
          <p:cNvPr id="19" name="Rectangle 18"/>
          <p:cNvSpPr/>
          <p:nvPr/>
        </p:nvSpPr>
        <p:spPr bwMode="auto">
          <a:xfrm>
            <a:off x="5798481" y="3185889"/>
            <a:ext cx="1074058" cy="2409371"/>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Arial" charset="0"/>
            </a:endParaRPr>
          </a:p>
        </p:txBody>
      </p:sp>
      <p:sp>
        <p:nvSpPr>
          <p:cNvPr id="20" name="Rectangle 19"/>
          <p:cNvSpPr/>
          <p:nvPr/>
        </p:nvSpPr>
        <p:spPr bwMode="auto">
          <a:xfrm>
            <a:off x="5297714" y="3193143"/>
            <a:ext cx="493486" cy="798286"/>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dirty="0" smtClean="0">
              <a:ln>
                <a:noFill/>
              </a:ln>
              <a:solidFill>
                <a:schemeClr val="tx1"/>
              </a:solidFill>
              <a:effectLst/>
              <a:latin typeface="Arial" charset="0"/>
            </a:endParaRPr>
          </a:p>
        </p:txBody>
      </p:sp>
      <p:sp>
        <p:nvSpPr>
          <p:cNvPr id="22" name="Rectangle 21"/>
          <p:cNvSpPr/>
          <p:nvPr/>
        </p:nvSpPr>
        <p:spPr bwMode="auto">
          <a:xfrm>
            <a:off x="3759200" y="4673601"/>
            <a:ext cx="754743" cy="812800"/>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Arial" charset="0"/>
            </a:endParaRPr>
          </a:p>
        </p:txBody>
      </p:sp>
      <p:cxnSp>
        <p:nvCxnSpPr>
          <p:cNvPr id="26" name="Straight Connector 25"/>
          <p:cNvCxnSpPr/>
          <p:nvPr/>
        </p:nvCxnSpPr>
        <p:spPr bwMode="auto">
          <a:xfrm rot="5400000" flipH="1" flipV="1">
            <a:off x="4434114" y="5522686"/>
            <a:ext cx="159657" cy="0"/>
          </a:xfrm>
          <a:prstGeom prst="line">
            <a:avLst/>
          </a:prstGeom>
          <a:noFill/>
          <a:ln w="9525" cap="flat" cmpd="sng" algn="ctr">
            <a:solidFill>
              <a:schemeClr val="tx1"/>
            </a:solidFill>
            <a:prstDash val="solid"/>
            <a:round/>
            <a:headEnd type="none" w="med" len="med"/>
            <a:tailEnd type="none" w="med" len="med"/>
          </a:ln>
          <a:effectLst/>
        </p:spPr>
      </p:cxnSp>
      <p:cxnSp>
        <p:nvCxnSpPr>
          <p:cNvPr id="28" name="Straight Connector 27"/>
          <p:cNvCxnSpPr/>
          <p:nvPr/>
        </p:nvCxnSpPr>
        <p:spPr bwMode="auto">
          <a:xfrm rot="5400000" flipH="1" flipV="1">
            <a:off x="1930400" y="2902858"/>
            <a:ext cx="304800" cy="246742"/>
          </a:xfrm>
          <a:prstGeom prst="line">
            <a:avLst/>
          </a:prstGeom>
          <a:noFill/>
          <a:ln w="9525" cap="flat" cmpd="sng" algn="ctr">
            <a:solidFill>
              <a:schemeClr val="tx1"/>
            </a:solidFill>
            <a:prstDash val="solid"/>
            <a:round/>
            <a:headEnd type="none" w="med" len="med"/>
            <a:tailEnd type="none" w="med" len="med"/>
          </a:ln>
          <a:effectLst/>
        </p:spPr>
      </p:cxnSp>
      <p:cxnSp>
        <p:nvCxnSpPr>
          <p:cNvPr id="29" name="Straight Connector 28"/>
          <p:cNvCxnSpPr/>
          <p:nvPr/>
        </p:nvCxnSpPr>
        <p:spPr bwMode="auto">
          <a:xfrm rot="5400000" flipH="1" flipV="1">
            <a:off x="4593771" y="5595258"/>
            <a:ext cx="304800" cy="246742"/>
          </a:xfrm>
          <a:prstGeom prst="line">
            <a:avLst/>
          </a:prstGeom>
          <a:noFill/>
          <a:ln w="9525" cap="flat" cmpd="sng" algn="ctr">
            <a:solidFill>
              <a:schemeClr val="tx1"/>
            </a:solidFill>
            <a:prstDash val="solid"/>
            <a:round/>
            <a:headEnd type="none" w="med" len="med"/>
            <a:tailEnd type="none" w="med" len="med"/>
          </a:ln>
          <a:effectLst/>
        </p:spPr>
      </p:cxnSp>
      <p:cxnSp>
        <p:nvCxnSpPr>
          <p:cNvPr id="30" name="Straight Connector 29"/>
          <p:cNvCxnSpPr/>
          <p:nvPr/>
        </p:nvCxnSpPr>
        <p:spPr bwMode="auto">
          <a:xfrm rot="5400000" flipH="1" flipV="1">
            <a:off x="4659086" y="2917372"/>
            <a:ext cx="304800" cy="246742"/>
          </a:xfrm>
          <a:prstGeom prst="line">
            <a:avLst/>
          </a:prstGeom>
          <a:noFill/>
          <a:ln w="9525" cap="flat" cmpd="sng" algn="ctr">
            <a:solidFill>
              <a:schemeClr val="tx1"/>
            </a:solidFill>
            <a:prstDash val="solid"/>
            <a:round/>
            <a:headEnd type="none" w="med" len="med"/>
            <a:tailEnd type="none" w="med" len="med"/>
          </a:ln>
          <a:effectLst/>
        </p:spPr>
      </p:cxnSp>
      <p:cxnSp>
        <p:nvCxnSpPr>
          <p:cNvPr id="32" name="Straight Connector 31"/>
          <p:cNvCxnSpPr/>
          <p:nvPr/>
        </p:nvCxnSpPr>
        <p:spPr bwMode="auto">
          <a:xfrm rot="10800000" flipV="1">
            <a:off x="957943" y="4862285"/>
            <a:ext cx="188686" cy="174171"/>
          </a:xfrm>
          <a:prstGeom prst="line">
            <a:avLst/>
          </a:prstGeom>
          <a:noFill/>
          <a:ln w="9525" cap="flat" cmpd="sng" algn="ctr">
            <a:solidFill>
              <a:schemeClr val="tx1"/>
            </a:solidFill>
            <a:prstDash val="solid"/>
            <a:round/>
            <a:headEnd type="none" w="med" len="med"/>
            <a:tailEnd type="none" w="med" len="med"/>
          </a:ln>
          <a:effectLst/>
        </p:spPr>
      </p:cxnSp>
      <p:sp>
        <p:nvSpPr>
          <p:cNvPr id="33" name="Rectangle 32"/>
          <p:cNvSpPr/>
          <p:nvPr/>
        </p:nvSpPr>
        <p:spPr bwMode="auto">
          <a:xfrm>
            <a:off x="2365829" y="3178629"/>
            <a:ext cx="1204685" cy="783771"/>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Arial" charset="0"/>
            </a:endParaRPr>
          </a:p>
        </p:txBody>
      </p:sp>
      <p:sp>
        <p:nvSpPr>
          <p:cNvPr id="37" name="Rectangle 36"/>
          <p:cNvSpPr/>
          <p:nvPr/>
        </p:nvSpPr>
        <p:spPr bwMode="auto">
          <a:xfrm>
            <a:off x="2380343" y="3178629"/>
            <a:ext cx="362857" cy="783771"/>
          </a:xfrm>
          <a:prstGeom prst="rect">
            <a:avLst/>
          </a:prstGeom>
          <a:noFill/>
          <a:ln w="9525" cap="flat" cmpd="sng" algn="ctr">
            <a:solidFill>
              <a:schemeClr val="bg2">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Arial" charset="0"/>
            </a:endParaRPr>
          </a:p>
        </p:txBody>
      </p:sp>
      <p:sp>
        <p:nvSpPr>
          <p:cNvPr id="38" name="Rectangle 37"/>
          <p:cNvSpPr/>
          <p:nvPr/>
        </p:nvSpPr>
        <p:spPr bwMode="auto">
          <a:xfrm>
            <a:off x="2743200" y="3164114"/>
            <a:ext cx="362855" cy="783772"/>
          </a:xfrm>
          <a:prstGeom prst="rect">
            <a:avLst/>
          </a:prstGeom>
          <a:noFill/>
          <a:ln w="9525" cap="flat" cmpd="sng" algn="ctr">
            <a:solidFill>
              <a:schemeClr val="bg2">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Arial" charset="0"/>
            </a:endParaRPr>
          </a:p>
        </p:txBody>
      </p:sp>
      <p:sp>
        <p:nvSpPr>
          <p:cNvPr id="39" name="Rectangle 38"/>
          <p:cNvSpPr/>
          <p:nvPr/>
        </p:nvSpPr>
        <p:spPr bwMode="auto">
          <a:xfrm>
            <a:off x="3120571" y="3178629"/>
            <a:ext cx="435429" cy="769257"/>
          </a:xfrm>
          <a:prstGeom prst="rect">
            <a:avLst/>
          </a:prstGeom>
          <a:noFill/>
          <a:ln w="9525" cap="flat" cmpd="sng" algn="ctr">
            <a:solidFill>
              <a:schemeClr val="bg2">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dirty="0" smtClean="0">
              <a:ln>
                <a:noFill/>
              </a:ln>
              <a:solidFill>
                <a:schemeClr val="tx1"/>
              </a:solidFill>
              <a:effectLst/>
              <a:latin typeface="Arial" charset="0"/>
            </a:endParaRPr>
          </a:p>
        </p:txBody>
      </p:sp>
      <p:sp>
        <p:nvSpPr>
          <p:cNvPr id="40" name="Rectangle 39"/>
          <p:cNvSpPr/>
          <p:nvPr/>
        </p:nvSpPr>
        <p:spPr bwMode="auto">
          <a:xfrm>
            <a:off x="4847771" y="5007429"/>
            <a:ext cx="595086" cy="595085"/>
          </a:xfrm>
          <a:prstGeom prst="rect">
            <a:avLst/>
          </a:prstGeom>
          <a:noFill/>
          <a:ln w="9525" cap="flat" cmpd="sng" algn="ctr">
            <a:solidFill>
              <a:schemeClr val="bg2">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Arial" charset="0"/>
            </a:endParaRPr>
          </a:p>
        </p:txBody>
      </p:sp>
      <p:sp>
        <p:nvSpPr>
          <p:cNvPr id="41" name="Rectangle 40"/>
          <p:cNvSpPr/>
          <p:nvPr/>
        </p:nvSpPr>
        <p:spPr bwMode="auto">
          <a:xfrm>
            <a:off x="5021943" y="5021942"/>
            <a:ext cx="217714" cy="566057"/>
          </a:xfrm>
          <a:prstGeom prst="rect">
            <a:avLst/>
          </a:prstGeom>
          <a:noFill/>
          <a:ln w="9525" cap="flat" cmpd="sng" algn="ctr">
            <a:solidFill>
              <a:schemeClr val="bg2">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Arial" charset="0"/>
            </a:endParaRPr>
          </a:p>
        </p:txBody>
      </p:sp>
      <p:sp>
        <p:nvSpPr>
          <p:cNvPr id="21" name="Rectangle 20"/>
          <p:cNvSpPr/>
          <p:nvPr/>
        </p:nvSpPr>
        <p:spPr bwMode="auto">
          <a:xfrm>
            <a:off x="5442857" y="5007429"/>
            <a:ext cx="362857" cy="580571"/>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Arial" charset="0"/>
            </a:endParaRPr>
          </a:p>
        </p:txBody>
      </p:sp>
      <p:sp>
        <p:nvSpPr>
          <p:cNvPr id="42" name="Rectangle 41"/>
          <p:cNvSpPr/>
          <p:nvPr/>
        </p:nvSpPr>
        <p:spPr bwMode="auto">
          <a:xfrm>
            <a:off x="4978400" y="3200402"/>
            <a:ext cx="319314" cy="776512"/>
          </a:xfrm>
          <a:prstGeom prst="rect">
            <a:avLst/>
          </a:prstGeom>
          <a:noFill/>
          <a:ln w="9525" cap="flat" cmpd="sng" algn="ctr">
            <a:solidFill>
              <a:schemeClr val="bg2">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dirty="0" smtClean="0">
              <a:ln>
                <a:noFill/>
              </a:ln>
              <a:solidFill>
                <a:schemeClr val="tx1"/>
              </a:solidFill>
              <a:effectLst/>
              <a:latin typeface="Arial" charset="0"/>
            </a:endParaRPr>
          </a:p>
        </p:txBody>
      </p:sp>
      <p:sp>
        <p:nvSpPr>
          <p:cNvPr id="43" name="Rectangle 42"/>
          <p:cNvSpPr/>
          <p:nvPr/>
        </p:nvSpPr>
        <p:spPr bwMode="auto">
          <a:xfrm>
            <a:off x="4034971" y="3193142"/>
            <a:ext cx="595086" cy="783771"/>
          </a:xfrm>
          <a:prstGeom prst="rect">
            <a:avLst/>
          </a:prstGeom>
          <a:noFill/>
          <a:ln w="9525" cap="flat" cmpd="sng" algn="ctr">
            <a:solidFill>
              <a:schemeClr val="bg2">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dirty="0" smtClean="0">
              <a:ln>
                <a:noFill/>
              </a:ln>
              <a:solidFill>
                <a:schemeClr val="tx1"/>
              </a:solidFill>
              <a:effectLst/>
              <a:latin typeface="Arial" charset="0"/>
            </a:endParaRPr>
          </a:p>
        </p:txBody>
      </p:sp>
      <p:cxnSp>
        <p:nvCxnSpPr>
          <p:cNvPr id="45" name="Straight Connector 44"/>
          <p:cNvCxnSpPr>
            <a:stCxn id="43" idx="0"/>
            <a:endCxn id="43" idx="2"/>
          </p:cNvCxnSpPr>
          <p:nvPr/>
        </p:nvCxnSpPr>
        <p:spPr bwMode="auto">
          <a:xfrm rot="16200000" flipH="1">
            <a:off x="3940628" y="3585027"/>
            <a:ext cx="783771" cy="0"/>
          </a:xfrm>
          <a:prstGeom prst="line">
            <a:avLst/>
          </a:prstGeom>
          <a:noFill/>
          <a:ln w="9525" cap="flat" cmpd="sng" algn="ctr">
            <a:solidFill>
              <a:schemeClr val="bg2">
                <a:lumMod val="40000"/>
                <a:lumOff val="60000"/>
              </a:schemeClr>
            </a:solidFill>
            <a:prstDash val="solid"/>
            <a:round/>
            <a:headEnd type="none" w="med" len="med"/>
            <a:tailEnd type="none" w="med" len="med"/>
          </a:ln>
          <a:effectLst/>
        </p:spPr>
      </p:cxnSp>
      <p:sp>
        <p:nvSpPr>
          <p:cNvPr id="17" name="Rectangle 16"/>
          <p:cNvSpPr/>
          <p:nvPr/>
        </p:nvSpPr>
        <p:spPr bwMode="auto">
          <a:xfrm>
            <a:off x="3585029" y="3193143"/>
            <a:ext cx="449942" cy="769257"/>
          </a:xfrm>
          <a:prstGeom prst="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dirty="0" smtClean="0">
              <a:ln>
                <a:noFill/>
              </a:ln>
              <a:solidFill>
                <a:schemeClr val="tx1"/>
              </a:solidFill>
              <a:effectLst/>
              <a:latin typeface="Arial" charset="0"/>
            </a:endParaRPr>
          </a:p>
        </p:txBody>
      </p:sp>
      <p:sp>
        <p:nvSpPr>
          <p:cNvPr id="46" name="Freeform 45"/>
          <p:cNvSpPr/>
          <p:nvPr/>
        </p:nvSpPr>
        <p:spPr bwMode="auto">
          <a:xfrm>
            <a:off x="2061029" y="478971"/>
            <a:ext cx="2293257" cy="4572000"/>
          </a:xfrm>
          <a:custGeom>
            <a:avLst/>
            <a:gdLst>
              <a:gd name="connsiteX0" fmla="*/ 1799771 w 2293257"/>
              <a:gd name="connsiteY0" fmla="*/ 4572000 h 4572000"/>
              <a:gd name="connsiteX1" fmla="*/ 1799771 w 2293257"/>
              <a:gd name="connsiteY1" fmla="*/ 3860800 h 4572000"/>
              <a:gd name="connsiteX2" fmla="*/ 0 w 2293257"/>
              <a:gd name="connsiteY2" fmla="*/ 3860800 h 4572000"/>
              <a:gd name="connsiteX3" fmla="*/ 0 w 2293257"/>
              <a:gd name="connsiteY3" fmla="*/ 1988458 h 4572000"/>
              <a:gd name="connsiteX4" fmla="*/ 2293257 w 2293257"/>
              <a:gd name="connsiteY4" fmla="*/ 0 h 457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3257" h="4572000">
                <a:moveTo>
                  <a:pt x="1799771" y="4572000"/>
                </a:moveTo>
                <a:lnTo>
                  <a:pt x="1799771" y="3860800"/>
                </a:lnTo>
                <a:lnTo>
                  <a:pt x="0" y="3860800"/>
                </a:lnTo>
                <a:lnTo>
                  <a:pt x="0" y="1988458"/>
                </a:lnTo>
                <a:lnTo>
                  <a:pt x="2293257" y="0"/>
                </a:lnTo>
              </a:path>
            </a:pathLst>
          </a:cu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Arial" charset="0"/>
            </a:endParaRPr>
          </a:p>
        </p:txBody>
      </p:sp>
      <p:sp>
        <p:nvSpPr>
          <p:cNvPr id="47" name="Freeform 46"/>
          <p:cNvSpPr/>
          <p:nvPr/>
        </p:nvSpPr>
        <p:spPr bwMode="auto">
          <a:xfrm>
            <a:off x="3860800" y="551543"/>
            <a:ext cx="1030514" cy="3788228"/>
          </a:xfrm>
          <a:custGeom>
            <a:avLst/>
            <a:gdLst>
              <a:gd name="connsiteX0" fmla="*/ 0 w 1030514"/>
              <a:gd name="connsiteY0" fmla="*/ 3788228 h 3788228"/>
              <a:gd name="connsiteX1" fmla="*/ 1001486 w 1030514"/>
              <a:gd name="connsiteY1" fmla="*/ 3773714 h 3788228"/>
              <a:gd name="connsiteX2" fmla="*/ 1030514 w 1030514"/>
              <a:gd name="connsiteY2" fmla="*/ 0 h 3788228"/>
            </a:gdLst>
            <a:ahLst/>
            <a:cxnLst>
              <a:cxn ang="0">
                <a:pos x="connsiteX0" y="connsiteY0"/>
              </a:cxn>
              <a:cxn ang="0">
                <a:pos x="connsiteX1" y="connsiteY1"/>
              </a:cxn>
              <a:cxn ang="0">
                <a:pos x="connsiteX2" y="connsiteY2"/>
              </a:cxn>
            </a:cxnLst>
            <a:rect l="l" t="t" r="r" b="b"/>
            <a:pathLst>
              <a:path w="1030514" h="3788228">
                <a:moveTo>
                  <a:pt x="0" y="3788228"/>
                </a:moveTo>
                <a:lnTo>
                  <a:pt x="1001486" y="3773714"/>
                </a:lnTo>
                <a:lnTo>
                  <a:pt x="1030514" y="0"/>
                </a:lnTo>
              </a:path>
            </a:pathLst>
          </a:cu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Arial" charset="0"/>
            </a:endParaRPr>
          </a:p>
        </p:txBody>
      </p:sp>
      <p:sp>
        <p:nvSpPr>
          <p:cNvPr id="48" name="Freeform 47"/>
          <p:cNvSpPr/>
          <p:nvPr/>
        </p:nvSpPr>
        <p:spPr bwMode="auto">
          <a:xfrm>
            <a:off x="4630057" y="478971"/>
            <a:ext cx="3744686" cy="5544458"/>
          </a:xfrm>
          <a:custGeom>
            <a:avLst/>
            <a:gdLst>
              <a:gd name="connsiteX0" fmla="*/ 14514 w 3744686"/>
              <a:gd name="connsiteY0" fmla="*/ 3860800 h 5544458"/>
              <a:gd name="connsiteX1" fmla="*/ 14514 w 3744686"/>
              <a:gd name="connsiteY1" fmla="*/ 3860800 h 5544458"/>
              <a:gd name="connsiteX2" fmla="*/ 0 w 3744686"/>
              <a:gd name="connsiteY2" fmla="*/ 5544458 h 5544458"/>
              <a:gd name="connsiteX3" fmla="*/ 3701143 w 3744686"/>
              <a:gd name="connsiteY3" fmla="*/ 5515429 h 5544458"/>
              <a:gd name="connsiteX4" fmla="*/ 3744686 w 3744686"/>
              <a:gd name="connsiteY4" fmla="*/ 2481943 h 5544458"/>
              <a:gd name="connsiteX5" fmla="*/ 522514 w 3744686"/>
              <a:gd name="connsiteY5" fmla="*/ 0 h 5544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744686" h="5544458">
                <a:moveTo>
                  <a:pt x="14514" y="3860800"/>
                </a:moveTo>
                <a:lnTo>
                  <a:pt x="14514" y="3860800"/>
                </a:lnTo>
                <a:lnTo>
                  <a:pt x="0" y="5544458"/>
                </a:lnTo>
                <a:lnTo>
                  <a:pt x="3701143" y="5515429"/>
                </a:lnTo>
                <a:lnTo>
                  <a:pt x="3744686" y="2481943"/>
                </a:lnTo>
                <a:lnTo>
                  <a:pt x="522514" y="0"/>
                </a:lnTo>
              </a:path>
            </a:pathLst>
          </a:cu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Arial" charset="0"/>
            </a:endParaRPr>
          </a:p>
        </p:txBody>
      </p:sp>
      <p:sp>
        <p:nvSpPr>
          <p:cNvPr id="49" name="Freeform 48"/>
          <p:cNvSpPr/>
          <p:nvPr/>
        </p:nvSpPr>
        <p:spPr bwMode="auto">
          <a:xfrm>
            <a:off x="812800" y="435429"/>
            <a:ext cx="3396343" cy="4513942"/>
          </a:xfrm>
          <a:custGeom>
            <a:avLst/>
            <a:gdLst>
              <a:gd name="connsiteX0" fmla="*/ 1248229 w 3396343"/>
              <a:gd name="connsiteY0" fmla="*/ 3889828 h 4513942"/>
              <a:gd name="connsiteX1" fmla="*/ 1248229 w 3396343"/>
              <a:gd name="connsiteY1" fmla="*/ 4499428 h 4513942"/>
              <a:gd name="connsiteX2" fmla="*/ 14514 w 3396343"/>
              <a:gd name="connsiteY2" fmla="*/ 4513942 h 4513942"/>
              <a:gd name="connsiteX3" fmla="*/ 0 w 3396343"/>
              <a:gd name="connsiteY3" fmla="*/ 2394857 h 4513942"/>
              <a:gd name="connsiteX4" fmla="*/ 3396343 w 3396343"/>
              <a:gd name="connsiteY4" fmla="*/ 0 h 4513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96343" h="4513942">
                <a:moveTo>
                  <a:pt x="1248229" y="3889828"/>
                </a:moveTo>
                <a:lnTo>
                  <a:pt x="1248229" y="4499428"/>
                </a:lnTo>
                <a:lnTo>
                  <a:pt x="14514" y="4513942"/>
                </a:lnTo>
                <a:lnTo>
                  <a:pt x="0" y="2394857"/>
                </a:lnTo>
                <a:lnTo>
                  <a:pt x="3396343" y="0"/>
                </a:lnTo>
              </a:path>
            </a:pathLst>
          </a:custGeom>
          <a:noFill/>
          <a:ln w="28575" cap="flat" cmpd="sng" algn="ctr">
            <a:solidFill>
              <a:srgbClr val="FF0000"/>
            </a:solidFill>
            <a:prstDash val="solid"/>
            <a:round/>
            <a:headEnd type="none" w="med" len="med"/>
            <a:tailEnd type="triangl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Arial" charset="0"/>
            </a:endParaRPr>
          </a:p>
        </p:txBody>
      </p:sp>
      <p:sp>
        <p:nvSpPr>
          <p:cNvPr id="50" name="Oval 49"/>
          <p:cNvSpPr/>
          <p:nvPr/>
        </p:nvSpPr>
        <p:spPr bwMode="auto">
          <a:xfrm>
            <a:off x="4093029" y="174171"/>
            <a:ext cx="1335314" cy="319315"/>
          </a:xfrm>
          <a:prstGeom prst="ellipse">
            <a:avLst/>
          </a:prstGeom>
          <a:solidFill>
            <a:srgbClr val="FF0000"/>
          </a:solid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Arial" charset="0"/>
            </a:endParaRPr>
          </a:p>
        </p:txBody>
      </p:sp>
      <p:pic>
        <p:nvPicPr>
          <p:cNvPr id="74754" name="Picture 2" descr="C:\Documents and Settings\morenog\Local Settings\Temporary Internet Files\Content.IE5\NHDJL6R2\MC900053966[1].wmf"/>
          <p:cNvPicPr>
            <a:picLocks noChangeAspect="1" noChangeArrowheads="1"/>
          </p:cNvPicPr>
          <p:nvPr/>
        </p:nvPicPr>
        <p:blipFill>
          <a:blip r:embed="rId2" cstate="screen"/>
          <a:srcRect/>
          <a:stretch>
            <a:fillRect/>
          </a:stretch>
        </p:blipFill>
        <p:spPr bwMode="auto">
          <a:xfrm>
            <a:off x="1393373" y="4047477"/>
            <a:ext cx="319769" cy="306263"/>
          </a:xfrm>
          <a:prstGeom prst="rect">
            <a:avLst/>
          </a:prstGeom>
          <a:noFill/>
        </p:spPr>
      </p:pic>
      <p:pic>
        <p:nvPicPr>
          <p:cNvPr id="74755" name="Picture 3" descr="C:\Documents and Settings\morenog\Local Settings\Temporary Internet Files\Content.IE5\DJE6HWF4\MC900053967[1].wmf"/>
          <p:cNvPicPr>
            <a:picLocks noChangeAspect="1" noChangeArrowheads="1"/>
          </p:cNvPicPr>
          <p:nvPr/>
        </p:nvPicPr>
        <p:blipFill>
          <a:blip r:embed="rId3" cstate="screen"/>
          <a:srcRect/>
          <a:stretch>
            <a:fillRect/>
          </a:stretch>
        </p:blipFill>
        <p:spPr bwMode="auto">
          <a:xfrm>
            <a:off x="1334406" y="5167086"/>
            <a:ext cx="422989" cy="425224"/>
          </a:xfrm>
          <a:prstGeom prst="rect">
            <a:avLst/>
          </a:prstGeom>
          <a:noFill/>
        </p:spPr>
      </p:pic>
    </p:spTree>
    <p:extLst>
      <p:ext uri="{BB962C8B-B14F-4D97-AF65-F5344CB8AC3E}">
        <p14:creationId xmlns:p14="http://schemas.microsoft.com/office/powerpoint/2010/main" xmlns="" val="3133742456"/>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3"/>
          <p:cNvSpPr>
            <a:spLocks noGrp="1" noChangeArrowheads="1"/>
          </p:cNvSpPr>
          <p:nvPr>
            <p:ph type="body" idx="4294967295"/>
          </p:nvPr>
        </p:nvSpPr>
        <p:spPr>
          <a:xfrm>
            <a:off x="180869" y="1477108"/>
            <a:ext cx="8743212" cy="3341077"/>
          </a:xfrm>
        </p:spPr>
        <p:txBody>
          <a:bodyPr>
            <a:noAutofit/>
          </a:bodyPr>
          <a:lstStyle/>
          <a:p>
            <a:pPr lvl="1" eaLnBrk="1" hangingPunct="1">
              <a:spcBef>
                <a:spcPts val="600"/>
              </a:spcBef>
              <a:spcAft>
                <a:spcPts val="600"/>
              </a:spcAft>
              <a:buFont typeface="Courier New" pitchFamily="49" charset="0"/>
              <a:buChar char="–"/>
            </a:pPr>
            <a:r>
              <a:rPr lang="en-US" sz="1800" dirty="0" smtClean="0">
                <a:latin typeface="Arial" pitchFamily="34" charset="0"/>
                <a:cs typeface="Arial" pitchFamily="34" charset="0"/>
              </a:rPr>
              <a:t>Samples collected in September 2011 indicated Lead above the AL at 0.0294 mg/L.  A November 2011 re-sample at 0.0214 mg/L confirmed the result.</a:t>
            </a:r>
          </a:p>
          <a:p>
            <a:pPr lvl="1" eaLnBrk="1" hangingPunct="1">
              <a:spcBef>
                <a:spcPts val="600"/>
              </a:spcBef>
              <a:spcAft>
                <a:spcPts val="600"/>
              </a:spcAft>
              <a:buFont typeface="Courier New" pitchFamily="49" charset="0"/>
              <a:buChar char="–"/>
            </a:pPr>
            <a:r>
              <a:rPr lang="en-US" sz="1800" dirty="0" smtClean="0">
                <a:latin typeface="Arial" pitchFamily="34" charset="0"/>
                <a:cs typeface="Arial" pitchFamily="34" charset="0"/>
              </a:rPr>
              <a:t>The subsequent quarterly event in December 2011 was below the AL at 0.0073F mg/L.</a:t>
            </a:r>
          </a:p>
          <a:p>
            <a:pPr lvl="1" eaLnBrk="1" hangingPunct="1">
              <a:spcBef>
                <a:spcPts val="600"/>
              </a:spcBef>
              <a:spcAft>
                <a:spcPts val="600"/>
              </a:spcAft>
              <a:buFont typeface="Courier New" pitchFamily="49" charset="0"/>
              <a:buChar char="–"/>
            </a:pPr>
            <a:r>
              <a:rPr lang="en-US" sz="1800" dirty="0" smtClean="0">
                <a:latin typeface="Arial" pitchFamily="34" charset="0"/>
                <a:cs typeface="Arial" pitchFamily="34" charset="0"/>
              </a:rPr>
              <a:t>March 2012 sampling resulted in a “Non-Detect” for lead.</a:t>
            </a:r>
          </a:p>
          <a:p>
            <a:pPr lvl="1" eaLnBrk="1" hangingPunct="1">
              <a:spcBef>
                <a:spcPts val="600"/>
              </a:spcBef>
              <a:spcAft>
                <a:spcPts val="600"/>
              </a:spcAft>
              <a:buFont typeface="Courier New" pitchFamily="49" charset="0"/>
              <a:buChar char="–"/>
            </a:pPr>
            <a:r>
              <a:rPr lang="en-US" sz="1800" dirty="0" smtClean="0">
                <a:latin typeface="Arial" pitchFamily="34" charset="0"/>
                <a:cs typeface="Arial" pitchFamily="34" charset="0"/>
              </a:rPr>
              <a:t>Trend may indicate that lead is temporarily present in the well after significant recharge events.</a:t>
            </a:r>
          </a:p>
          <a:p>
            <a:pPr lvl="1" eaLnBrk="1" hangingPunct="1">
              <a:spcBef>
                <a:spcPts val="600"/>
              </a:spcBef>
              <a:spcAft>
                <a:spcPts val="600"/>
              </a:spcAft>
              <a:buFont typeface="Courier New" pitchFamily="49" charset="0"/>
              <a:buChar char="–"/>
            </a:pPr>
            <a:endParaRPr lang="en-US" sz="1800" dirty="0" smtClean="0">
              <a:latin typeface="Arial" pitchFamily="34" charset="0"/>
              <a:cs typeface="Arial" pitchFamily="34" charset="0"/>
            </a:endParaRPr>
          </a:p>
          <a:p>
            <a:pPr lvl="1" eaLnBrk="1" hangingPunct="1">
              <a:spcBef>
                <a:spcPts val="600"/>
              </a:spcBef>
              <a:spcAft>
                <a:spcPts val="600"/>
              </a:spcAft>
              <a:buFont typeface="Courier New" pitchFamily="49" charset="0"/>
              <a:buChar char="–"/>
            </a:pPr>
            <a:endParaRPr lang="en-US" sz="1800" dirty="0" smtClean="0">
              <a:latin typeface="Arial" pitchFamily="34" charset="0"/>
              <a:cs typeface="Arial" pitchFamily="34" charset="0"/>
            </a:endParaRPr>
          </a:p>
          <a:p>
            <a:pPr lvl="1" eaLnBrk="1" hangingPunct="1">
              <a:spcBef>
                <a:spcPts val="600"/>
              </a:spcBef>
              <a:spcAft>
                <a:spcPts val="600"/>
              </a:spcAft>
              <a:buFont typeface="Courier New" pitchFamily="49" charset="0"/>
              <a:buChar char="–"/>
            </a:pPr>
            <a:endParaRPr lang="en-US" sz="1800" dirty="0" smtClean="0">
              <a:latin typeface="Arial" pitchFamily="34" charset="0"/>
              <a:cs typeface="Arial" pitchFamily="34" charset="0"/>
            </a:endParaRPr>
          </a:p>
          <a:p>
            <a:pPr eaLnBrk="1" hangingPunct="1">
              <a:lnSpc>
                <a:spcPct val="80000"/>
              </a:lnSpc>
              <a:spcAft>
                <a:spcPts val="1800"/>
              </a:spcAft>
              <a:buNone/>
            </a:pPr>
            <a:endParaRPr lang="en-US" sz="1800" dirty="0" smtClean="0">
              <a:latin typeface="Arial" pitchFamily="34" charset="0"/>
              <a:cs typeface="Arial" pitchFamily="34" charset="0"/>
            </a:endParaRPr>
          </a:p>
        </p:txBody>
      </p:sp>
      <p:sp>
        <p:nvSpPr>
          <p:cNvPr id="8195"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sz="3200" dirty="0"/>
          </a:p>
        </p:txBody>
      </p:sp>
      <p:sp>
        <p:nvSpPr>
          <p:cNvPr id="12" name="Rectangle 2"/>
          <p:cNvSpPr txBox="1">
            <a:spLocks noChangeArrowheads="1"/>
          </p:cNvSpPr>
          <p:nvPr/>
        </p:nvSpPr>
        <p:spPr bwMode="auto">
          <a:xfrm>
            <a:off x="455613" y="273050"/>
            <a:ext cx="8226425" cy="1110273"/>
          </a:xfrm>
          <a:prstGeom prst="rect">
            <a:avLst/>
          </a:prstGeom>
          <a:noFill/>
          <a:ln w="9525">
            <a:noFill/>
            <a:miter lim="800000"/>
            <a:headEnd/>
            <a:tailEnd/>
          </a:ln>
          <a:effectLst/>
        </p:spPr>
        <p:txBody>
          <a:bodyPr anchor="ctr"/>
          <a:lstStyle/>
          <a:p>
            <a:pPr algn="ctr">
              <a:defRPr/>
            </a:pPr>
            <a:r>
              <a:rPr lang="en-US" sz="3200" b="1" kern="0" dirty="0" smtClean="0">
                <a:solidFill>
                  <a:schemeClr val="tx1"/>
                </a:solidFill>
                <a:latin typeface="Arial" pitchFamily="34" charset="0"/>
                <a:ea typeface="+mn-ea"/>
                <a:cs typeface="Arial" pitchFamily="34" charset="0"/>
              </a:rPr>
              <a:t>Supply Well CS-1</a:t>
            </a:r>
          </a:p>
          <a:p>
            <a:pPr algn="ctr">
              <a:defRPr/>
            </a:pPr>
            <a:r>
              <a:rPr lang="en-US" sz="2800" b="1" kern="0" dirty="0" smtClean="0">
                <a:cs typeface="Arial" pitchFamily="34" charset="0"/>
              </a:rPr>
              <a:t>Detections of Lead</a:t>
            </a:r>
            <a:r>
              <a:rPr lang="en-US" sz="3200" b="1" kern="0" dirty="0">
                <a:solidFill>
                  <a:schemeClr val="tx1"/>
                </a:solidFill>
                <a:latin typeface="Arial" pitchFamily="34" charset="0"/>
                <a:ea typeface="+mn-ea"/>
                <a:cs typeface="Arial" pitchFamily="34" charset="0"/>
              </a:rPr>
              <a:t/>
            </a:r>
            <a:br>
              <a:rPr lang="en-US" sz="3200" b="1" kern="0" dirty="0">
                <a:solidFill>
                  <a:schemeClr val="tx1"/>
                </a:solidFill>
                <a:latin typeface="Arial" pitchFamily="34" charset="0"/>
                <a:ea typeface="+mn-ea"/>
                <a:cs typeface="Arial" pitchFamily="34" charset="0"/>
              </a:rPr>
            </a:br>
            <a:endParaRPr lang="en-US" sz="2800" b="1" kern="0" dirty="0"/>
          </a:p>
        </p:txBody>
      </p:sp>
      <p:sp>
        <p:nvSpPr>
          <p:cNvPr id="8197" name="Slide Number Placeholder 4"/>
          <p:cNvSpPr>
            <a:spLocks noGrp="1"/>
          </p:cNvSpPr>
          <p:nvPr>
            <p:ph type="sldNum" sz="quarter" idx="12"/>
          </p:nvPr>
        </p:nvSpPr>
        <p:spPr>
          <a:noFill/>
        </p:spPr>
        <p:txBody>
          <a:bodyPr/>
          <a:lstStyle/>
          <a:p>
            <a:fld id="{99E265A6-2725-46B4-81F3-4373DC071013}" type="slidenum">
              <a:rPr lang="en-US" smtClean="0"/>
              <a:pPr/>
              <a:t>30</a:t>
            </a:fld>
            <a:endParaRPr lang="en-US" dirty="0" smtClean="0"/>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5" name="Rectangle 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sz="3200" dirty="0"/>
          </a:p>
        </p:txBody>
      </p:sp>
      <p:sp>
        <p:nvSpPr>
          <p:cNvPr id="12" name="Rectangle 2"/>
          <p:cNvSpPr txBox="1">
            <a:spLocks noChangeArrowheads="1"/>
          </p:cNvSpPr>
          <p:nvPr/>
        </p:nvSpPr>
        <p:spPr bwMode="auto">
          <a:xfrm>
            <a:off x="455613" y="273050"/>
            <a:ext cx="8226425" cy="893763"/>
          </a:xfrm>
          <a:prstGeom prst="rect">
            <a:avLst/>
          </a:prstGeom>
          <a:noFill/>
          <a:ln w="9525">
            <a:noFill/>
            <a:miter lim="800000"/>
            <a:headEnd/>
            <a:tailEnd/>
          </a:ln>
          <a:effectLst/>
        </p:spPr>
        <p:txBody>
          <a:bodyPr anchor="ctr"/>
          <a:lstStyle/>
          <a:p>
            <a:pPr algn="ctr">
              <a:defRPr/>
            </a:pPr>
            <a:r>
              <a:rPr lang="en-US" sz="3200" b="1" kern="0" dirty="0" smtClean="0">
                <a:solidFill>
                  <a:schemeClr val="tx1"/>
                </a:solidFill>
                <a:latin typeface="Arial" pitchFamily="34" charset="0"/>
                <a:ea typeface="+mn-ea"/>
                <a:cs typeface="Arial" pitchFamily="34" charset="0"/>
              </a:rPr>
              <a:t>Supply Well CS-1</a:t>
            </a:r>
            <a:r>
              <a:rPr lang="en-US" sz="3200" b="1" kern="0" dirty="0">
                <a:solidFill>
                  <a:schemeClr val="tx1"/>
                </a:solidFill>
                <a:latin typeface="Arial" pitchFamily="34" charset="0"/>
                <a:ea typeface="+mn-ea"/>
                <a:cs typeface="Arial" pitchFamily="34" charset="0"/>
              </a:rPr>
              <a:t/>
            </a:r>
            <a:br>
              <a:rPr lang="en-US" sz="3200" b="1" kern="0" dirty="0">
                <a:solidFill>
                  <a:schemeClr val="tx1"/>
                </a:solidFill>
                <a:latin typeface="Arial" pitchFamily="34" charset="0"/>
                <a:ea typeface="+mn-ea"/>
                <a:cs typeface="Arial" pitchFamily="34" charset="0"/>
              </a:rPr>
            </a:br>
            <a:endParaRPr lang="en-US" sz="2800" b="1" kern="0" dirty="0"/>
          </a:p>
        </p:txBody>
      </p:sp>
      <p:sp>
        <p:nvSpPr>
          <p:cNvPr id="8197" name="Slide Number Placeholder 4"/>
          <p:cNvSpPr>
            <a:spLocks noGrp="1"/>
          </p:cNvSpPr>
          <p:nvPr>
            <p:ph type="sldNum" sz="quarter" idx="12"/>
          </p:nvPr>
        </p:nvSpPr>
        <p:spPr>
          <a:noFill/>
        </p:spPr>
        <p:txBody>
          <a:bodyPr/>
          <a:lstStyle/>
          <a:p>
            <a:fld id="{99E265A6-2725-46B4-81F3-4373DC071013}" type="slidenum">
              <a:rPr lang="en-US" smtClean="0"/>
              <a:pPr/>
              <a:t>31</a:t>
            </a:fld>
            <a:endParaRPr lang="en-US" dirty="0" smtClean="0"/>
          </a:p>
        </p:txBody>
      </p:sp>
      <p:graphicFrame>
        <p:nvGraphicFramePr>
          <p:cNvPr id="7" name="Chart 6"/>
          <p:cNvGraphicFramePr/>
          <p:nvPr/>
        </p:nvGraphicFramePr>
        <p:xfrm>
          <a:off x="303836" y="960698"/>
          <a:ext cx="8620245" cy="5127586"/>
        </p:xfrm>
        <a:graphic>
          <a:graphicData uri="http://schemas.openxmlformats.org/drawingml/2006/chart">
            <c:chart xmlns:c="http://schemas.openxmlformats.org/drawingml/2006/chart" xmlns:r="http://schemas.openxmlformats.org/officeDocument/2006/relationships" r:id="rId3"/>
          </a:graphicData>
        </a:graphic>
      </p:graphicFrame>
      <p:sp>
        <p:nvSpPr>
          <p:cNvPr id="10" name="Oval 9"/>
          <p:cNvSpPr/>
          <p:nvPr/>
        </p:nvSpPr>
        <p:spPr bwMode="auto">
          <a:xfrm>
            <a:off x="1620456" y="1632030"/>
            <a:ext cx="706055" cy="2338086"/>
          </a:xfrm>
          <a:prstGeom prst="ellipse">
            <a:avLst/>
          </a:prstGeom>
          <a:solidFill>
            <a:schemeClr val="accent2">
              <a:lumMod val="60000"/>
              <a:lumOff val="40000"/>
              <a:alpha val="24000"/>
            </a:schemeClr>
          </a:solidFill>
          <a:ln w="349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dirty="0" smtClean="0">
              <a:ln>
                <a:noFill/>
              </a:ln>
              <a:solidFill>
                <a:schemeClr val="tx1"/>
              </a:solidFill>
              <a:effectLst/>
              <a:latin typeface="Arial" charset="0"/>
            </a:endParaRPr>
          </a:p>
        </p:txBody>
      </p:sp>
      <p:sp>
        <p:nvSpPr>
          <p:cNvPr id="11" name="Oval 10"/>
          <p:cNvSpPr/>
          <p:nvPr/>
        </p:nvSpPr>
        <p:spPr bwMode="auto">
          <a:xfrm>
            <a:off x="6229110" y="2432612"/>
            <a:ext cx="706055" cy="2338086"/>
          </a:xfrm>
          <a:prstGeom prst="ellipse">
            <a:avLst/>
          </a:prstGeom>
          <a:solidFill>
            <a:schemeClr val="accent2">
              <a:lumMod val="60000"/>
              <a:lumOff val="40000"/>
              <a:alpha val="24000"/>
            </a:schemeClr>
          </a:solidFill>
          <a:ln w="349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dirty="0" smtClean="0">
              <a:ln>
                <a:noFill/>
              </a:ln>
              <a:solidFill>
                <a:schemeClr val="tx1"/>
              </a:solidFill>
              <a:effectLst/>
              <a:latin typeface="Arial" charset="0"/>
            </a:endParaRPr>
          </a:p>
        </p:txBody>
      </p:sp>
      <p:sp>
        <p:nvSpPr>
          <p:cNvPr id="13" name="Oval 12"/>
          <p:cNvSpPr/>
          <p:nvPr/>
        </p:nvSpPr>
        <p:spPr bwMode="auto">
          <a:xfrm>
            <a:off x="7134251" y="2423834"/>
            <a:ext cx="706055" cy="2338086"/>
          </a:xfrm>
          <a:prstGeom prst="ellipse">
            <a:avLst/>
          </a:prstGeom>
          <a:solidFill>
            <a:schemeClr val="accent2">
              <a:lumMod val="60000"/>
              <a:lumOff val="40000"/>
              <a:alpha val="24000"/>
            </a:schemeClr>
          </a:solidFill>
          <a:ln w="34925" cap="flat" cmpd="sng" algn="ctr">
            <a:solidFill>
              <a:schemeClr val="accent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dirty="0" smtClean="0">
              <a:ln>
                <a:noFill/>
              </a:ln>
              <a:solidFill>
                <a:schemeClr val="tx1"/>
              </a:solidFill>
              <a:effectLst/>
              <a:latin typeface="Arial" charset="0"/>
            </a:endParaRPr>
          </a:p>
        </p:txBody>
      </p:sp>
      <p:sp>
        <p:nvSpPr>
          <p:cNvPr id="14" name="Rectangle 13"/>
          <p:cNvSpPr/>
          <p:nvPr/>
        </p:nvSpPr>
        <p:spPr>
          <a:xfrm>
            <a:off x="4040912" y="1219557"/>
            <a:ext cx="3724353" cy="923330"/>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cap="none" spc="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Trends???</a:t>
            </a:r>
            <a:endParaRPr lang="en-US" sz="5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5" name="Rectangular Callout 14"/>
          <p:cNvSpPr/>
          <p:nvPr/>
        </p:nvSpPr>
        <p:spPr bwMode="auto">
          <a:xfrm>
            <a:off x="3387967" y="4888523"/>
            <a:ext cx="1852247" cy="433755"/>
          </a:xfrm>
          <a:prstGeom prst="wedgeRectCallout">
            <a:avLst>
              <a:gd name="adj1" fmla="val 49849"/>
              <a:gd name="adj2" fmla="val -138380"/>
            </a:avLst>
          </a:prstGeom>
          <a:solidFill>
            <a:srgbClr val="FF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defTabSz="914400" rtl="0" eaLnBrk="1" fontAlgn="base" latinLnBrk="0" hangingPunct="1">
              <a:lnSpc>
                <a:spcPct val="100000"/>
              </a:lnSpc>
              <a:spcBef>
                <a:spcPct val="20000"/>
              </a:spcBef>
              <a:spcAft>
                <a:spcPct val="0"/>
              </a:spcAft>
              <a:buClrTx/>
              <a:buSzTx/>
              <a:tabLst/>
            </a:pPr>
            <a:r>
              <a:rPr lang="en-US" sz="1050" dirty="0" smtClean="0">
                <a:latin typeface="Arial" charset="0"/>
              </a:rPr>
              <a:t>No sample collected after recharge event</a:t>
            </a:r>
            <a:endParaRPr kumimoji="0" lang="en-US" sz="1050" b="0" i="0" u="none" strike="noStrike" cap="none" normalizeH="0" baseline="0" dirty="0" smtClean="0">
              <a:ln>
                <a:noFill/>
              </a:ln>
              <a:solidFill>
                <a:schemeClr val="tx1"/>
              </a:solidFill>
              <a:effectLst/>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2000" fill="hold"/>
                                        <p:tgtEl>
                                          <p:spTgt spid="13"/>
                                        </p:tgtEl>
                                        <p:attrNameLst>
                                          <p:attrName>ppt_w</p:attrName>
                                        </p:attrNameLst>
                                      </p:cBhvr>
                                      <p:tavLst>
                                        <p:tav tm="0">
                                          <p:val>
                                            <p:fltVal val="0"/>
                                          </p:val>
                                        </p:tav>
                                        <p:tav tm="100000">
                                          <p:val>
                                            <p:strVal val="#ppt_w"/>
                                          </p:val>
                                        </p:tav>
                                      </p:tavLst>
                                    </p:anim>
                                    <p:anim calcmode="lin" valueType="num">
                                      <p:cBhvr>
                                        <p:cTn id="8" dur="2000" fill="hold"/>
                                        <p:tgtEl>
                                          <p:spTgt spid="13"/>
                                        </p:tgtEl>
                                        <p:attrNameLst>
                                          <p:attrName>ppt_h</p:attrName>
                                        </p:attrNameLst>
                                      </p:cBhvr>
                                      <p:tavLst>
                                        <p:tav tm="0">
                                          <p:val>
                                            <p:fltVal val="0"/>
                                          </p:val>
                                        </p:tav>
                                        <p:tav tm="100000">
                                          <p:val>
                                            <p:strVal val="#ppt_h"/>
                                          </p:val>
                                        </p:tav>
                                      </p:tavLst>
                                    </p:anim>
                                    <p:animEffect transition="in" filter="fade">
                                      <p:cBhvr>
                                        <p:cTn id="9" dur="2000"/>
                                        <p:tgtEl>
                                          <p:spTgt spid="13"/>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2000" fill="hold"/>
                                        <p:tgtEl>
                                          <p:spTgt spid="11"/>
                                        </p:tgtEl>
                                        <p:attrNameLst>
                                          <p:attrName>ppt_w</p:attrName>
                                        </p:attrNameLst>
                                      </p:cBhvr>
                                      <p:tavLst>
                                        <p:tav tm="0">
                                          <p:val>
                                            <p:fltVal val="0"/>
                                          </p:val>
                                        </p:tav>
                                        <p:tav tm="100000">
                                          <p:val>
                                            <p:strVal val="#ppt_w"/>
                                          </p:val>
                                        </p:tav>
                                      </p:tavLst>
                                    </p:anim>
                                    <p:anim calcmode="lin" valueType="num">
                                      <p:cBhvr>
                                        <p:cTn id="13" dur="2000" fill="hold"/>
                                        <p:tgtEl>
                                          <p:spTgt spid="11"/>
                                        </p:tgtEl>
                                        <p:attrNameLst>
                                          <p:attrName>ppt_h</p:attrName>
                                        </p:attrNameLst>
                                      </p:cBhvr>
                                      <p:tavLst>
                                        <p:tav tm="0">
                                          <p:val>
                                            <p:fltVal val="0"/>
                                          </p:val>
                                        </p:tav>
                                        <p:tav tm="100000">
                                          <p:val>
                                            <p:strVal val="#ppt_h"/>
                                          </p:val>
                                        </p:tav>
                                      </p:tavLst>
                                    </p:anim>
                                    <p:animEffect transition="in" filter="fade">
                                      <p:cBhvr>
                                        <p:cTn id="14" dur="2000"/>
                                        <p:tgtEl>
                                          <p:spTgt spid="11"/>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2000" fill="hold"/>
                                        <p:tgtEl>
                                          <p:spTgt spid="10"/>
                                        </p:tgtEl>
                                        <p:attrNameLst>
                                          <p:attrName>ppt_w</p:attrName>
                                        </p:attrNameLst>
                                      </p:cBhvr>
                                      <p:tavLst>
                                        <p:tav tm="0">
                                          <p:val>
                                            <p:fltVal val="0"/>
                                          </p:val>
                                        </p:tav>
                                        <p:tav tm="100000">
                                          <p:val>
                                            <p:strVal val="#ppt_w"/>
                                          </p:val>
                                        </p:tav>
                                      </p:tavLst>
                                    </p:anim>
                                    <p:anim calcmode="lin" valueType="num">
                                      <p:cBhvr>
                                        <p:cTn id="18" dur="2000" fill="hold"/>
                                        <p:tgtEl>
                                          <p:spTgt spid="10"/>
                                        </p:tgtEl>
                                        <p:attrNameLst>
                                          <p:attrName>ppt_h</p:attrName>
                                        </p:attrNameLst>
                                      </p:cBhvr>
                                      <p:tavLst>
                                        <p:tav tm="0">
                                          <p:val>
                                            <p:fltVal val="0"/>
                                          </p:val>
                                        </p:tav>
                                        <p:tav tm="100000">
                                          <p:val>
                                            <p:strVal val="#ppt_h"/>
                                          </p:val>
                                        </p:tav>
                                      </p:tavLst>
                                    </p:anim>
                                    <p:animEffect transition="in" filter="fade">
                                      <p:cBhvr>
                                        <p:cTn id="19" dur="2000"/>
                                        <p:tgtEl>
                                          <p:spTgt spid="10"/>
                                        </p:tgtEl>
                                      </p:cBhvr>
                                    </p:animEffect>
                                  </p:childTnLst>
                                </p:cTn>
                              </p:par>
                            </p:childTnLst>
                          </p:cTn>
                        </p:par>
                        <p:par>
                          <p:cTn id="20" fill="hold">
                            <p:stCondLst>
                              <p:cond delay="2000"/>
                            </p:stCondLst>
                            <p:childTnLst>
                              <p:par>
                                <p:cTn id="21" presetID="53"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3" grpId="0" animBg="1"/>
      <p:bldP spid="1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marL="54864" eaLnBrk="1" fontAlgn="auto" hangingPunct="1">
              <a:spcAft>
                <a:spcPts val="0"/>
              </a:spcAft>
              <a:defRPr/>
            </a:pPr>
            <a:r>
              <a:rPr lang="en-US" dirty="0" smtClean="0">
                <a:effectLst>
                  <a:outerShdw blurRad="50800" dist="38100" dir="2700000" algn="tl" rotWithShape="0">
                    <a:prstClr val="black">
                      <a:alpha val="40000"/>
                    </a:prstClr>
                  </a:outerShdw>
                </a:effectLst>
              </a:rPr>
              <a:t>Treatability Study Updates</a:t>
            </a:r>
            <a:endParaRPr lang="en-US" dirty="0">
              <a:effectLst>
                <a:outerShdw blurRad="50800" dist="38100" dir="2700000" algn="tl" rotWithShape="0">
                  <a:prstClr val="black">
                    <a:alpha val="40000"/>
                  </a:prstClr>
                </a:outerShdw>
              </a:effectLst>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2"/>
          <p:cNvSpPr>
            <a:spLocks noGrp="1" noChangeArrowheads="1"/>
          </p:cNvSpPr>
          <p:nvPr>
            <p:ph type="title" idx="4294967295"/>
          </p:nvPr>
        </p:nvSpPr>
        <p:spPr>
          <a:xfrm>
            <a:off x="276224" y="274638"/>
            <a:ext cx="8532495" cy="1011237"/>
          </a:xfrm>
        </p:spPr>
        <p:txBody>
          <a:bodyPr/>
          <a:lstStyle/>
          <a:p>
            <a:pPr eaLnBrk="1" hangingPunct="1"/>
            <a:r>
              <a:rPr lang="en-US" sz="3200" b="1" dirty="0" smtClean="0"/>
              <a:t>SWMU B-3 and AOC-65</a:t>
            </a:r>
            <a:br>
              <a:rPr lang="en-US" sz="3200" b="1" dirty="0" smtClean="0"/>
            </a:br>
            <a:r>
              <a:rPr lang="en-US" sz="2800" b="1" dirty="0" smtClean="0"/>
              <a:t>Description</a:t>
            </a:r>
          </a:p>
        </p:txBody>
      </p:sp>
      <p:sp>
        <p:nvSpPr>
          <p:cNvPr id="114692" name="Rectangle 3"/>
          <p:cNvSpPr>
            <a:spLocks noGrp="1" noChangeArrowheads="1"/>
          </p:cNvSpPr>
          <p:nvPr>
            <p:ph type="body" sz="half" idx="4294967295"/>
          </p:nvPr>
        </p:nvSpPr>
        <p:spPr>
          <a:xfrm>
            <a:off x="261711" y="1498602"/>
            <a:ext cx="3308803" cy="4887686"/>
          </a:xfrm>
        </p:spPr>
        <p:txBody>
          <a:bodyPr/>
          <a:lstStyle/>
          <a:p>
            <a:pPr marL="457200" indent="-457200" eaLnBrk="1" hangingPunct="1">
              <a:lnSpc>
                <a:spcPct val="80000"/>
              </a:lnSpc>
              <a:buFontTx/>
              <a:buAutoNum type="arabicPeriod"/>
            </a:pPr>
            <a:r>
              <a:rPr lang="en-US" sz="2000" b="1" dirty="0" smtClean="0"/>
              <a:t>SWMU B-3 Bioreactor:</a:t>
            </a:r>
            <a:r>
              <a:rPr lang="en-US" sz="2000" dirty="0" smtClean="0"/>
              <a:t/>
            </a:r>
            <a:br>
              <a:rPr lang="en-US" sz="2000" dirty="0" smtClean="0"/>
            </a:br>
            <a:r>
              <a:rPr lang="en-US" sz="2000" dirty="0" smtClean="0"/>
              <a:t>Enhanced anaerobic bioremediation of chlorinated hydrocarbons in underlying fractured limestone at Plume 1.</a:t>
            </a:r>
          </a:p>
          <a:p>
            <a:pPr marL="457200" indent="-457200" eaLnBrk="1" hangingPunct="1">
              <a:lnSpc>
                <a:spcPct val="80000"/>
              </a:lnSpc>
              <a:buFontTx/>
              <a:buAutoNum type="arabicPeriod"/>
            </a:pPr>
            <a:endParaRPr lang="en-US" sz="2000" dirty="0" smtClean="0"/>
          </a:p>
          <a:p>
            <a:pPr marL="457200" indent="-457200" eaLnBrk="1" hangingPunct="1">
              <a:lnSpc>
                <a:spcPct val="80000"/>
              </a:lnSpc>
              <a:buFontTx/>
              <a:buAutoNum type="arabicPeriod"/>
            </a:pPr>
            <a:r>
              <a:rPr lang="en-US" sz="2000" b="1" dirty="0" smtClean="0"/>
              <a:t>AOC-65 Soil Vapor Extraction and Interim Removal Action:</a:t>
            </a:r>
            <a:r>
              <a:rPr lang="en-US" sz="2000" dirty="0" smtClean="0"/>
              <a:t/>
            </a:r>
            <a:br>
              <a:rPr lang="en-US" sz="2000" dirty="0" smtClean="0"/>
            </a:br>
            <a:r>
              <a:rPr lang="en-US" sz="2000" dirty="0" smtClean="0"/>
              <a:t>Removal of chlorinated hydrocarbons in underlying fractured limestone at Plume 2.</a:t>
            </a:r>
          </a:p>
          <a:p>
            <a:pPr marL="457200" indent="-457200" eaLnBrk="1" hangingPunct="1">
              <a:lnSpc>
                <a:spcPct val="90000"/>
              </a:lnSpc>
              <a:buFont typeface="Wingdings" pitchFamily="2" charset="2"/>
              <a:buNone/>
            </a:pPr>
            <a:endParaRPr lang="en-US" sz="2400" dirty="0" smtClean="0"/>
          </a:p>
        </p:txBody>
      </p:sp>
      <p:sp>
        <p:nvSpPr>
          <p:cNvPr id="9" name="Slide Number Placeholder 8"/>
          <p:cNvSpPr>
            <a:spLocks noGrp="1"/>
          </p:cNvSpPr>
          <p:nvPr>
            <p:ph type="sldNum" sz="quarter" idx="12"/>
          </p:nvPr>
        </p:nvSpPr>
        <p:spPr/>
        <p:txBody>
          <a:bodyPr/>
          <a:lstStyle/>
          <a:p>
            <a:pPr>
              <a:defRPr/>
            </a:pPr>
            <a:fld id="{695504BC-1C25-4B38-8B81-CE216A83173A}" type="slidenum">
              <a:rPr lang="en-US" smtClean="0"/>
              <a:pPr>
                <a:defRPr/>
              </a:pPr>
              <a:t>33</a:t>
            </a:fld>
            <a:endParaRPr lang="en-US" dirty="0"/>
          </a:p>
        </p:txBody>
      </p:sp>
      <p:pic>
        <p:nvPicPr>
          <p:cNvPr id="8" name="Picture 2" descr="J:\CSSA\GIS\AOC65_Bldg90\Figures\2012EPA_March12_PCE_LGR_GWConc.jpg"/>
          <p:cNvPicPr>
            <a:picLocks noChangeAspect="1" noChangeArrowheads="1"/>
          </p:cNvPicPr>
          <p:nvPr/>
        </p:nvPicPr>
        <p:blipFill>
          <a:blip r:embed="rId2" cstate="print"/>
          <a:srcRect/>
          <a:stretch>
            <a:fillRect/>
          </a:stretch>
        </p:blipFill>
        <p:spPr bwMode="auto">
          <a:xfrm>
            <a:off x="4815754" y="1266824"/>
            <a:ext cx="4099646" cy="5305425"/>
          </a:xfrm>
          <a:prstGeom prst="rect">
            <a:avLst/>
          </a:prstGeom>
          <a:noFill/>
          <a:ln>
            <a:solidFill>
              <a:schemeClr val="tx1"/>
            </a:solidFill>
          </a:ln>
          <a:effectLst>
            <a:outerShdw blurRad="50800" dist="38100" dir="2700000" algn="tl" rotWithShape="0">
              <a:prstClr val="black">
                <a:alpha val="40000"/>
              </a:prstClr>
            </a:outerShdw>
          </a:effectLst>
        </p:spPr>
      </p:pic>
      <p:sp>
        <p:nvSpPr>
          <p:cNvPr id="16" name="AutoShape 8"/>
          <p:cNvSpPr>
            <a:spLocks noChangeArrowheads="1"/>
          </p:cNvSpPr>
          <p:nvPr/>
        </p:nvSpPr>
        <p:spPr bwMode="auto">
          <a:xfrm>
            <a:off x="3467100" y="1877113"/>
            <a:ext cx="2587625" cy="666750"/>
          </a:xfrm>
          <a:prstGeom prst="rightArrow">
            <a:avLst>
              <a:gd name="adj1" fmla="val 50000"/>
              <a:gd name="adj2" fmla="val 94167"/>
            </a:avLst>
          </a:prstGeom>
          <a:solidFill>
            <a:srgbClr val="FFFF00"/>
          </a:solidFill>
          <a:ln w="9525">
            <a:solidFill>
              <a:schemeClr val="tx1"/>
            </a:solidFill>
            <a:miter lim="800000"/>
            <a:headEnd/>
            <a:tailEnd/>
          </a:ln>
        </p:spPr>
        <p:txBody>
          <a:bodyPr wrap="none" anchor="ctr"/>
          <a:lstStyle/>
          <a:p>
            <a:endParaRPr lang="en-US" sz="3200"/>
          </a:p>
        </p:txBody>
      </p:sp>
      <p:sp>
        <p:nvSpPr>
          <p:cNvPr id="17" name="AutoShape 9"/>
          <p:cNvSpPr>
            <a:spLocks noChangeArrowheads="1"/>
          </p:cNvSpPr>
          <p:nvPr/>
        </p:nvSpPr>
        <p:spPr bwMode="auto">
          <a:xfrm>
            <a:off x="3758054" y="5059265"/>
            <a:ext cx="900113" cy="565150"/>
          </a:xfrm>
          <a:prstGeom prst="rightArrow">
            <a:avLst>
              <a:gd name="adj1" fmla="val 50000"/>
              <a:gd name="adj2" fmla="val 39817"/>
            </a:avLst>
          </a:prstGeom>
          <a:solidFill>
            <a:schemeClr val="bg1"/>
          </a:solidFill>
          <a:ln w="9525">
            <a:solidFill>
              <a:schemeClr val="tx1"/>
            </a:solidFill>
            <a:miter lim="800000"/>
            <a:headEnd/>
            <a:tailEnd/>
          </a:ln>
        </p:spPr>
        <p:txBody>
          <a:bodyPr wrap="none" anchor="ctr"/>
          <a:lstStyle/>
          <a:p>
            <a:endParaRPr lang="en-US" sz="3200"/>
          </a:p>
        </p:txBody>
      </p:sp>
      <p:sp>
        <p:nvSpPr>
          <p:cNvPr id="10" name="Text Box 6"/>
          <p:cNvSpPr txBox="1">
            <a:spLocks noChangeArrowheads="1"/>
          </p:cNvSpPr>
          <p:nvPr/>
        </p:nvSpPr>
        <p:spPr bwMode="auto">
          <a:xfrm>
            <a:off x="6950075" y="6055898"/>
            <a:ext cx="1814286" cy="338554"/>
          </a:xfrm>
          <a:prstGeom prst="rect">
            <a:avLst/>
          </a:prstGeom>
          <a:noFill/>
          <a:ln w="9525">
            <a:noFill/>
            <a:miter lim="800000"/>
            <a:headEnd/>
            <a:tailEnd/>
          </a:ln>
        </p:spPr>
        <p:txBody>
          <a:bodyPr wrap="square">
            <a:spAutoFit/>
          </a:bodyPr>
          <a:lstStyle/>
          <a:p>
            <a:pPr>
              <a:spcBef>
                <a:spcPct val="50000"/>
              </a:spcBef>
            </a:pPr>
            <a:r>
              <a:rPr lang="en-US" sz="1600" dirty="0"/>
              <a:t>PCE, </a:t>
            </a:r>
            <a:r>
              <a:rPr lang="en-US" sz="1600" dirty="0" smtClean="0"/>
              <a:t>March 2012</a:t>
            </a:r>
            <a:endParaRPr lang="en-US" sz="1600" dirty="0"/>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idx="4294967295"/>
          </p:nvPr>
        </p:nvSpPr>
        <p:spPr>
          <a:xfrm>
            <a:off x="455613" y="303213"/>
            <a:ext cx="8226425" cy="914400"/>
          </a:xfrm>
        </p:spPr>
        <p:txBody>
          <a:bodyPr>
            <a:normAutofit fontScale="90000"/>
          </a:bodyPr>
          <a:lstStyle/>
          <a:p>
            <a:pPr eaLnBrk="1" hangingPunct="1"/>
            <a:r>
              <a:rPr lang="en-US" sz="3600" b="1" dirty="0" smtClean="0"/>
              <a:t>B-3 Bioreactor</a:t>
            </a:r>
            <a:r>
              <a:rPr lang="en-US" sz="3200" b="1" dirty="0" smtClean="0"/>
              <a:t/>
            </a:r>
            <a:br>
              <a:rPr lang="en-US" sz="3200" b="1" dirty="0" smtClean="0"/>
            </a:br>
            <a:r>
              <a:rPr lang="en-US" sz="3100" b="1" dirty="0" smtClean="0"/>
              <a:t>General Observations</a:t>
            </a:r>
          </a:p>
        </p:txBody>
      </p:sp>
      <p:sp>
        <p:nvSpPr>
          <p:cNvPr id="116739" name="Rectangle 3"/>
          <p:cNvSpPr>
            <a:spLocks noGrp="1" noChangeArrowheads="1"/>
          </p:cNvSpPr>
          <p:nvPr>
            <p:ph type="body" idx="4294967295"/>
          </p:nvPr>
        </p:nvSpPr>
        <p:spPr>
          <a:xfrm>
            <a:off x="0" y="1480008"/>
            <a:ext cx="3356149" cy="4907444"/>
          </a:xfrm>
        </p:spPr>
        <p:txBody>
          <a:bodyPr/>
          <a:lstStyle/>
          <a:p>
            <a:pPr marL="342900" lvl="3" indent="-342900" eaLnBrk="1" hangingPunct="1">
              <a:lnSpc>
                <a:spcPct val="90000"/>
              </a:lnSpc>
              <a:buClr>
                <a:schemeClr val="tx2"/>
              </a:buClr>
              <a:buSzPct val="115000"/>
              <a:buFont typeface="Arial" pitchFamily="34" charset="0"/>
              <a:buChar char="•"/>
              <a:defRPr/>
            </a:pPr>
            <a:r>
              <a:rPr lang="en-US" sz="1800" dirty="0" smtClean="0"/>
              <a:t>Bioreactor is effectively treating approximately 20,000 gallons and 25,000 gallons of </a:t>
            </a:r>
            <a:r>
              <a:rPr lang="en-US" sz="1800" u="sng" dirty="0" smtClean="0"/>
              <a:t>injected</a:t>
            </a:r>
            <a:r>
              <a:rPr lang="en-US" sz="1800" dirty="0" smtClean="0"/>
              <a:t> </a:t>
            </a:r>
            <a:r>
              <a:rPr lang="en-US" sz="1800" kern="1200" dirty="0" smtClean="0">
                <a:ea typeface="+mn-ea"/>
                <a:cs typeface="+mn-cs"/>
              </a:rPr>
              <a:t>contaminated groundwater per day in Trenches 1 and 6, respectively.  </a:t>
            </a:r>
          </a:p>
          <a:p>
            <a:pPr marL="342900" lvl="3" indent="-342900" eaLnBrk="1" hangingPunct="1">
              <a:lnSpc>
                <a:spcPct val="90000"/>
              </a:lnSpc>
              <a:buClr>
                <a:schemeClr val="tx2"/>
              </a:buClr>
              <a:buSzPct val="115000"/>
              <a:buFont typeface="Arial" pitchFamily="34" charset="0"/>
              <a:buChar char="•"/>
              <a:defRPr/>
            </a:pPr>
            <a:r>
              <a:rPr lang="en-US" sz="1800" kern="1200" dirty="0" smtClean="0">
                <a:ea typeface="+mn-ea"/>
                <a:cs typeface="+mn-cs"/>
              </a:rPr>
              <a:t>Biotic degradation is occurring with biological degradation end products ethylene, ethane, and CO</a:t>
            </a:r>
            <a:r>
              <a:rPr lang="en-US" sz="1800" kern="1200" baseline="-25000" dirty="0" smtClean="0">
                <a:ea typeface="+mn-ea"/>
                <a:cs typeface="+mn-cs"/>
              </a:rPr>
              <a:t>2</a:t>
            </a:r>
            <a:r>
              <a:rPr lang="en-US" sz="1800" kern="1200" dirty="0" smtClean="0">
                <a:ea typeface="+mn-ea"/>
                <a:cs typeface="+mn-cs"/>
              </a:rPr>
              <a:t> identified in surrounding UGR wells and LGR wells.  </a:t>
            </a:r>
          </a:p>
          <a:p>
            <a:pPr marL="342900" lvl="3" indent="-342900" eaLnBrk="1" hangingPunct="1">
              <a:lnSpc>
                <a:spcPct val="90000"/>
              </a:lnSpc>
              <a:buClr>
                <a:schemeClr val="tx2"/>
              </a:buClr>
              <a:buSzPct val="115000"/>
              <a:buFont typeface="Arial" pitchFamily="34" charset="0"/>
              <a:buChar char="•"/>
              <a:defRPr/>
            </a:pPr>
            <a:r>
              <a:rPr lang="en-US" sz="1800" kern="1200" dirty="0" smtClean="0">
                <a:ea typeface="+mn-ea"/>
                <a:cs typeface="+mn-cs"/>
              </a:rPr>
              <a:t>Significant contamination likely remains in the fractured bedrock </a:t>
            </a:r>
            <a:r>
              <a:rPr lang="en-US" sz="1800" dirty="0" smtClean="0"/>
              <a:t>formation. Underlying VOC’s are being mobilized.</a:t>
            </a:r>
          </a:p>
        </p:txBody>
      </p:sp>
      <p:sp>
        <p:nvSpPr>
          <p:cNvPr id="6" name="Slide Number Placeholder 5"/>
          <p:cNvSpPr>
            <a:spLocks noGrp="1"/>
          </p:cNvSpPr>
          <p:nvPr>
            <p:ph type="sldNum" sz="quarter" idx="12"/>
          </p:nvPr>
        </p:nvSpPr>
        <p:spPr/>
        <p:txBody>
          <a:bodyPr/>
          <a:lstStyle/>
          <a:p>
            <a:pPr>
              <a:defRPr/>
            </a:pPr>
            <a:fld id="{695504BC-1C25-4B38-8B81-CE216A83173A}" type="slidenum">
              <a:rPr lang="en-US" smtClean="0"/>
              <a:pPr>
                <a:defRPr/>
              </a:pPr>
              <a:t>34</a:t>
            </a:fld>
            <a:endParaRPr lang="en-US" i="1" dirty="0"/>
          </a:p>
        </p:txBody>
      </p:sp>
      <p:pic>
        <p:nvPicPr>
          <p:cNvPr id="7" name="Picture 6" descr="Bioreactor.png"/>
          <p:cNvPicPr>
            <a:picLocks noChangeAspect="1"/>
          </p:cNvPicPr>
          <p:nvPr/>
        </p:nvPicPr>
        <p:blipFill>
          <a:blip r:embed="rId2" cstate="screen"/>
          <a:srcRect l="2207" t="1111"/>
          <a:stretch>
            <a:fillRect/>
          </a:stretch>
        </p:blipFill>
        <p:spPr>
          <a:xfrm>
            <a:off x="3416442" y="1698177"/>
            <a:ext cx="5524209" cy="3979147"/>
          </a:xfrm>
          <a:prstGeom prst="rect">
            <a:avLst/>
          </a:prstGeom>
          <a:solidFill>
            <a:schemeClr val="bg1"/>
          </a:solidFill>
          <a:ln w="12700">
            <a:solidFill>
              <a:schemeClr val="tx1"/>
            </a:solidFill>
          </a:ln>
        </p:spPr>
      </p:pic>
      <p:sp>
        <p:nvSpPr>
          <p:cNvPr id="8" name="TextBox 7"/>
          <p:cNvSpPr txBox="1"/>
          <p:nvPr/>
        </p:nvSpPr>
        <p:spPr>
          <a:xfrm>
            <a:off x="4344722" y="5787854"/>
            <a:ext cx="3667648" cy="307777"/>
          </a:xfrm>
          <a:prstGeom prst="rect">
            <a:avLst/>
          </a:prstGeom>
          <a:noFill/>
        </p:spPr>
        <p:txBody>
          <a:bodyPr wrap="square" rtlCol="0">
            <a:spAutoFit/>
          </a:bodyPr>
          <a:lstStyle/>
          <a:p>
            <a:pPr algn="ctr"/>
            <a:r>
              <a:rPr lang="en-US" sz="1400" dirty="0" smtClean="0"/>
              <a:t>Bioreactor Conceptual Diagram</a:t>
            </a:r>
            <a:endParaRPr lang="en-US" sz="1400" dirty="0"/>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95504BC-1C25-4B38-8B81-CE216A83173A}" type="slidenum">
              <a:rPr lang="en-US" smtClean="0"/>
              <a:pPr>
                <a:defRPr/>
              </a:pPr>
              <a:t>35</a:t>
            </a:fld>
            <a:endParaRPr lang="en-US" dirty="0"/>
          </a:p>
        </p:txBody>
      </p:sp>
      <p:sp>
        <p:nvSpPr>
          <p:cNvPr id="3" name="TextBox 2"/>
          <p:cNvSpPr txBox="1"/>
          <p:nvPr/>
        </p:nvSpPr>
        <p:spPr>
          <a:xfrm>
            <a:off x="390525" y="1051090"/>
            <a:ext cx="2800349" cy="5324535"/>
          </a:xfrm>
          <a:prstGeom prst="rect">
            <a:avLst/>
          </a:prstGeom>
          <a:noFill/>
        </p:spPr>
        <p:txBody>
          <a:bodyPr wrap="square" rtlCol="0">
            <a:spAutoFit/>
          </a:bodyPr>
          <a:lstStyle/>
          <a:p>
            <a:pPr marL="228600" indent="-228600">
              <a:spcAft>
                <a:spcPts val="600"/>
              </a:spcAft>
              <a:buFont typeface="Arial" pitchFamily="34" charset="0"/>
              <a:buChar char="•"/>
            </a:pPr>
            <a:r>
              <a:rPr lang="en-US" sz="1600" dirty="0" smtClean="0"/>
              <a:t>A request was made by the EPA to improve the monitoring network east  of SWMU B-3 to ensure plume delineation.  </a:t>
            </a:r>
          </a:p>
          <a:p>
            <a:pPr marL="228600" indent="-228600">
              <a:spcAft>
                <a:spcPts val="600"/>
              </a:spcAft>
              <a:buFont typeface="Arial" pitchFamily="34" charset="0"/>
              <a:buChar char="•"/>
            </a:pPr>
            <a:r>
              <a:rPr lang="en-US" sz="1600" dirty="0" smtClean="0"/>
              <a:t>The addition of a new extraction well (EXW-05) provides an additional monitoring point and expands the recovery (extraction) area within the LGR. </a:t>
            </a:r>
          </a:p>
          <a:p>
            <a:pPr marL="228600" indent="-228600">
              <a:spcAft>
                <a:spcPts val="600"/>
              </a:spcAft>
              <a:buFont typeface="Arial" pitchFamily="34" charset="0"/>
              <a:buChar char="•"/>
            </a:pPr>
            <a:r>
              <a:rPr lang="en-US" sz="1600" dirty="0" smtClean="0"/>
              <a:t>Once connected to the system, EXW-05 will provide additional contaminant mass.</a:t>
            </a:r>
          </a:p>
          <a:p>
            <a:pPr marL="685800" lvl="1" indent="-228600">
              <a:spcAft>
                <a:spcPts val="600"/>
              </a:spcAft>
              <a:buFont typeface="Arial" pitchFamily="34" charset="0"/>
              <a:buChar char="•"/>
            </a:pPr>
            <a:r>
              <a:rPr lang="en-US" sz="1400" dirty="0" smtClean="0"/>
              <a:t>Preliminary data from drilling indicate:</a:t>
            </a:r>
          </a:p>
          <a:p>
            <a:pPr marL="1143000" lvl="2" indent="-228600">
              <a:spcAft>
                <a:spcPts val="0"/>
              </a:spcAft>
            </a:pPr>
            <a:r>
              <a:rPr lang="en-US" sz="1200" dirty="0" smtClean="0"/>
              <a:t>PCE – 11.76 µg/L</a:t>
            </a:r>
          </a:p>
          <a:p>
            <a:pPr marL="1143000" lvl="2" indent="-228600">
              <a:spcAft>
                <a:spcPts val="0"/>
              </a:spcAft>
            </a:pPr>
            <a:r>
              <a:rPr lang="en-US" sz="1200" dirty="0" smtClean="0"/>
              <a:t>TCE – 43.16 µg/L</a:t>
            </a:r>
          </a:p>
          <a:p>
            <a:pPr marL="1143000" lvl="2" indent="-228600">
              <a:spcAft>
                <a:spcPts val="0"/>
              </a:spcAft>
            </a:pPr>
            <a:r>
              <a:rPr lang="en-US" sz="1200" dirty="0" err="1" smtClean="0"/>
              <a:t>cis</a:t>
            </a:r>
            <a:r>
              <a:rPr lang="en-US" sz="1200" dirty="0" smtClean="0"/>
              <a:t>-DCE – 23.92 µg/L</a:t>
            </a:r>
            <a:endParaRPr lang="en-US" sz="1200" dirty="0"/>
          </a:p>
        </p:txBody>
      </p:sp>
      <p:sp>
        <p:nvSpPr>
          <p:cNvPr id="4" name="TextBox 3"/>
          <p:cNvSpPr txBox="1"/>
          <p:nvPr/>
        </p:nvSpPr>
        <p:spPr>
          <a:xfrm>
            <a:off x="1995487" y="209550"/>
            <a:ext cx="5153025" cy="523220"/>
          </a:xfrm>
          <a:prstGeom prst="rect">
            <a:avLst/>
          </a:prstGeom>
          <a:noFill/>
        </p:spPr>
        <p:txBody>
          <a:bodyPr wrap="square" rtlCol="0">
            <a:spAutoFit/>
          </a:bodyPr>
          <a:lstStyle/>
          <a:p>
            <a:pPr algn="ctr"/>
            <a:r>
              <a:rPr lang="en-US" sz="2800" b="1" dirty="0" smtClean="0"/>
              <a:t>Recent Bioreactor Activities</a:t>
            </a:r>
            <a:endParaRPr lang="en-US" sz="2800" b="1" dirty="0"/>
          </a:p>
        </p:txBody>
      </p:sp>
      <p:pic>
        <p:nvPicPr>
          <p:cNvPr id="5" name="Picture 4" descr="B3_EXW05_Radius_of_Influence.jpg"/>
          <p:cNvPicPr>
            <a:picLocks noChangeAspect="1"/>
          </p:cNvPicPr>
          <p:nvPr/>
        </p:nvPicPr>
        <p:blipFill>
          <a:blip r:embed="rId2" cstate="print"/>
          <a:srcRect l="5748" t="3667" r="3843" b="17305"/>
          <a:stretch>
            <a:fillRect/>
          </a:stretch>
        </p:blipFill>
        <p:spPr>
          <a:xfrm>
            <a:off x="3619500" y="914400"/>
            <a:ext cx="4791075" cy="5419725"/>
          </a:xfrm>
          <a:prstGeom prst="rect">
            <a:avLst/>
          </a:prstGeom>
          <a:ln>
            <a:solidFill>
              <a:schemeClr val="tx1"/>
            </a:solidFill>
          </a:ln>
          <a:effectLst>
            <a:outerShdw blurRad="50800" dist="38100" dir="2700000" algn="tl" rotWithShape="0">
              <a:prstClr val="black">
                <a:alpha val="40000"/>
              </a:prstClr>
            </a:outerShdw>
          </a:effectLst>
        </p:spPr>
      </p:pic>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P0034439\Desktop\b3_extraction_well_plumbing_June-19-2012.jpg"/>
          <p:cNvPicPr>
            <a:picLocks noChangeAspect="1" noChangeArrowheads="1"/>
          </p:cNvPicPr>
          <p:nvPr/>
        </p:nvPicPr>
        <p:blipFill>
          <a:blip r:embed="rId3" cstate="print"/>
          <a:srcRect l="7353" t="7386" r="3552" b="23406"/>
          <a:stretch>
            <a:fillRect/>
          </a:stretch>
        </p:blipFill>
        <p:spPr bwMode="auto">
          <a:xfrm>
            <a:off x="390401" y="1021277"/>
            <a:ext cx="5067900" cy="5094515"/>
          </a:xfrm>
          <a:prstGeom prst="rect">
            <a:avLst/>
          </a:prstGeom>
          <a:noFill/>
          <a:ln>
            <a:solidFill>
              <a:schemeClr val="tx1"/>
            </a:solidFill>
          </a:ln>
          <a:effectLst>
            <a:outerShdw blurRad="50800" dist="38100" dir="2700000" algn="tl" rotWithShape="0">
              <a:prstClr val="black">
                <a:alpha val="40000"/>
              </a:prstClr>
            </a:outerShdw>
          </a:effectLst>
        </p:spPr>
      </p:pic>
      <p:sp>
        <p:nvSpPr>
          <p:cNvPr id="2" name="Slide Number Placeholder 1"/>
          <p:cNvSpPr>
            <a:spLocks noGrp="1"/>
          </p:cNvSpPr>
          <p:nvPr>
            <p:ph type="sldNum" sz="quarter" idx="12"/>
          </p:nvPr>
        </p:nvSpPr>
        <p:spPr/>
        <p:txBody>
          <a:bodyPr/>
          <a:lstStyle/>
          <a:p>
            <a:pPr>
              <a:defRPr/>
            </a:pPr>
            <a:fld id="{695504BC-1C25-4B38-8B81-CE216A83173A}" type="slidenum">
              <a:rPr lang="en-US" smtClean="0"/>
              <a:pPr>
                <a:defRPr/>
              </a:pPr>
              <a:t>36</a:t>
            </a:fld>
            <a:endParaRPr lang="en-US" dirty="0"/>
          </a:p>
        </p:txBody>
      </p:sp>
      <p:pic>
        <p:nvPicPr>
          <p:cNvPr id="1026" name="Picture 2" descr="J:\CSSA Program\Restoration\Treatability Studies\SWMU B-3\Photos\DSCF1480.JPG"/>
          <p:cNvPicPr>
            <a:picLocks noChangeAspect="1" noChangeArrowheads="1"/>
          </p:cNvPicPr>
          <p:nvPr/>
        </p:nvPicPr>
        <p:blipFill>
          <a:blip r:embed="rId4" cstate="screen"/>
          <a:srcRect/>
          <a:stretch>
            <a:fillRect/>
          </a:stretch>
        </p:blipFill>
        <p:spPr bwMode="auto">
          <a:xfrm>
            <a:off x="5805817" y="1214514"/>
            <a:ext cx="2944484" cy="2207581"/>
          </a:xfrm>
          <a:prstGeom prst="rect">
            <a:avLst/>
          </a:prstGeom>
          <a:noFill/>
          <a:ln>
            <a:solidFill>
              <a:schemeClr val="tx1"/>
            </a:solidFill>
          </a:ln>
          <a:effectLst>
            <a:outerShdw blurRad="50800" dist="38100" dir="2700000" algn="tl" rotWithShape="0">
              <a:prstClr val="black">
                <a:alpha val="40000"/>
              </a:prstClr>
            </a:outerShdw>
          </a:effectLst>
        </p:spPr>
      </p:pic>
      <p:cxnSp>
        <p:nvCxnSpPr>
          <p:cNvPr id="13" name="Straight Arrow Connector 12"/>
          <p:cNvCxnSpPr/>
          <p:nvPr/>
        </p:nvCxnSpPr>
        <p:spPr bwMode="auto">
          <a:xfrm>
            <a:off x="-1099004" y="3254286"/>
            <a:ext cx="0" cy="524418"/>
          </a:xfrm>
          <a:prstGeom prst="straightConnector1">
            <a:avLst/>
          </a:prstGeom>
          <a:noFill/>
          <a:ln w="9525" cap="flat" cmpd="sng" algn="ctr">
            <a:noFill/>
            <a:prstDash val="solid"/>
            <a:round/>
            <a:headEnd type="none" w="med" len="med"/>
            <a:tailEnd type="arrow"/>
          </a:ln>
          <a:effectLst/>
        </p:spPr>
      </p:cxnSp>
      <p:sp>
        <p:nvSpPr>
          <p:cNvPr id="27" name="TextBox 26"/>
          <p:cNvSpPr txBox="1"/>
          <p:nvPr/>
        </p:nvSpPr>
        <p:spPr>
          <a:xfrm>
            <a:off x="1340643" y="209550"/>
            <a:ext cx="6462713" cy="523220"/>
          </a:xfrm>
          <a:prstGeom prst="rect">
            <a:avLst/>
          </a:prstGeom>
          <a:noFill/>
        </p:spPr>
        <p:txBody>
          <a:bodyPr wrap="square" rtlCol="0">
            <a:spAutoFit/>
          </a:bodyPr>
          <a:lstStyle/>
          <a:p>
            <a:pPr algn="ctr"/>
            <a:r>
              <a:rPr lang="en-US" sz="2800" b="1" dirty="0" smtClean="0"/>
              <a:t>Recent Bioreactor Activities (cont.)</a:t>
            </a:r>
            <a:endParaRPr lang="en-US" sz="2800" b="1" dirty="0"/>
          </a:p>
        </p:txBody>
      </p:sp>
      <p:sp>
        <p:nvSpPr>
          <p:cNvPr id="17" name="TextBox 16"/>
          <p:cNvSpPr txBox="1"/>
          <p:nvPr/>
        </p:nvSpPr>
        <p:spPr>
          <a:xfrm>
            <a:off x="5723907" y="3946319"/>
            <a:ext cx="3165022" cy="2816156"/>
          </a:xfrm>
          <a:prstGeom prst="rect">
            <a:avLst/>
          </a:prstGeom>
          <a:noFill/>
        </p:spPr>
        <p:txBody>
          <a:bodyPr wrap="square" rtlCol="0">
            <a:spAutoFit/>
          </a:bodyPr>
          <a:lstStyle/>
          <a:p>
            <a:pPr marL="342900" lvl="3" indent="-342900">
              <a:lnSpc>
                <a:spcPct val="90000"/>
              </a:lnSpc>
              <a:spcBef>
                <a:spcPts val="600"/>
              </a:spcBef>
              <a:buClr>
                <a:schemeClr val="tx2"/>
              </a:buClr>
              <a:buSzPct val="115000"/>
              <a:buFont typeface="Arial" pitchFamily="34" charset="0"/>
              <a:buChar char="•"/>
              <a:defRPr/>
            </a:pPr>
            <a:r>
              <a:rPr lang="en-US" dirty="0" smtClean="0">
                <a:latin typeface="+mn-lt"/>
              </a:rPr>
              <a:t>The bioreactor control building has been completed and awaits SCADA control.</a:t>
            </a:r>
          </a:p>
          <a:p>
            <a:pPr marL="342900" lvl="3" indent="-342900">
              <a:lnSpc>
                <a:spcPct val="90000"/>
              </a:lnSpc>
              <a:spcBef>
                <a:spcPts val="600"/>
              </a:spcBef>
              <a:buClr>
                <a:schemeClr val="tx2"/>
              </a:buClr>
              <a:buSzPct val="115000"/>
              <a:buFont typeface="Arial" pitchFamily="34" charset="0"/>
              <a:buChar char="•"/>
              <a:defRPr/>
            </a:pPr>
            <a:endParaRPr lang="en-US" dirty="0" smtClean="0">
              <a:latin typeface="+mn-lt"/>
            </a:endParaRPr>
          </a:p>
          <a:p>
            <a:pPr marL="342900" lvl="3" indent="-342900">
              <a:lnSpc>
                <a:spcPct val="90000"/>
              </a:lnSpc>
              <a:spcBef>
                <a:spcPts val="600"/>
              </a:spcBef>
              <a:buClr>
                <a:schemeClr val="tx2"/>
              </a:buClr>
              <a:buSzPct val="115000"/>
              <a:buFont typeface="Arial" pitchFamily="34" charset="0"/>
              <a:buChar char="•"/>
              <a:defRPr/>
            </a:pPr>
            <a:r>
              <a:rPr lang="en-US" dirty="0" smtClean="0"/>
              <a:t>Trenches 1, 2 and 6 have been recharged with mulch, gravel and new injection lines.</a:t>
            </a:r>
          </a:p>
          <a:p>
            <a:pPr marL="342900" lvl="3" indent="-342900">
              <a:lnSpc>
                <a:spcPct val="90000"/>
              </a:lnSpc>
              <a:spcBef>
                <a:spcPts val="600"/>
              </a:spcBef>
              <a:buClr>
                <a:schemeClr val="tx2"/>
              </a:buClr>
              <a:buSzPct val="115000"/>
              <a:buFont typeface="Arial" pitchFamily="34" charset="0"/>
              <a:buChar char="•"/>
              <a:defRPr/>
            </a:pPr>
            <a:endParaRPr lang="en-US" dirty="0" smtClean="0">
              <a:latin typeface="+mn-lt"/>
            </a:endParaRPr>
          </a:p>
        </p:txBody>
      </p:sp>
      <p:cxnSp>
        <p:nvCxnSpPr>
          <p:cNvPr id="20" name="Straight Arrow Connector 19"/>
          <p:cNvCxnSpPr/>
          <p:nvPr/>
        </p:nvCxnSpPr>
        <p:spPr bwMode="auto">
          <a:xfrm flipH="1">
            <a:off x="4133850" y="2495550"/>
            <a:ext cx="1543050" cy="28575"/>
          </a:xfrm>
          <a:prstGeom prst="straightConnector1">
            <a:avLst/>
          </a:prstGeom>
          <a:noFill/>
          <a:ln w="15875" cap="flat" cmpd="sng" algn="ctr">
            <a:solidFill>
              <a:schemeClr val="tx1"/>
            </a:solidFill>
            <a:prstDash val="solid"/>
            <a:round/>
            <a:headEnd type="none" w="med" len="med"/>
            <a:tailEnd type="triangle" w="lg" len="med"/>
          </a:ln>
          <a:effectLst/>
        </p:spPr>
      </p:cxnSp>
      <p:graphicFrame>
        <p:nvGraphicFramePr>
          <p:cNvPr id="2050" name="Object 2"/>
          <p:cNvGraphicFramePr>
            <a:graphicFrameLocks noChangeAspect="1"/>
          </p:cNvGraphicFramePr>
          <p:nvPr/>
        </p:nvGraphicFramePr>
        <p:xfrm>
          <a:off x="3995738" y="4240213"/>
          <a:ext cx="1462087" cy="1169987"/>
        </p:xfrm>
        <a:graphic>
          <a:graphicData uri="http://schemas.openxmlformats.org/presentationml/2006/ole">
            <p:oleObj spid="_x0000_s2052" name="Acrobat Document" r:id="rId5" imgW="1286055" imgH="1028844" progId="AcroExch.Document.7">
              <p:embed/>
            </p:oleObj>
          </a:graphicData>
        </a:graphic>
      </p:graphicFrame>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95504BC-1C25-4B38-8B81-CE216A83173A}" type="slidenum">
              <a:rPr lang="en-US" smtClean="0"/>
              <a:pPr>
                <a:defRPr/>
              </a:pPr>
              <a:t>37</a:t>
            </a:fld>
            <a:endParaRPr lang="en-US" dirty="0"/>
          </a:p>
        </p:txBody>
      </p:sp>
      <p:sp>
        <p:nvSpPr>
          <p:cNvPr id="3" name="Rectangle 2"/>
          <p:cNvSpPr txBox="1">
            <a:spLocks noChangeArrowheads="1"/>
          </p:cNvSpPr>
          <p:nvPr/>
        </p:nvSpPr>
        <p:spPr bwMode="auto">
          <a:xfrm>
            <a:off x="455613" y="303213"/>
            <a:ext cx="8226425" cy="914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normAutofit fontScale="90000" lnSpcReduction="10000"/>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0" cap="none" spc="0" normalizeH="0" baseline="0" noProof="0" dirty="0" smtClean="0">
                <a:ln>
                  <a:noFill/>
                </a:ln>
                <a:solidFill>
                  <a:schemeClr val="tx2"/>
                </a:solidFill>
                <a:effectLst/>
                <a:uLnTx/>
                <a:uFillTx/>
                <a:latin typeface="+mj-lt"/>
                <a:ea typeface="+mj-ea"/>
                <a:cs typeface="+mj-cs"/>
              </a:rPr>
              <a:t>B-3 Bioreactor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700" b="1" i="0" u="none" strike="noStrike" kern="0" cap="none" spc="0" normalizeH="0" baseline="0" noProof="0" dirty="0" smtClean="0">
                <a:ln>
                  <a:noFill/>
                </a:ln>
                <a:solidFill>
                  <a:schemeClr val="tx2"/>
                </a:solidFill>
                <a:effectLst/>
                <a:uLnTx/>
                <a:uFillTx/>
                <a:latin typeface="+mj-lt"/>
                <a:ea typeface="+mj-ea"/>
                <a:cs typeface="+mj-cs"/>
              </a:rPr>
              <a:t>Current Sampling Efforts</a:t>
            </a:r>
          </a:p>
        </p:txBody>
      </p:sp>
      <p:sp>
        <p:nvSpPr>
          <p:cNvPr id="5" name="Rectangle 3"/>
          <p:cNvSpPr txBox="1">
            <a:spLocks noChangeArrowheads="1"/>
          </p:cNvSpPr>
          <p:nvPr/>
        </p:nvSpPr>
        <p:spPr bwMode="auto">
          <a:xfrm>
            <a:off x="740821" y="1422258"/>
            <a:ext cx="3456183" cy="49074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3" indent="-342900" algn="l" defTabSz="914400" rtl="0" eaLnBrk="1" fontAlgn="base" latinLnBrk="0" hangingPunct="1">
              <a:lnSpc>
                <a:spcPct val="90000"/>
              </a:lnSpc>
              <a:spcBef>
                <a:spcPct val="20000"/>
              </a:spcBef>
              <a:spcAft>
                <a:spcPct val="0"/>
              </a:spcAft>
              <a:buClr>
                <a:schemeClr val="tx2"/>
              </a:buClr>
              <a:buSzPct val="115000"/>
              <a:tabLst/>
              <a:defRPr/>
            </a:pPr>
            <a:r>
              <a:rPr kumimoji="0" lang="en-US" sz="1800" b="1" i="0" u="none" strike="noStrike" kern="0" cap="none" spc="0" normalizeH="0" baseline="0" noProof="0" dirty="0" smtClean="0">
                <a:ln>
                  <a:noFill/>
                </a:ln>
                <a:solidFill>
                  <a:schemeClr val="tx1"/>
                </a:solidFill>
                <a:effectLst/>
                <a:uLnTx/>
                <a:uFillTx/>
                <a:latin typeface="+mn-lt"/>
              </a:rPr>
              <a:t>Regulatory</a:t>
            </a:r>
            <a:r>
              <a:rPr kumimoji="0" lang="en-US" sz="1800" b="1" i="0" u="none" strike="noStrike" kern="0" cap="none" spc="0" normalizeH="0" noProof="0" dirty="0" smtClean="0">
                <a:ln>
                  <a:noFill/>
                </a:ln>
                <a:solidFill>
                  <a:schemeClr val="tx1"/>
                </a:solidFill>
                <a:effectLst/>
                <a:uLnTx/>
                <a:uFillTx/>
                <a:latin typeface="+mn-lt"/>
              </a:rPr>
              <a:t> Sampling</a:t>
            </a:r>
            <a:endParaRPr kumimoji="0" lang="en-US" sz="18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3" indent="-342900" algn="l" defTabSz="914400" rtl="0" eaLnBrk="1" fontAlgn="base" latinLnBrk="0" hangingPunct="1">
              <a:lnSpc>
                <a:spcPct val="90000"/>
              </a:lnSpc>
              <a:spcBef>
                <a:spcPct val="20000"/>
              </a:spcBef>
              <a:spcAft>
                <a:spcPct val="0"/>
              </a:spcAft>
              <a:buClr>
                <a:schemeClr val="tx2"/>
              </a:buClr>
              <a:buSzPct val="115000"/>
              <a:buFont typeface="Arial" pitchFamily="34" charset="0"/>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VOCs</a:t>
            </a:r>
          </a:p>
          <a:p>
            <a:pPr marL="342900" marR="0" lvl="3" indent="-342900" algn="l" defTabSz="914400" rtl="0" eaLnBrk="1" fontAlgn="base" latinLnBrk="0" hangingPunct="1">
              <a:lnSpc>
                <a:spcPct val="90000"/>
              </a:lnSpc>
              <a:spcBef>
                <a:spcPct val="20000"/>
              </a:spcBef>
              <a:spcAft>
                <a:spcPct val="0"/>
              </a:spcAft>
              <a:buClr>
                <a:schemeClr val="tx2"/>
              </a:buClr>
              <a:buSzPct val="115000"/>
              <a:buFont typeface="Arial" pitchFamily="34" charset="0"/>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TDS</a:t>
            </a:r>
          </a:p>
          <a:p>
            <a:pPr marL="342900" marR="0" lvl="3" indent="-342900" algn="l" defTabSz="914400" rtl="0" eaLnBrk="1" fontAlgn="base" latinLnBrk="0" hangingPunct="1">
              <a:lnSpc>
                <a:spcPct val="90000"/>
              </a:lnSpc>
              <a:spcBef>
                <a:spcPct val="20000"/>
              </a:spcBef>
              <a:spcAft>
                <a:spcPct val="0"/>
              </a:spcAft>
              <a:buClr>
                <a:schemeClr val="tx2"/>
              </a:buClr>
              <a:buSzPct val="115000"/>
              <a:buFont typeface="Arial" pitchFamily="34" charset="0"/>
              <a:buChar char="•"/>
              <a:tabLst/>
              <a:defRPr/>
            </a:pPr>
            <a:r>
              <a:rPr lang="en-US" sz="1600" dirty="0" smtClean="0">
                <a:latin typeface="+mn-lt"/>
              </a:rPr>
              <a:t>pH at injection site (field)</a:t>
            </a:r>
          </a:p>
          <a:p>
            <a:pPr marL="342900" lvl="3" indent="-342900">
              <a:lnSpc>
                <a:spcPct val="90000"/>
              </a:lnSpc>
              <a:spcBef>
                <a:spcPct val="20000"/>
              </a:spcBef>
              <a:buClr>
                <a:schemeClr val="tx2"/>
              </a:buClr>
              <a:buSzPct val="115000"/>
              <a:buFont typeface="Arial" pitchFamily="34" charset="0"/>
              <a:buChar char="•"/>
              <a:defRPr/>
            </a:pPr>
            <a:endParaRPr lang="en-US" b="1" kern="0" dirty="0" smtClean="0"/>
          </a:p>
          <a:p>
            <a:pPr marL="342900" lvl="3" indent="-342900">
              <a:lnSpc>
                <a:spcPct val="90000"/>
              </a:lnSpc>
              <a:spcBef>
                <a:spcPct val="20000"/>
              </a:spcBef>
              <a:buClr>
                <a:schemeClr val="tx2"/>
              </a:buClr>
              <a:buSzPct val="115000"/>
              <a:defRPr/>
            </a:pPr>
            <a:r>
              <a:rPr lang="en-US" b="1" kern="0" dirty="0" smtClean="0"/>
              <a:t>Performance Sampling</a:t>
            </a:r>
          </a:p>
          <a:p>
            <a:pPr marL="342900" lvl="3" indent="-342900">
              <a:lnSpc>
                <a:spcPct val="90000"/>
              </a:lnSpc>
              <a:spcBef>
                <a:spcPct val="20000"/>
              </a:spcBef>
              <a:buClr>
                <a:schemeClr val="tx2"/>
              </a:buClr>
              <a:buSzPct val="115000"/>
              <a:buFont typeface="Arial" pitchFamily="34" charset="0"/>
              <a:buChar char="•"/>
              <a:defRPr/>
            </a:pPr>
            <a:r>
              <a:rPr lang="en-US" sz="1600" dirty="0" smtClean="0"/>
              <a:t>MEE + CO</a:t>
            </a:r>
            <a:r>
              <a:rPr lang="en-US" sz="1600" baseline="-25000" dirty="0" smtClean="0"/>
              <a:t>2</a:t>
            </a:r>
          </a:p>
          <a:p>
            <a:pPr marL="342900" lvl="3" indent="-342900">
              <a:lnSpc>
                <a:spcPct val="90000"/>
              </a:lnSpc>
              <a:spcBef>
                <a:spcPct val="20000"/>
              </a:spcBef>
              <a:buClr>
                <a:schemeClr val="tx2"/>
              </a:buClr>
              <a:buSzPct val="115000"/>
              <a:buFont typeface="Arial" pitchFamily="34" charset="0"/>
              <a:buChar char="•"/>
              <a:defRPr/>
            </a:pPr>
            <a:r>
              <a:rPr lang="en-US" sz="1600" dirty="0" smtClean="0"/>
              <a:t>Ferrous Iron</a:t>
            </a:r>
          </a:p>
          <a:p>
            <a:pPr marL="342900" lvl="3" indent="-342900">
              <a:lnSpc>
                <a:spcPct val="90000"/>
              </a:lnSpc>
              <a:spcBef>
                <a:spcPct val="20000"/>
              </a:spcBef>
              <a:buClr>
                <a:schemeClr val="tx2"/>
              </a:buClr>
              <a:buSzPct val="115000"/>
              <a:buFont typeface="Arial" pitchFamily="34" charset="0"/>
              <a:buChar char="•"/>
              <a:defRPr/>
            </a:pPr>
            <a:r>
              <a:rPr lang="en-US" sz="1600" dirty="0" smtClean="0"/>
              <a:t>Manganese</a:t>
            </a:r>
          </a:p>
          <a:p>
            <a:pPr marL="342900" lvl="3" indent="-342900">
              <a:lnSpc>
                <a:spcPct val="90000"/>
              </a:lnSpc>
              <a:spcBef>
                <a:spcPct val="20000"/>
              </a:spcBef>
              <a:buClr>
                <a:schemeClr val="tx2"/>
              </a:buClr>
              <a:buSzPct val="115000"/>
              <a:buFont typeface="Arial" pitchFamily="34" charset="0"/>
              <a:buChar char="•"/>
              <a:defRPr/>
            </a:pPr>
            <a:r>
              <a:rPr lang="en-US" sz="1600" dirty="0" smtClean="0"/>
              <a:t>Arsenic</a:t>
            </a:r>
          </a:p>
          <a:p>
            <a:pPr marL="342900" lvl="3" indent="-342900">
              <a:lnSpc>
                <a:spcPct val="90000"/>
              </a:lnSpc>
              <a:spcBef>
                <a:spcPct val="20000"/>
              </a:spcBef>
              <a:buClr>
                <a:schemeClr val="tx2"/>
              </a:buClr>
              <a:buSzPct val="115000"/>
              <a:buFont typeface="Arial" pitchFamily="34" charset="0"/>
              <a:buChar char="•"/>
              <a:defRPr/>
            </a:pPr>
            <a:r>
              <a:rPr lang="en-US" sz="1600" dirty="0" smtClean="0"/>
              <a:t>Total Organic Carbon</a:t>
            </a:r>
          </a:p>
          <a:p>
            <a:pPr marL="342900" lvl="3" indent="-342900">
              <a:lnSpc>
                <a:spcPct val="90000"/>
              </a:lnSpc>
              <a:spcBef>
                <a:spcPct val="20000"/>
              </a:spcBef>
              <a:buClr>
                <a:schemeClr val="tx2"/>
              </a:buClr>
              <a:buSzPct val="115000"/>
              <a:buFont typeface="Arial" pitchFamily="34" charset="0"/>
              <a:buChar char="•"/>
              <a:defRPr/>
            </a:pPr>
            <a:r>
              <a:rPr lang="en-US" sz="1600" dirty="0" smtClean="0"/>
              <a:t>Dissolved Organic Carbon</a:t>
            </a:r>
          </a:p>
          <a:p>
            <a:pPr marL="342900" lvl="3" indent="-342900">
              <a:lnSpc>
                <a:spcPct val="90000"/>
              </a:lnSpc>
              <a:spcBef>
                <a:spcPct val="20000"/>
              </a:spcBef>
              <a:buClr>
                <a:schemeClr val="tx2"/>
              </a:buClr>
              <a:buSzPct val="115000"/>
              <a:buFont typeface="Arial" pitchFamily="34" charset="0"/>
              <a:buChar char="•"/>
              <a:defRPr/>
            </a:pPr>
            <a:r>
              <a:rPr lang="en-US" sz="1600" dirty="0" smtClean="0"/>
              <a:t>Sulfide</a:t>
            </a:r>
          </a:p>
          <a:p>
            <a:pPr marL="342900" lvl="3" indent="-342900">
              <a:lnSpc>
                <a:spcPct val="90000"/>
              </a:lnSpc>
              <a:spcBef>
                <a:spcPct val="20000"/>
              </a:spcBef>
              <a:buClr>
                <a:schemeClr val="tx2"/>
              </a:buClr>
              <a:buSzPct val="115000"/>
              <a:buFont typeface="Arial" pitchFamily="34" charset="0"/>
              <a:buChar char="•"/>
              <a:defRPr/>
            </a:pPr>
            <a:r>
              <a:rPr lang="en-US" sz="1600" dirty="0" smtClean="0"/>
              <a:t>Sulfate and Chloride</a:t>
            </a:r>
          </a:p>
          <a:p>
            <a:pPr marL="342900" lvl="3" indent="-342900">
              <a:lnSpc>
                <a:spcPct val="90000"/>
              </a:lnSpc>
              <a:spcBef>
                <a:spcPct val="20000"/>
              </a:spcBef>
              <a:buClr>
                <a:schemeClr val="tx2"/>
              </a:buClr>
              <a:buSzPct val="115000"/>
              <a:buFont typeface="Arial" pitchFamily="34" charset="0"/>
              <a:buChar char="•"/>
              <a:defRPr/>
            </a:pPr>
            <a:r>
              <a:rPr lang="en-US" sz="1600" i="1" dirty="0" smtClean="0"/>
              <a:t>Dehalococcoides</a:t>
            </a:r>
          </a:p>
          <a:p>
            <a:pPr marL="342900" lvl="3" indent="-342900">
              <a:lnSpc>
                <a:spcPct val="90000"/>
              </a:lnSpc>
              <a:spcBef>
                <a:spcPct val="20000"/>
              </a:spcBef>
              <a:buClr>
                <a:schemeClr val="tx2"/>
              </a:buClr>
              <a:buSzPct val="115000"/>
              <a:buFont typeface="Arial" pitchFamily="34" charset="0"/>
              <a:buChar char="•"/>
              <a:defRPr/>
            </a:pPr>
            <a:r>
              <a:rPr lang="en-US" sz="1600" dirty="0" smtClean="0"/>
              <a:t>Dissolved Hydrogen</a:t>
            </a:r>
          </a:p>
          <a:p>
            <a:pPr marL="342900" lvl="3" indent="-342900">
              <a:lnSpc>
                <a:spcPct val="90000"/>
              </a:lnSpc>
              <a:spcBef>
                <a:spcPct val="20000"/>
              </a:spcBef>
              <a:buClr>
                <a:schemeClr val="tx2"/>
              </a:buClr>
              <a:buSzPct val="115000"/>
              <a:defRPr/>
            </a:pPr>
            <a:endParaRPr lang="en-US" b="1" dirty="0" smtClean="0"/>
          </a:p>
          <a:p>
            <a:pPr marL="342900" marR="0" lvl="3" indent="-342900" algn="l" defTabSz="914400" rtl="0" eaLnBrk="1" fontAlgn="base" latinLnBrk="0" hangingPunct="1">
              <a:lnSpc>
                <a:spcPct val="90000"/>
              </a:lnSpc>
              <a:spcBef>
                <a:spcPct val="20000"/>
              </a:spcBef>
              <a:spcAft>
                <a:spcPct val="0"/>
              </a:spcAft>
              <a:buClr>
                <a:schemeClr val="tx2"/>
              </a:buClr>
              <a:buSzPct val="115000"/>
              <a:buFont typeface="Arial" pitchFamily="34" charset="0"/>
              <a:buChar char="•"/>
              <a:tabLst/>
              <a:defRPr/>
            </a:pPr>
            <a:endParaRPr kumimoji="0" lang="en-US" sz="1800" b="0" i="0" u="none" strike="noStrike" kern="0" cap="none" spc="0" normalizeH="0" baseline="0" noProof="0" dirty="0" smtClean="0">
              <a:ln>
                <a:noFill/>
              </a:ln>
              <a:solidFill>
                <a:schemeClr val="tx1"/>
              </a:solidFill>
              <a:effectLst/>
              <a:uLnTx/>
              <a:uFillTx/>
              <a:latin typeface="+mn-lt"/>
            </a:endParaRPr>
          </a:p>
        </p:txBody>
      </p:sp>
      <p:sp>
        <p:nvSpPr>
          <p:cNvPr id="6" name="Rectangle 3"/>
          <p:cNvSpPr txBox="1">
            <a:spLocks noChangeArrowheads="1"/>
          </p:cNvSpPr>
          <p:nvPr/>
        </p:nvSpPr>
        <p:spPr bwMode="auto">
          <a:xfrm>
            <a:off x="4668253" y="1422258"/>
            <a:ext cx="3935526" cy="49074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3" indent="-342900" algn="l" defTabSz="914400" rtl="0" eaLnBrk="1" fontAlgn="base" latinLnBrk="0" hangingPunct="1">
              <a:lnSpc>
                <a:spcPct val="90000"/>
              </a:lnSpc>
              <a:spcBef>
                <a:spcPct val="20000"/>
              </a:spcBef>
              <a:spcAft>
                <a:spcPct val="0"/>
              </a:spcAft>
              <a:buClr>
                <a:schemeClr val="tx2"/>
              </a:buClr>
              <a:buSzPct val="115000"/>
              <a:tabLst/>
              <a:defRPr/>
            </a:pPr>
            <a:r>
              <a:rPr kumimoji="0" lang="en-US" sz="1800" b="1" i="0" u="none" strike="noStrike" kern="0" cap="none" spc="0" normalizeH="0" baseline="0" noProof="0" dirty="0" smtClean="0">
                <a:ln>
                  <a:noFill/>
                </a:ln>
                <a:solidFill>
                  <a:schemeClr val="tx1"/>
                </a:solidFill>
                <a:effectLst/>
                <a:uLnTx/>
                <a:uFillTx/>
                <a:latin typeface="+mn-lt"/>
              </a:rPr>
              <a:t>Regulatory</a:t>
            </a:r>
            <a:r>
              <a:rPr kumimoji="0" lang="en-US" sz="1800" b="1" i="0" u="none" strike="noStrike" kern="0" cap="none" spc="0" normalizeH="0" noProof="0" dirty="0" smtClean="0">
                <a:ln>
                  <a:noFill/>
                </a:ln>
                <a:solidFill>
                  <a:schemeClr val="tx1"/>
                </a:solidFill>
                <a:effectLst/>
                <a:uLnTx/>
                <a:uFillTx/>
                <a:latin typeface="+mn-lt"/>
              </a:rPr>
              <a:t> Sampling Locations</a:t>
            </a:r>
            <a:endParaRPr kumimoji="0" lang="en-US" sz="18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3" indent="-342900" algn="l" defTabSz="914400" rtl="0" eaLnBrk="1" fontAlgn="base" latinLnBrk="0" hangingPunct="1">
              <a:lnSpc>
                <a:spcPct val="90000"/>
              </a:lnSpc>
              <a:spcBef>
                <a:spcPct val="20000"/>
              </a:spcBef>
              <a:spcAft>
                <a:spcPct val="0"/>
              </a:spcAft>
              <a:buClr>
                <a:schemeClr val="tx2"/>
              </a:buClr>
              <a:buSzPct val="115000"/>
              <a:buFont typeface="Arial" pitchFamily="34" charset="0"/>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Injection Manifold (UIC) - Quarterly</a:t>
            </a:r>
          </a:p>
          <a:p>
            <a:pPr marL="342900" marR="0" lvl="3" indent="-342900" algn="l" defTabSz="914400" rtl="0" eaLnBrk="1" fontAlgn="base" latinLnBrk="0" hangingPunct="1">
              <a:lnSpc>
                <a:spcPct val="90000"/>
              </a:lnSpc>
              <a:spcBef>
                <a:spcPct val="20000"/>
              </a:spcBef>
              <a:spcAft>
                <a:spcPct val="0"/>
              </a:spcAft>
              <a:buClr>
                <a:schemeClr val="tx2"/>
              </a:buClr>
              <a:buSzPct val="115000"/>
              <a:buFont typeface="Arial" pitchFamily="34" charset="0"/>
              <a:buChar char="•"/>
              <a:tabLst/>
              <a:defRPr/>
            </a:pPr>
            <a:r>
              <a:rPr kumimoji="0" lang="en-US" sz="1600" b="0" i="0" u="none" strike="noStrike" kern="1200" cap="none" spc="0" normalizeH="0" baseline="0" noProof="0" dirty="0" smtClean="0">
                <a:ln>
                  <a:noFill/>
                </a:ln>
                <a:solidFill>
                  <a:schemeClr val="tx1"/>
                </a:solidFill>
                <a:effectLst/>
                <a:uLnTx/>
                <a:uFillTx/>
                <a:latin typeface="+mn-lt"/>
                <a:ea typeface="+mn-ea"/>
                <a:cs typeface="+mn-cs"/>
              </a:rPr>
              <a:t>Trench Sumps - Semi-Annual</a:t>
            </a:r>
          </a:p>
          <a:p>
            <a:pPr marL="342900" lvl="3" indent="-342900">
              <a:lnSpc>
                <a:spcPct val="90000"/>
              </a:lnSpc>
              <a:spcBef>
                <a:spcPct val="20000"/>
              </a:spcBef>
              <a:buClr>
                <a:schemeClr val="tx2"/>
              </a:buClr>
              <a:buSzPct val="115000"/>
              <a:buFont typeface="Arial" pitchFamily="34" charset="0"/>
              <a:buChar char="•"/>
              <a:defRPr/>
            </a:pPr>
            <a:r>
              <a:rPr lang="en-US" sz="1600" dirty="0" smtClean="0">
                <a:latin typeface="+mn-lt"/>
              </a:rPr>
              <a:t>WB-03B Zones - </a:t>
            </a:r>
            <a:r>
              <a:rPr lang="en-US" sz="1600" dirty="0" smtClean="0"/>
              <a:t>Semi-Annual</a:t>
            </a:r>
            <a:endParaRPr kumimoji="0" lang="en-US" sz="1600" b="0" i="0" u="none" strike="noStrike" kern="1200" cap="none" spc="0" normalizeH="0" baseline="0" noProof="0" dirty="0" smtClean="0">
              <a:ln>
                <a:noFill/>
              </a:ln>
              <a:solidFill>
                <a:schemeClr val="tx1"/>
              </a:solidFill>
              <a:effectLst/>
              <a:uLnTx/>
              <a:uFillTx/>
              <a:latin typeface="+mn-lt"/>
              <a:ea typeface="+mn-ea"/>
              <a:cs typeface="+mn-cs"/>
            </a:endParaRPr>
          </a:p>
          <a:p>
            <a:pPr marL="342900" lvl="3" indent="-342900">
              <a:lnSpc>
                <a:spcPct val="90000"/>
              </a:lnSpc>
              <a:spcBef>
                <a:spcPct val="20000"/>
              </a:spcBef>
              <a:buClr>
                <a:schemeClr val="tx2"/>
              </a:buClr>
              <a:buSzPct val="115000"/>
              <a:buFont typeface="Arial" pitchFamily="34" charset="0"/>
              <a:buChar char="•"/>
              <a:defRPr/>
            </a:pPr>
            <a:endParaRPr lang="en-US" b="1" kern="0" dirty="0" smtClean="0"/>
          </a:p>
          <a:p>
            <a:pPr marL="342900" lvl="3" indent="-342900">
              <a:lnSpc>
                <a:spcPct val="90000"/>
              </a:lnSpc>
              <a:spcBef>
                <a:spcPct val="20000"/>
              </a:spcBef>
              <a:buClr>
                <a:schemeClr val="tx2"/>
              </a:buClr>
              <a:buSzPct val="115000"/>
              <a:defRPr/>
            </a:pPr>
            <a:r>
              <a:rPr lang="en-US" b="1" kern="0" dirty="0" smtClean="0"/>
              <a:t>Performance Sampling Locations</a:t>
            </a:r>
          </a:p>
          <a:p>
            <a:pPr marL="342900" lvl="3" indent="-342900" algn="ctr">
              <a:lnSpc>
                <a:spcPct val="90000"/>
              </a:lnSpc>
              <a:spcBef>
                <a:spcPct val="20000"/>
              </a:spcBef>
              <a:buClr>
                <a:schemeClr val="tx2"/>
              </a:buClr>
              <a:buSzPct val="115000"/>
              <a:defRPr/>
            </a:pPr>
            <a:r>
              <a:rPr lang="en-US" sz="1600" b="1" kern="0" dirty="0" smtClean="0"/>
              <a:t>Frequency: Semi-Annual </a:t>
            </a:r>
          </a:p>
          <a:p>
            <a:pPr marL="342900" lvl="3" indent="-342900">
              <a:lnSpc>
                <a:spcPct val="90000"/>
              </a:lnSpc>
              <a:spcBef>
                <a:spcPct val="20000"/>
              </a:spcBef>
              <a:buClr>
                <a:schemeClr val="tx2"/>
              </a:buClr>
              <a:buSzPct val="115000"/>
              <a:buFont typeface="Arial" pitchFamily="34" charset="0"/>
              <a:buChar char="•"/>
              <a:defRPr/>
            </a:pPr>
            <a:r>
              <a:rPr lang="en-US" sz="1600" dirty="0" smtClean="0"/>
              <a:t>Trench Sumps (5)</a:t>
            </a:r>
            <a:endParaRPr lang="en-US" sz="1600" baseline="-25000" dirty="0" smtClean="0"/>
          </a:p>
          <a:p>
            <a:pPr marL="342900" lvl="3" indent="-342900">
              <a:lnSpc>
                <a:spcPct val="90000"/>
              </a:lnSpc>
              <a:spcBef>
                <a:spcPct val="20000"/>
              </a:spcBef>
              <a:buClr>
                <a:schemeClr val="tx2"/>
              </a:buClr>
              <a:buSzPct val="115000"/>
              <a:buFont typeface="Arial" pitchFamily="34" charset="0"/>
              <a:buChar char="•"/>
              <a:defRPr/>
            </a:pPr>
            <a:r>
              <a:rPr lang="en-US" sz="1600" dirty="0" smtClean="0"/>
              <a:t>WB zones (27)</a:t>
            </a:r>
          </a:p>
          <a:p>
            <a:pPr marL="342900" lvl="3" indent="-342900">
              <a:lnSpc>
                <a:spcPct val="90000"/>
              </a:lnSpc>
              <a:spcBef>
                <a:spcPct val="20000"/>
              </a:spcBef>
              <a:buClr>
                <a:schemeClr val="tx2"/>
              </a:buClr>
              <a:buSzPct val="115000"/>
              <a:buFont typeface="Arial" pitchFamily="34" charset="0"/>
              <a:buChar char="•"/>
              <a:defRPr/>
            </a:pPr>
            <a:r>
              <a:rPr lang="en-US" sz="1600" dirty="0" smtClean="0"/>
              <a:t>Extraction Wells (6)</a:t>
            </a:r>
          </a:p>
          <a:p>
            <a:pPr marL="342900" lvl="3" indent="-342900">
              <a:lnSpc>
                <a:spcPct val="90000"/>
              </a:lnSpc>
              <a:spcBef>
                <a:spcPct val="20000"/>
              </a:spcBef>
              <a:buClr>
                <a:schemeClr val="tx2"/>
              </a:buClr>
              <a:buSzPct val="115000"/>
              <a:buFont typeface="Arial" pitchFamily="34" charset="0"/>
              <a:buChar char="•"/>
              <a:defRPr/>
            </a:pPr>
            <a:r>
              <a:rPr lang="en-US" sz="1600" dirty="0" smtClean="0"/>
              <a:t>LGR Monitoring Wells (4)</a:t>
            </a:r>
          </a:p>
          <a:p>
            <a:pPr marL="342900" lvl="3" indent="-342900">
              <a:lnSpc>
                <a:spcPct val="90000"/>
              </a:lnSpc>
              <a:spcBef>
                <a:spcPct val="20000"/>
              </a:spcBef>
              <a:buClr>
                <a:schemeClr val="tx2"/>
              </a:buClr>
              <a:buSzPct val="115000"/>
              <a:buFont typeface="Arial" pitchFamily="34" charset="0"/>
              <a:buChar char="•"/>
              <a:defRPr/>
            </a:pPr>
            <a:r>
              <a:rPr lang="en-US" sz="1600" dirty="0" smtClean="0"/>
              <a:t>UGR Monitoring Wells (9)</a:t>
            </a:r>
          </a:p>
          <a:p>
            <a:pPr marL="342900" lvl="3" indent="-342900">
              <a:lnSpc>
                <a:spcPct val="90000"/>
              </a:lnSpc>
              <a:spcBef>
                <a:spcPct val="20000"/>
              </a:spcBef>
              <a:buClr>
                <a:schemeClr val="tx2"/>
              </a:buClr>
              <a:buSzPct val="115000"/>
              <a:defRPr/>
            </a:pPr>
            <a:endParaRPr lang="en-US" b="1" dirty="0" smtClean="0"/>
          </a:p>
          <a:p>
            <a:pPr marL="342900" lvl="3" indent="-342900">
              <a:lnSpc>
                <a:spcPct val="90000"/>
              </a:lnSpc>
              <a:spcBef>
                <a:spcPct val="20000"/>
              </a:spcBef>
              <a:buClr>
                <a:schemeClr val="tx2"/>
              </a:buClr>
              <a:buSzPct val="115000"/>
              <a:defRPr/>
            </a:pPr>
            <a:r>
              <a:rPr lang="en-US" b="1" kern="0" dirty="0" smtClean="0"/>
              <a:t>Field Parameters Collected</a:t>
            </a:r>
            <a:endParaRPr lang="en-US" sz="1600" b="1" kern="0" dirty="0" smtClean="0"/>
          </a:p>
          <a:p>
            <a:pPr marL="342900" marR="0" lvl="3" indent="-342900" algn="l" defTabSz="914400" rtl="0" eaLnBrk="1" fontAlgn="base" latinLnBrk="0" hangingPunct="1">
              <a:lnSpc>
                <a:spcPct val="90000"/>
              </a:lnSpc>
              <a:spcBef>
                <a:spcPct val="20000"/>
              </a:spcBef>
              <a:spcAft>
                <a:spcPct val="0"/>
              </a:spcAft>
              <a:buClr>
                <a:schemeClr val="tx2"/>
              </a:buClr>
              <a:buSzPct val="115000"/>
              <a:buFont typeface="Arial" pitchFamily="34" charset="0"/>
              <a:buChar char="•"/>
              <a:tabLst/>
              <a:defRPr/>
            </a:pPr>
            <a:endParaRPr kumimoji="0" lang="en-US" sz="1800" b="0" i="0" u="none" strike="noStrike" kern="0" cap="none" spc="0" normalizeH="0" baseline="0" noProof="0" dirty="0" smtClean="0">
              <a:ln>
                <a:noFill/>
              </a:ln>
              <a:solidFill>
                <a:schemeClr val="tx1"/>
              </a:solidFill>
              <a:effectLst/>
              <a:uLnTx/>
              <a:uFillTx/>
              <a:latin typeface="+mn-lt"/>
            </a:endParaRPr>
          </a:p>
        </p:txBody>
      </p:sp>
      <p:sp>
        <p:nvSpPr>
          <p:cNvPr id="7" name="TextBox 6"/>
          <p:cNvSpPr txBox="1"/>
          <p:nvPr/>
        </p:nvSpPr>
        <p:spPr>
          <a:xfrm>
            <a:off x="4697134" y="5370896"/>
            <a:ext cx="3262964" cy="830997"/>
          </a:xfrm>
          <a:prstGeom prst="rect">
            <a:avLst/>
          </a:prstGeom>
          <a:noFill/>
        </p:spPr>
        <p:txBody>
          <a:bodyPr wrap="square" numCol="2" rtlCol="0">
            <a:spAutoFit/>
          </a:bodyPr>
          <a:lstStyle/>
          <a:p>
            <a:pPr>
              <a:buFont typeface="Arial" pitchFamily="34" charset="0"/>
              <a:buChar char="•"/>
            </a:pPr>
            <a:r>
              <a:rPr lang="en-US" sz="1600" b="1" dirty="0" smtClean="0"/>
              <a:t>  pH</a:t>
            </a:r>
          </a:p>
          <a:p>
            <a:pPr>
              <a:buFont typeface="Arial" pitchFamily="34" charset="0"/>
              <a:buChar char="•"/>
            </a:pPr>
            <a:r>
              <a:rPr lang="en-US" sz="1600" b="1" dirty="0" smtClean="0"/>
              <a:t>  DO</a:t>
            </a:r>
          </a:p>
          <a:p>
            <a:pPr>
              <a:buFont typeface="Arial" pitchFamily="34" charset="0"/>
              <a:buChar char="•"/>
            </a:pPr>
            <a:r>
              <a:rPr lang="en-US" sz="1600" b="1" dirty="0" smtClean="0"/>
              <a:t>  Conductivity</a:t>
            </a:r>
          </a:p>
          <a:p>
            <a:pPr>
              <a:buFont typeface="Arial" pitchFamily="34" charset="0"/>
              <a:buChar char="•"/>
            </a:pPr>
            <a:r>
              <a:rPr lang="en-US" sz="1600" b="1" dirty="0" smtClean="0"/>
              <a:t>  ORP</a:t>
            </a:r>
          </a:p>
          <a:p>
            <a:pPr>
              <a:buFont typeface="Arial" pitchFamily="34" charset="0"/>
              <a:buChar char="•"/>
            </a:pPr>
            <a:r>
              <a:rPr lang="en-US" sz="1600" b="1" dirty="0" smtClean="0"/>
              <a:t>  Temp</a:t>
            </a:r>
          </a:p>
          <a:p>
            <a:pPr>
              <a:buFont typeface="Arial" pitchFamily="34" charset="0"/>
              <a:buChar char="•"/>
            </a:pPr>
            <a:r>
              <a:rPr lang="en-US" sz="1600" b="1" dirty="0" smtClean="0"/>
              <a:t>   Water Level</a:t>
            </a:r>
          </a:p>
        </p:txBody>
      </p:sp>
      <p:cxnSp>
        <p:nvCxnSpPr>
          <p:cNvPr id="9" name="Straight Connector 8"/>
          <p:cNvCxnSpPr/>
          <p:nvPr/>
        </p:nvCxnSpPr>
        <p:spPr bwMode="auto">
          <a:xfrm flipV="1">
            <a:off x="803564" y="2678545"/>
            <a:ext cx="7666181" cy="92364"/>
          </a:xfrm>
          <a:prstGeom prst="line">
            <a:avLst/>
          </a:prstGeom>
          <a:noFill/>
          <a:ln w="9525" cap="flat" cmpd="sng" algn="ctr">
            <a:noFill/>
            <a:prstDash val="solid"/>
            <a:round/>
            <a:headEnd type="none" w="med" len="med"/>
            <a:tailEnd type="none" w="med" len="med"/>
          </a:ln>
          <a:effectLst/>
        </p:spPr>
      </p:cxnSp>
      <p:cxnSp>
        <p:nvCxnSpPr>
          <p:cNvPr id="11" name="Straight Connector 10"/>
          <p:cNvCxnSpPr/>
          <p:nvPr/>
        </p:nvCxnSpPr>
        <p:spPr bwMode="auto">
          <a:xfrm flipV="1">
            <a:off x="360218" y="2632364"/>
            <a:ext cx="8340437" cy="27709"/>
          </a:xfrm>
          <a:prstGeom prst="line">
            <a:avLst/>
          </a:prstGeom>
          <a:noFill/>
          <a:ln w="9525" cap="flat" cmpd="sng" algn="ctr">
            <a:noFill/>
            <a:prstDash val="solid"/>
            <a:round/>
            <a:headEnd type="none" w="med" len="med"/>
            <a:tailEnd type="none" w="med" len="med"/>
          </a:ln>
          <a:effectLst/>
        </p:spPr>
      </p:cxnSp>
      <p:cxnSp>
        <p:nvCxnSpPr>
          <p:cNvPr id="15" name="Straight Connector 14"/>
          <p:cNvCxnSpPr/>
          <p:nvPr/>
        </p:nvCxnSpPr>
        <p:spPr bwMode="auto">
          <a:xfrm>
            <a:off x="757382" y="2743200"/>
            <a:ext cx="7592291" cy="0"/>
          </a:xfrm>
          <a:prstGeom prst="line">
            <a:avLst/>
          </a:prstGeom>
          <a:noFill/>
          <a:ln w="38100" cap="flat" cmpd="dbl" algn="ctr">
            <a:solidFill>
              <a:schemeClr val="tx1"/>
            </a:solidFill>
            <a:prstDash val="solid"/>
            <a:round/>
            <a:headEnd type="none" w="med" len="med"/>
            <a:tailEnd type="none" w="med" len="med"/>
          </a:ln>
          <a:effectLst/>
        </p:spPr>
      </p:cxn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idx="4294967295"/>
          </p:nvPr>
        </p:nvSpPr>
        <p:spPr>
          <a:xfrm>
            <a:off x="143934" y="135467"/>
            <a:ext cx="4759157" cy="914400"/>
          </a:xfrm>
        </p:spPr>
        <p:txBody>
          <a:bodyPr anchor="t" anchorCtr="0">
            <a:normAutofit/>
          </a:bodyPr>
          <a:lstStyle/>
          <a:p>
            <a:pPr eaLnBrk="1" hangingPunct="1"/>
            <a:r>
              <a:rPr lang="en-US" sz="2000" b="1" dirty="0" smtClean="0"/>
              <a:t>B-3 Bioreactor</a:t>
            </a:r>
            <a:r>
              <a:rPr lang="en-US" sz="3200" b="1" dirty="0" smtClean="0"/>
              <a:t/>
            </a:r>
            <a:br>
              <a:rPr lang="en-US" sz="3200" b="1" dirty="0" smtClean="0"/>
            </a:br>
            <a:r>
              <a:rPr lang="en-US" sz="1600" b="1" dirty="0" smtClean="0"/>
              <a:t>UGR Observations – PCE and TCE</a:t>
            </a:r>
          </a:p>
        </p:txBody>
      </p:sp>
      <p:sp>
        <p:nvSpPr>
          <p:cNvPr id="118787" name="Rectangle 3"/>
          <p:cNvSpPr>
            <a:spLocks noGrp="1" noChangeArrowheads="1"/>
          </p:cNvSpPr>
          <p:nvPr>
            <p:ph type="body" idx="4294967295"/>
          </p:nvPr>
        </p:nvSpPr>
        <p:spPr>
          <a:xfrm>
            <a:off x="4881434" y="197852"/>
            <a:ext cx="3856166" cy="809681"/>
          </a:xfrm>
        </p:spPr>
        <p:txBody>
          <a:bodyPr/>
          <a:lstStyle/>
          <a:p>
            <a:pPr marL="342900" lvl="3" indent="-342900" eaLnBrk="1" hangingPunct="1">
              <a:lnSpc>
                <a:spcPct val="90000"/>
              </a:lnSpc>
              <a:buClr>
                <a:schemeClr val="tx2"/>
              </a:buClr>
              <a:buSzPct val="115000"/>
              <a:buFont typeface="Arial" pitchFamily="34" charset="0"/>
              <a:buChar char="•"/>
              <a:defRPr/>
            </a:pPr>
            <a:r>
              <a:rPr lang="en-US" sz="1600" dirty="0" smtClean="0"/>
              <a:t>PCE and TCE concentrations appear to remain stable within the bioreactor footprint.</a:t>
            </a:r>
          </a:p>
          <a:p>
            <a:pPr eaLnBrk="1" hangingPunct="1">
              <a:lnSpc>
                <a:spcPct val="80000"/>
              </a:lnSpc>
              <a:spcBef>
                <a:spcPct val="40000"/>
              </a:spcBef>
              <a:spcAft>
                <a:spcPct val="40000"/>
              </a:spcAft>
              <a:buFont typeface="Wingdings" pitchFamily="2" charset="2"/>
              <a:buNone/>
            </a:pPr>
            <a:endParaRPr lang="en-US" sz="2000" dirty="0" smtClean="0"/>
          </a:p>
        </p:txBody>
      </p:sp>
      <p:sp>
        <p:nvSpPr>
          <p:cNvPr id="6" name="Slide Number Placeholder 5"/>
          <p:cNvSpPr>
            <a:spLocks noGrp="1"/>
          </p:cNvSpPr>
          <p:nvPr>
            <p:ph type="sldNum" sz="quarter" idx="12"/>
          </p:nvPr>
        </p:nvSpPr>
        <p:spPr/>
        <p:txBody>
          <a:bodyPr/>
          <a:lstStyle/>
          <a:p>
            <a:pPr>
              <a:defRPr/>
            </a:pPr>
            <a:fld id="{695504BC-1C25-4B38-8B81-CE216A83173A}" type="slidenum">
              <a:rPr lang="en-US" smtClean="0"/>
              <a:pPr>
                <a:defRPr/>
              </a:pPr>
              <a:t>38</a:t>
            </a:fld>
            <a:endParaRPr lang="en-US" dirty="0"/>
          </a:p>
        </p:txBody>
      </p:sp>
      <p:pic>
        <p:nvPicPr>
          <p:cNvPr id="3074" name="Picture 2" descr="J:\CSSA\GIS\B3\Figures\June-12-Meeting\UGR_Parent_April_6-5-12.jpg"/>
          <p:cNvPicPr>
            <a:picLocks noChangeAspect="1" noChangeArrowheads="1"/>
          </p:cNvPicPr>
          <p:nvPr/>
        </p:nvPicPr>
        <p:blipFill>
          <a:blip r:embed="rId2" cstate="print"/>
          <a:srcRect/>
          <a:stretch>
            <a:fillRect/>
          </a:stretch>
        </p:blipFill>
        <p:spPr bwMode="auto">
          <a:xfrm>
            <a:off x="4656666" y="1100672"/>
            <a:ext cx="4360328" cy="5632960"/>
          </a:xfrm>
          <a:prstGeom prst="rect">
            <a:avLst/>
          </a:prstGeom>
          <a:noFill/>
        </p:spPr>
      </p:pic>
      <p:sp>
        <p:nvSpPr>
          <p:cNvPr id="9" name="TextBox 8"/>
          <p:cNvSpPr txBox="1"/>
          <p:nvPr/>
        </p:nvSpPr>
        <p:spPr>
          <a:xfrm>
            <a:off x="4989221" y="1319590"/>
            <a:ext cx="873957" cy="276999"/>
          </a:xfrm>
          <a:prstGeom prst="rect">
            <a:avLst/>
          </a:prstGeom>
          <a:solidFill>
            <a:schemeClr val="bg1"/>
          </a:solidFill>
          <a:ln w="3175">
            <a:solidFill>
              <a:schemeClr val="tx1"/>
            </a:solidFill>
          </a:ln>
        </p:spPr>
        <p:txBody>
          <a:bodyPr wrap="none" rtlCol="0">
            <a:spAutoFit/>
          </a:bodyPr>
          <a:lstStyle/>
          <a:p>
            <a:pPr algn="ctr"/>
            <a:r>
              <a:rPr lang="en-US" sz="1200" dirty="0" smtClean="0"/>
              <a:t>April 2012</a:t>
            </a:r>
          </a:p>
        </p:txBody>
      </p:sp>
      <p:pic>
        <p:nvPicPr>
          <p:cNvPr id="18" name="Picture 17" descr="UGR_Parent_April.png"/>
          <p:cNvPicPr>
            <a:picLocks noChangeAspect="1"/>
          </p:cNvPicPr>
          <p:nvPr/>
        </p:nvPicPr>
        <p:blipFill>
          <a:blip r:embed="rId3" cstate="screen"/>
          <a:stretch>
            <a:fillRect/>
          </a:stretch>
        </p:blipFill>
        <p:spPr>
          <a:xfrm>
            <a:off x="160991" y="1117600"/>
            <a:ext cx="4351741" cy="5621866"/>
          </a:xfrm>
          <a:prstGeom prst="rect">
            <a:avLst/>
          </a:prstGeom>
        </p:spPr>
      </p:pic>
      <p:sp>
        <p:nvSpPr>
          <p:cNvPr id="19" name="TextBox 18"/>
          <p:cNvSpPr txBox="1"/>
          <p:nvPr/>
        </p:nvSpPr>
        <p:spPr>
          <a:xfrm>
            <a:off x="537603" y="1303866"/>
            <a:ext cx="862544" cy="276999"/>
          </a:xfrm>
          <a:prstGeom prst="rect">
            <a:avLst/>
          </a:prstGeom>
          <a:solidFill>
            <a:schemeClr val="bg1"/>
          </a:solidFill>
          <a:ln w="3175">
            <a:solidFill>
              <a:schemeClr val="tx1"/>
            </a:solidFill>
          </a:ln>
        </p:spPr>
        <p:txBody>
          <a:bodyPr wrap="none" rtlCol="0">
            <a:spAutoFit/>
          </a:bodyPr>
          <a:lstStyle/>
          <a:p>
            <a:pPr algn="ctr"/>
            <a:r>
              <a:rPr lang="en-US" sz="1200" dirty="0" smtClean="0"/>
              <a:t>April 2011</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idx="4294967295"/>
          </p:nvPr>
        </p:nvSpPr>
        <p:spPr>
          <a:xfrm>
            <a:off x="340941" y="294782"/>
            <a:ext cx="3563257" cy="914400"/>
          </a:xfrm>
        </p:spPr>
        <p:txBody>
          <a:bodyPr>
            <a:normAutofit fontScale="90000"/>
          </a:bodyPr>
          <a:lstStyle/>
          <a:p>
            <a:pPr eaLnBrk="1" hangingPunct="1"/>
            <a:r>
              <a:rPr lang="en-US" sz="2200" b="1" dirty="0" smtClean="0"/>
              <a:t>B-3 Bioreactor</a:t>
            </a:r>
            <a:r>
              <a:rPr lang="en-US" sz="2800" b="1" dirty="0" smtClean="0"/>
              <a:t/>
            </a:r>
            <a:br>
              <a:rPr lang="en-US" sz="2800" b="1" dirty="0" smtClean="0"/>
            </a:br>
            <a:r>
              <a:rPr lang="en-US" sz="1800" b="1" dirty="0" smtClean="0"/>
              <a:t>UGR Observations – Dechlorination Products</a:t>
            </a:r>
          </a:p>
        </p:txBody>
      </p:sp>
      <p:sp>
        <p:nvSpPr>
          <p:cNvPr id="119811" name="Rectangle 3"/>
          <p:cNvSpPr>
            <a:spLocks noGrp="1" noChangeArrowheads="1"/>
          </p:cNvSpPr>
          <p:nvPr>
            <p:ph type="body" idx="4294967295"/>
          </p:nvPr>
        </p:nvSpPr>
        <p:spPr>
          <a:xfrm>
            <a:off x="4572001" y="517343"/>
            <a:ext cx="4062952" cy="708141"/>
          </a:xfrm>
        </p:spPr>
        <p:txBody>
          <a:bodyPr>
            <a:noAutofit/>
          </a:bodyPr>
          <a:lstStyle/>
          <a:p>
            <a:pPr marL="342900" lvl="3" indent="-342900" eaLnBrk="1" hangingPunct="1">
              <a:lnSpc>
                <a:spcPct val="110000"/>
              </a:lnSpc>
              <a:buClr>
                <a:schemeClr val="tx2"/>
              </a:buClr>
              <a:buSzPct val="115000"/>
              <a:buFont typeface="Arial" pitchFamily="34" charset="0"/>
              <a:buChar char="•"/>
              <a:defRPr/>
            </a:pPr>
            <a:r>
              <a:rPr lang="en-US" sz="1600" dirty="0" smtClean="0"/>
              <a:t>Widespread presence of degradation products shows bioreactor influence.</a:t>
            </a:r>
          </a:p>
          <a:p>
            <a:pPr marL="342900" lvl="3" indent="-342900" eaLnBrk="1" hangingPunct="1">
              <a:lnSpc>
                <a:spcPct val="110000"/>
              </a:lnSpc>
              <a:buClr>
                <a:schemeClr val="tx2"/>
              </a:buClr>
              <a:buSzPct val="115000"/>
              <a:buNone/>
              <a:defRPr/>
            </a:pPr>
            <a:endParaRPr lang="en-US" sz="1800" dirty="0" smtClean="0"/>
          </a:p>
          <a:p>
            <a:pPr marL="342900" lvl="3" indent="-342900" eaLnBrk="1" hangingPunct="1">
              <a:lnSpc>
                <a:spcPct val="110000"/>
              </a:lnSpc>
              <a:buClr>
                <a:schemeClr val="tx2"/>
              </a:buClr>
              <a:buSzPct val="115000"/>
              <a:buFont typeface="Arial" pitchFamily="34" charset="0"/>
              <a:buChar char="•"/>
              <a:defRPr/>
            </a:pPr>
            <a:endParaRPr lang="en-US" sz="1800" dirty="0" smtClean="0"/>
          </a:p>
        </p:txBody>
      </p:sp>
      <p:sp>
        <p:nvSpPr>
          <p:cNvPr id="6" name="Slide Number Placeholder 5"/>
          <p:cNvSpPr>
            <a:spLocks noGrp="1"/>
          </p:cNvSpPr>
          <p:nvPr>
            <p:ph type="sldNum" sz="quarter" idx="12"/>
          </p:nvPr>
        </p:nvSpPr>
        <p:spPr/>
        <p:txBody>
          <a:bodyPr/>
          <a:lstStyle/>
          <a:p>
            <a:pPr>
              <a:defRPr/>
            </a:pPr>
            <a:fld id="{695504BC-1C25-4B38-8B81-CE216A83173A}" type="slidenum">
              <a:rPr lang="en-US" smtClean="0"/>
              <a:pPr>
                <a:defRPr/>
              </a:pPr>
              <a:t>39</a:t>
            </a:fld>
            <a:endParaRPr lang="en-US" dirty="0"/>
          </a:p>
        </p:txBody>
      </p:sp>
      <p:pic>
        <p:nvPicPr>
          <p:cNvPr id="4098" name="Picture 2" descr="J:\CSSA\GIS\B3\Figures\June-12-Meeting\UGR_Products_April_6-5-12.jpg"/>
          <p:cNvPicPr>
            <a:picLocks noChangeAspect="1" noChangeArrowheads="1"/>
          </p:cNvPicPr>
          <p:nvPr/>
        </p:nvPicPr>
        <p:blipFill>
          <a:blip r:embed="rId2" cstate="print"/>
          <a:srcRect/>
          <a:stretch>
            <a:fillRect/>
          </a:stretch>
        </p:blipFill>
        <p:spPr bwMode="auto">
          <a:xfrm>
            <a:off x="4760532" y="1332225"/>
            <a:ext cx="4204356" cy="5440932"/>
          </a:xfrm>
          <a:prstGeom prst="rect">
            <a:avLst/>
          </a:prstGeom>
          <a:noFill/>
        </p:spPr>
      </p:pic>
      <p:sp>
        <p:nvSpPr>
          <p:cNvPr id="9" name="TextBox 8"/>
          <p:cNvSpPr txBox="1"/>
          <p:nvPr/>
        </p:nvSpPr>
        <p:spPr>
          <a:xfrm>
            <a:off x="5076295" y="1573041"/>
            <a:ext cx="873957" cy="276999"/>
          </a:xfrm>
          <a:prstGeom prst="rect">
            <a:avLst/>
          </a:prstGeom>
          <a:solidFill>
            <a:schemeClr val="bg1"/>
          </a:solidFill>
          <a:ln w="3175">
            <a:solidFill>
              <a:schemeClr val="tx1"/>
            </a:solidFill>
          </a:ln>
        </p:spPr>
        <p:txBody>
          <a:bodyPr wrap="none" rtlCol="0">
            <a:spAutoFit/>
          </a:bodyPr>
          <a:lstStyle/>
          <a:p>
            <a:pPr algn="ctr"/>
            <a:r>
              <a:rPr lang="en-US" sz="1200" dirty="0" smtClean="0"/>
              <a:t>April 2012</a:t>
            </a:r>
          </a:p>
        </p:txBody>
      </p:sp>
      <p:pic>
        <p:nvPicPr>
          <p:cNvPr id="14" name="Picture 13" descr="UGR_Products_April.png"/>
          <p:cNvPicPr>
            <a:picLocks noChangeAspect="1"/>
          </p:cNvPicPr>
          <p:nvPr/>
        </p:nvPicPr>
        <p:blipFill>
          <a:blip r:embed="rId3" cstate="screen"/>
          <a:stretch>
            <a:fillRect/>
          </a:stretch>
        </p:blipFill>
        <p:spPr>
          <a:xfrm>
            <a:off x="150832" y="1329177"/>
            <a:ext cx="4184858" cy="5415699"/>
          </a:xfrm>
          <a:prstGeom prst="rect">
            <a:avLst/>
          </a:prstGeom>
        </p:spPr>
      </p:pic>
      <p:sp>
        <p:nvSpPr>
          <p:cNvPr id="17" name="TextBox 16"/>
          <p:cNvSpPr txBox="1"/>
          <p:nvPr/>
        </p:nvSpPr>
        <p:spPr>
          <a:xfrm>
            <a:off x="380491" y="1538925"/>
            <a:ext cx="862544" cy="276999"/>
          </a:xfrm>
          <a:prstGeom prst="rect">
            <a:avLst/>
          </a:prstGeom>
          <a:solidFill>
            <a:schemeClr val="bg1"/>
          </a:solidFill>
          <a:ln w="3175">
            <a:solidFill>
              <a:schemeClr val="tx1"/>
            </a:solidFill>
          </a:ln>
        </p:spPr>
        <p:txBody>
          <a:bodyPr wrap="none" rtlCol="0">
            <a:spAutoFit/>
          </a:bodyPr>
          <a:lstStyle/>
          <a:p>
            <a:pPr algn="ctr"/>
            <a:r>
              <a:rPr lang="en-US" sz="1200" dirty="0" smtClean="0"/>
              <a:t>April 2011</a:t>
            </a: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457200" y="301752"/>
            <a:ext cx="8229600" cy="914400"/>
          </a:xfrm>
        </p:spPr>
        <p:txBody>
          <a:bodyPr anchor="t" anchorCtr="0"/>
          <a:lstStyle/>
          <a:p>
            <a:r>
              <a:rPr lang="en-US" dirty="0" smtClean="0">
                <a:effectLst>
                  <a:outerShdw blurRad="50800" dist="38100" dir="2700000" algn="tl" rotWithShape="0">
                    <a:prstClr val="black">
                      <a:alpha val="40000"/>
                    </a:prstClr>
                  </a:outerShdw>
                </a:effectLst>
              </a:rPr>
              <a:t>Agenda</a:t>
            </a:r>
          </a:p>
        </p:txBody>
      </p:sp>
      <p:sp>
        <p:nvSpPr>
          <p:cNvPr id="5" name="Slide Number Placeholder 4"/>
          <p:cNvSpPr>
            <a:spLocks noGrp="1"/>
          </p:cNvSpPr>
          <p:nvPr>
            <p:ph type="sldNum" sz="quarter" idx="12"/>
          </p:nvPr>
        </p:nvSpPr>
        <p:spPr/>
        <p:txBody>
          <a:bodyPr/>
          <a:lstStyle/>
          <a:p>
            <a:pPr>
              <a:defRPr/>
            </a:pPr>
            <a:fld id="{18EA8262-7B5E-4B5A-875F-58E0FA57DAD4}" type="slidenum">
              <a:rPr lang="en-US" smtClean="0"/>
              <a:pPr>
                <a:defRPr/>
              </a:pPr>
              <a:t>4</a:t>
            </a:fld>
            <a:endParaRPr lang="en-US" dirty="0"/>
          </a:p>
        </p:txBody>
      </p:sp>
      <p:graphicFrame>
        <p:nvGraphicFramePr>
          <p:cNvPr id="7" name="Content Placeholder 6"/>
          <p:cNvGraphicFramePr>
            <a:graphicFrameLocks noGrp="1"/>
          </p:cNvGraphicFramePr>
          <p:nvPr>
            <p:ph idx="1"/>
          </p:nvPr>
        </p:nvGraphicFramePr>
        <p:xfrm>
          <a:off x="1250302" y="1138337"/>
          <a:ext cx="5929273" cy="4665464"/>
        </p:xfrm>
        <a:graphic>
          <a:graphicData uri="http://schemas.openxmlformats.org/drawingml/2006/table">
            <a:tbl>
              <a:tblPr/>
              <a:tblGrid>
                <a:gridCol w="5929273"/>
              </a:tblGrid>
              <a:tr h="374312">
                <a:tc>
                  <a:txBody>
                    <a:bodyPr/>
                    <a:lstStyle/>
                    <a:p>
                      <a:pPr marL="0" marR="0">
                        <a:lnSpc>
                          <a:spcPct val="115000"/>
                        </a:lnSpc>
                        <a:spcBef>
                          <a:spcPts val="0"/>
                        </a:spcBef>
                        <a:spcAft>
                          <a:spcPts val="0"/>
                        </a:spcAft>
                      </a:pPr>
                      <a:r>
                        <a:rPr lang="en-US" sz="1800" kern="1200" dirty="0">
                          <a:solidFill>
                            <a:srgbClr val="000000"/>
                          </a:solidFill>
                          <a:latin typeface="Arial"/>
                          <a:ea typeface="Times New Roman"/>
                          <a:cs typeface="Times New Roman"/>
                        </a:rPr>
                        <a:t>Introduction</a:t>
                      </a:r>
                      <a:r>
                        <a:rPr lang="en-US" sz="1800" kern="1200" dirty="0">
                          <a:solidFill>
                            <a:srgbClr val="000000"/>
                          </a:solidFill>
                          <a:latin typeface="Calibri"/>
                          <a:ea typeface="Calibri"/>
                          <a:cs typeface="Times New Roman"/>
                        </a:rPr>
                        <a:t> </a:t>
                      </a:r>
                      <a:endParaRPr lang="en-US" sz="1800" dirty="0">
                        <a:latin typeface="Calibri"/>
                        <a:ea typeface="Calibri"/>
                        <a:cs typeface="Times New Roman"/>
                      </a:endParaRPr>
                    </a:p>
                  </a:txBody>
                  <a:tcPr marL="56248" marR="56248" marT="7812" marB="0">
                    <a:lnL>
                      <a:noFill/>
                    </a:lnL>
                    <a:lnR>
                      <a:noFill/>
                    </a:lnR>
                    <a:lnT>
                      <a:noFill/>
                    </a:lnT>
                    <a:lnB>
                      <a:noFill/>
                    </a:lnB>
                  </a:tcPr>
                </a:tc>
              </a:tr>
              <a:tr h="301711">
                <a:tc>
                  <a:txBody>
                    <a:bodyPr/>
                    <a:lstStyle/>
                    <a:p>
                      <a:pPr marL="0" marR="0">
                        <a:lnSpc>
                          <a:spcPct val="115000"/>
                        </a:lnSpc>
                        <a:spcBef>
                          <a:spcPts val="0"/>
                        </a:spcBef>
                        <a:spcAft>
                          <a:spcPts val="0"/>
                        </a:spcAft>
                      </a:pPr>
                      <a:r>
                        <a:rPr lang="en-US" sz="1800" kern="1200" dirty="0">
                          <a:solidFill>
                            <a:srgbClr val="000000"/>
                          </a:solidFill>
                          <a:latin typeface="Arial"/>
                          <a:ea typeface="Times New Roman"/>
                          <a:cs typeface="Times New Roman"/>
                        </a:rPr>
                        <a:t>SWMU and AOC Updates </a:t>
                      </a:r>
                      <a:endParaRPr lang="en-US" sz="1800" dirty="0">
                        <a:latin typeface="Calibri"/>
                        <a:ea typeface="Calibri"/>
                        <a:cs typeface="Times New Roman"/>
                      </a:endParaRPr>
                    </a:p>
                  </a:txBody>
                  <a:tcPr marL="56248" marR="56248" marT="7812" marB="0">
                    <a:lnL>
                      <a:noFill/>
                    </a:lnL>
                    <a:lnR>
                      <a:noFill/>
                    </a:lnR>
                    <a:lnT>
                      <a:noFill/>
                    </a:lnT>
                    <a:lnB>
                      <a:noFill/>
                    </a:lnB>
                  </a:tcPr>
                </a:tc>
              </a:tr>
              <a:tr h="810514">
                <a:tc>
                  <a:txBody>
                    <a:bodyPr/>
                    <a:lstStyle/>
                    <a:p>
                      <a:pPr marL="0" marR="0">
                        <a:lnSpc>
                          <a:spcPct val="115000"/>
                        </a:lnSpc>
                        <a:spcBef>
                          <a:spcPts val="0"/>
                        </a:spcBef>
                        <a:spcAft>
                          <a:spcPts val="0"/>
                        </a:spcAft>
                      </a:pPr>
                      <a:r>
                        <a:rPr lang="en-US" sz="1800" kern="1200" dirty="0">
                          <a:solidFill>
                            <a:srgbClr val="000000"/>
                          </a:solidFill>
                          <a:latin typeface="Arial"/>
                          <a:ea typeface="Times New Roman"/>
                          <a:cs typeface="Times New Roman"/>
                        </a:rPr>
                        <a:t>Groundwater</a:t>
                      </a:r>
                      <a:endParaRPr lang="en-US" sz="1800" dirty="0">
                        <a:latin typeface="Calibri"/>
                        <a:ea typeface="Calibri"/>
                        <a:cs typeface="Times New Roman"/>
                      </a:endParaRPr>
                    </a:p>
                    <a:p>
                      <a:pPr marL="342900" marR="0" lvl="0" indent="-342900">
                        <a:lnSpc>
                          <a:spcPct val="115000"/>
                        </a:lnSpc>
                        <a:spcBef>
                          <a:spcPts val="0"/>
                        </a:spcBef>
                        <a:spcAft>
                          <a:spcPts val="0"/>
                        </a:spcAft>
                        <a:buFont typeface="Symbol"/>
                        <a:buChar char=""/>
                        <a:tabLst>
                          <a:tab pos="457200" algn="l"/>
                        </a:tabLst>
                      </a:pPr>
                      <a:r>
                        <a:rPr lang="en-US" sz="1800" kern="1200" dirty="0">
                          <a:solidFill>
                            <a:srgbClr val="000000"/>
                          </a:solidFill>
                          <a:latin typeface="Arial"/>
                          <a:ea typeface="Times New Roman"/>
                          <a:cs typeface="Times New Roman"/>
                        </a:rPr>
                        <a:t> Groundwater Monitoring Update</a:t>
                      </a:r>
                      <a:endParaRPr lang="en-US" sz="1800" dirty="0">
                        <a:latin typeface="Calibri"/>
                        <a:cs typeface="Times New Roman"/>
                      </a:endParaRPr>
                    </a:p>
                    <a:p>
                      <a:pPr marL="342900" marR="0" lvl="0" indent="-342900">
                        <a:lnSpc>
                          <a:spcPct val="115000"/>
                        </a:lnSpc>
                        <a:spcBef>
                          <a:spcPts val="0"/>
                        </a:spcBef>
                        <a:spcAft>
                          <a:spcPts val="0"/>
                        </a:spcAft>
                        <a:buFont typeface="Symbol"/>
                        <a:buChar char=""/>
                        <a:tabLst>
                          <a:tab pos="457200" algn="l"/>
                        </a:tabLst>
                      </a:pPr>
                      <a:r>
                        <a:rPr lang="en-US" sz="1800" kern="1200" dirty="0">
                          <a:solidFill>
                            <a:srgbClr val="000000"/>
                          </a:solidFill>
                          <a:latin typeface="Arial"/>
                          <a:ea typeface="Times New Roman"/>
                          <a:cs typeface="Times New Roman"/>
                        </a:rPr>
                        <a:t> CS-13</a:t>
                      </a:r>
                      <a:endParaRPr lang="en-US" sz="1800" dirty="0">
                        <a:latin typeface="Calibri"/>
                        <a:cs typeface="Times New Roman"/>
                      </a:endParaRPr>
                    </a:p>
                  </a:txBody>
                  <a:tcPr marL="56248" marR="56248" marT="7812" marB="0">
                    <a:lnL>
                      <a:noFill/>
                    </a:lnL>
                    <a:lnR>
                      <a:noFill/>
                    </a:lnR>
                    <a:lnT>
                      <a:noFill/>
                    </a:lnT>
                    <a:lnB>
                      <a:noFill/>
                    </a:lnB>
                  </a:tcPr>
                </a:tc>
              </a:tr>
              <a:tr h="1109251">
                <a:tc>
                  <a:txBody>
                    <a:bodyPr/>
                    <a:lstStyle/>
                    <a:p>
                      <a:pPr marL="0" marR="0">
                        <a:lnSpc>
                          <a:spcPct val="115000"/>
                        </a:lnSpc>
                        <a:spcBef>
                          <a:spcPts val="0"/>
                        </a:spcBef>
                        <a:spcAft>
                          <a:spcPts val="0"/>
                        </a:spcAft>
                      </a:pPr>
                      <a:r>
                        <a:rPr lang="en-US" sz="1800" kern="1200" dirty="0">
                          <a:solidFill>
                            <a:srgbClr val="000000"/>
                          </a:solidFill>
                          <a:latin typeface="Arial"/>
                          <a:ea typeface="Times New Roman"/>
                          <a:cs typeface="Times New Roman"/>
                        </a:rPr>
                        <a:t>Treatability Study Updates</a:t>
                      </a:r>
                      <a:endParaRPr lang="en-US" sz="1800" dirty="0">
                        <a:latin typeface="Calibri"/>
                        <a:ea typeface="Calibri"/>
                        <a:cs typeface="Times New Roman"/>
                      </a:endParaRPr>
                    </a:p>
                    <a:p>
                      <a:pPr marL="342900" marR="0" lvl="0" indent="-342900">
                        <a:lnSpc>
                          <a:spcPct val="115000"/>
                        </a:lnSpc>
                        <a:spcBef>
                          <a:spcPts val="0"/>
                        </a:spcBef>
                        <a:spcAft>
                          <a:spcPts val="0"/>
                        </a:spcAft>
                        <a:buFont typeface="Symbol"/>
                        <a:buChar char=""/>
                        <a:tabLst>
                          <a:tab pos="457200" algn="l"/>
                        </a:tabLst>
                      </a:pPr>
                      <a:r>
                        <a:rPr lang="en-US" sz="1800" kern="1200" dirty="0">
                          <a:solidFill>
                            <a:srgbClr val="000000"/>
                          </a:solidFill>
                          <a:latin typeface="Arial"/>
                          <a:ea typeface="Times New Roman"/>
                          <a:cs typeface="Times New Roman"/>
                        </a:rPr>
                        <a:t>SWMU B-3</a:t>
                      </a:r>
                      <a:endParaRPr lang="en-US" sz="1800" dirty="0">
                        <a:latin typeface="Calibri"/>
                        <a:cs typeface="Times New Roman"/>
                      </a:endParaRPr>
                    </a:p>
                    <a:p>
                      <a:pPr marL="342900" marR="0" lvl="0" indent="-342900">
                        <a:lnSpc>
                          <a:spcPct val="115000"/>
                        </a:lnSpc>
                        <a:spcBef>
                          <a:spcPts val="0"/>
                        </a:spcBef>
                        <a:spcAft>
                          <a:spcPts val="0"/>
                        </a:spcAft>
                        <a:buFont typeface="Symbol"/>
                        <a:buChar char=""/>
                        <a:tabLst>
                          <a:tab pos="457200" algn="l"/>
                        </a:tabLst>
                      </a:pPr>
                      <a:r>
                        <a:rPr lang="en-US" sz="1800" kern="1200" dirty="0">
                          <a:solidFill>
                            <a:srgbClr val="000000"/>
                          </a:solidFill>
                          <a:latin typeface="Arial"/>
                          <a:ea typeface="Times New Roman"/>
                          <a:cs typeface="Times New Roman"/>
                        </a:rPr>
                        <a:t>AOC-65 SVE</a:t>
                      </a:r>
                      <a:endParaRPr lang="en-US" sz="1800" dirty="0">
                        <a:latin typeface="Calibri"/>
                        <a:cs typeface="Times New Roman"/>
                      </a:endParaRPr>
                    </a:p>
                    <a:p>
                      <a:pPr marL="342900" marR="0" lvl="0" indent="-342900">
                        <a:lnSpc>
                          <a:spcPct val="115000"/>
                        </a:lnSpc>
                        <a:spcBef>
                          <a:spcPts val="0"/>
                        </a:spcBef>
                        <a:spcAft>
                          <a:spcPts val="0"/>
                        </a:spcAft>
                        <a:buFont typeface="Symbol"/>
                        <a:buChar char=""/>
                        <a:tabLst>
                          <a:tab pos="457200" algn="l"/>
                        </a:tabLst>
                      </a:pPr>
                      <a:r>
                        <a:rPr lang="en-US" sz="1800" dirty="0">
                          <a:latin typeface="Arial"/>
                          <a:ea typeface="Times New Roman"/>
                          <a:cs typeface="Times New Roman"/>
                        </a:rPr>
                        <a:t>AOC-65 ISCO</a:t>
                      </a:r>
                      <a:endParaRPr lang="en-US" sz="1800" dirty="0">
                        <a:latin typeface="Calibri"/>
                        <a:cs typeface="Times New Roman"/>
                      </a:endParaRPr>
                    </a:p>
                  </a:txBody>
                  <a:tcPr marL="56248" marR="56248" marT="7812" marB="0">
                    <a:lnL>
                      <a:noFill/>
                    </a:lnL>
                    <a:lnR>
                      <a:noFill/>
                    </a:lnR>
                    <a:lnT>
                      <a:noFill/>
                    </a:lnT>
                    <a:lnB>
                      <a:noFill/>
                    </a:lnB>
                  </a:tcPr>
                </a:tc>
              </a:tr>
              <a:tr h="870026">
                <a:tc>
                  <a:txBody>
                    <a:bodyPr/>
                    <a:lstStyle/>
                    <a:p>
                      <a:pPr marL="0" marR="0" indent="0" algn="l" defTabSz="914400" rtl="0" eaLnBrk="1" fontAlgn="auto" latinLnBrk="0" hangingPunct="1">
                        <a:lnSpc>
                          <a:spcPct val="115000"/>
                        </a:lnSpc>
                        <a:spcBef>
                          <a:spcPts val="0"/>
                        </a:spcBef>
                        <a:spcAft>
                          <a:spcPts val="0"/>
                        </a:spcAft>
                        <a:buClrTx/>
                        <a:buSzTx/>
                        <a:buFontTx/>
                        <a:buNone/>
                        <a:tabLst/>
                        <a:defRPr/>
                      </a:pPr>
                      <a:r>
                        <a:rPr lang="en-US" sz="1800" kern="1200" dirty="0" smtClean="0">
                          <a:solidFill>
                            <a:srgbClr val="000000"/>
                          </a:solidFill>
                          <a:latin typeface="+mn-lt"/>
                          <a:ea typeface="Times New Roman"/>
                          <a:cs typeface="Times New Roman"/>
                        </a:rPr>
                        <a:t>Closure Path for EPA Order</a:t>
                      </a:r>
                      <a:endParaRPr lang="en-US" sz="1800" dirty="0" smtClean="0">
                        <a:latin typeface="Calibri"/>
                        <a:ea typeface="Calibri"/>
                        <a:cs typeface="Times New Roman"/>
                      </a:endParaRPr>
                    </a:p>
                    <a:p>
                      <a:pPr marL="0" marR="0">
                        <a:lnSpc>
                          <a:spcPct val="115000"/>
                        </a:lnSpc>
                        <a:spcBef>
                          <a:spcPts val="0"/>
                        </a:spcBef>
                        <a:spcAft>
                          <a:spcPts val="0"/>
                        </a:spcAft>
                      </a:pPr>
                      <a:r>
                        <a:rPr lang="en-US" sz="1800" kern="1200" dirty="0" smtClean="0">
                          <a:solidFill>
                            <a:srgbClr val="000000"/>
                          </a:solidFill>
                          <a:latin typeface="Arial"/>
                          <a:ea typeface="Times New Roman"/>
                          <a:cs typeface="Times New Roman"/>
                        </a:rPr>
                        <a:t>Site </a:t>
                      </a:r>
                      <a:r>
                        <a:rPr lang="en-US" sz="1800" kern="1200" dirty="0">
                          <a:solidFill>
                            <a:srgbClr val="000000"/>
                          </a:solidFill>
                          <a:latin typeface="Arial"/>
                          <a:ea typeface="Times New Roman"/>
                          <a:cs typeface="Times New Roman"/>
                        </a:rPr>
                        <a:t>Visits</a:t>
                      </a:r>
                      <a:endParaRPr lang="en-US" sz="1800" dirty="0">
                        <a:latin typeface="Calibri"/>
                        <a:ea typeface="Calibri"/>
                        <a:cs typeface="Times New Roman"/>
                      </a:endParaRPr>
                    </a:p>
                    <a:p>
                      <a:pPr marL="342900" marR="0" lvl="0" indent="-342900">
                        <a:lnSpc>
                          <a:spcPct val="115000"/>
                        </a:lnSpc>
                        <a:spcBef>
                          <a:spcPts val="0"/>
                        </a:spcBef>
                        <a:spcAft>
                          <a:spcPts val="0"/>
                        </a:spcAft>
                        <a:buFont typeface="Symbol"/>
                        <a:buChar char=""/>
                      </a:pPr>
                      <a:r>
                        <a:rPr lang="en-US" sz="1800" dirty="0">
                          <a:latin typeface="Arial"/>
                          <a:ea typeface="Times New Roman"/>
                          <a:cs typeface="Times New Roman"/>
                        </a:rPr>
                        <a:t>SWMU B-3 Bioreactor Building</a:t>
                      </a:r>
                      <a:endParaRPr lang="en-US" sz="1800" dirty="0">
                        <a:latin typeface="Times New Roman"/>
                        <a:ea typeface="Times New Roman"/>
                        <a:cs typeface="Times New Roman"/>
                      </a:endParaRPr>
                    </a:p>
                    <a:p>
                      <a:pPr marL="342900" marR="0" lvl="0" indent="-342900">
                        <a:lnSpc>
                          <a:spcPct val="115000"/>
                        </a:lnSpc>
                        <a:spcBef>
                          <a:spcPts val="0"/>
                        </a:spcBef>
                        <a:spcAft>
                          <a:spcPts val="0"/>
                        </a:spcAft>
                        <a:buFont typeface="Symbol"/>
                        <a:buChar char=""/>
                      </a:pPr>
                      <a:r>
                        <a:rPr lang="en-US" sz="1800" dirty="0">
                          <a:latin typeface="Arial"/>
                          <a:ea typeface="Times New Roman"/>
                          <a:cs typeface="Times New Roman"/>
                        </a:rPr>
                        <a:t>CS-13</a:t>
                      </a:r>
                      <a:endParaRPr lang="en-US" sz="1800" dirty="0">
                        <a:latin typeface="Times New Roman"/>
                        <a:ea typeface="Times New Roman"/>
                        <a:cs typeface="Times New Roman"/>
                      </a:endParaRPr>
                    </a:p>
                  </a:txBody>
                  <a:tcPr marL="56248" marR="56248" marT="7812" marB="0">
                    <a:lnL>
                      <a:noFill/>
                    </a:lnL>
                    <a:lnR>
                      <a:noFill/>
                    </a:lnR>
                    <a:lnT>
                      <a:noFill/>
                    </a:lnT>
                    <a:lnB>
                      <a:noFill/>
                    </a:lnB>
                  </a:tcPr>
                </a:tc>
              </a:tr>
              <a:tr h="474288">
                <a:tc>
                  <a:txBody>
                    <a:bodyPr/>
                    <a:lstStyle/>
                    <a:p>
                      <a:pPr marL="0" marR="0">
                        <a:lnSpc>
                          <a:spcPct val="115000"/>
                        </a:lnSpc>
                        <a:spcBef>
                          <a:spcPts val="0"/>
                        </a:spcBef>
                        <a:spcAft>
                          <a:spcPts val="0"/>
                        </a:spcAft>
                      </a:pPr>
                      <a:r>
                        <a:rPr lang="en-US" sz="1800" kern="1200" dirty="0">
                          <a:solidFill>
                            <a:srgbClr val="000000"/>
                          </a:solidFill>
                          <a:latin typeface="Arial"/>
                          <a:ea typeface="Times New Roman"/>
                          <a:cs typeface="Times New Roman"/>
                        </a:rPr>
                        <a:t>Adjourn</a:t>
                      </a:r>
                      <a:endParaRPr lang="en-US" sz="1800" dirty="0">
                        <a:latin typeface="Calibri"/>
                        <a:ea typeface="Calibri"/>
                        <a:cs typeface="Times New Roman"/>
                      </a:endParaRPr>
                    </a:p>
                  </a:txBody>
                  <a:tcPr marL="56248" marR="56248" marT="7812" marB="0">
                    <a:lnL>
                      <a:noFill/>
                    </a:lnL>
                    <a:lnR>
                      <a:noFill/>
                    </a:lnR>
                    <a:lnT>
                      <a:noFill/>
                    </a:lnT>
                    <a:lnB>
                      <a:noFill/>
                    </a:lnB>
                  </a:tcPr>
                </a:tc>
              </a:tr>
            </a:tbl>
          </a:graphicData>
        </a:graphic>
      </p:graphicFrame>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J:\CSSA\GIS\B3\Figures\June-12-Meeting\LGR_Parent_April_6-13-12.jpg"/>
          <p:cNvPicPr>
            <a:picLocks noChangeAspect="1" noChangeArrowheads="1"/>
          </p:cNvPicPr>
          <p:nvPr/>
        </p:nvPicPr>
        <p:blipFill>
          <a:blip r:embed="rId2" cstate="print"/>
          <a:srcRect/>
          <a:stretch>
            <a:fillRect/>
          </a:stretch>
        </p:blipFill>
        <p:spPr bwMode="auto">
          <a:xfrm>
            <a:off x="4672445" y="1123950"/>
            <a:ext cx="4357254" cy="5638799"/>
          </a:xfrm>
          <a:prstGeom prst="rect">
            <a:avLst/>
          </a:prstGeom>
          <a:noFill/>
        </p:spPr>
      </p:pic>
      <p:sp>
        <p:nvSpPr>
          <p:cNvPr id="118786" name="Rectangle 2"/>
          <p:cNvSpPr>
            <a:spLocks noGrp="1" noChangeArrowheads="1"/>
          </p:cNvSpPr>
          <p:nvPr>
            <p:ph type="title" idx="4294967295"/>
          </p:nvPr>
        </p:nvSpPr>
        <p:spPr>
          <a:xfrm>
            <a:off x="168443" y="138505"/>
            <a:ext cx="3537283" cy="914400"/>
          </a:xfrm>
        </p:spPr>
        <p:txBody>
          <a:bodyPr anchor="t" anchorCtr="0">
            <a:normAutofit fontScale="90000"/>
          </a:bodyPr>
          <a:lstStyle/>
          <a:p>
            <a:pPr eaLnBrk="1" hangingPunct="1"/>
            <a:r>
              <a:rPr lang="en-US" sz="2200" b="1" dirty="0" smtClean="0"/>
              <a:t>B-3 Bioreactor</a:t>
            </a:r>
            <a:r>
              <a:rPr lang="en-US" sz="3200" b="1" dirty="0" smtClean="0"/>
              <a:t/>
            </a:r>
            <a:br>
              <a:rPr lang="en-US" sz="3200" b="1" dirty="0" smtClean="0"/>
            </a:br>
            <a:r>
              <a:rPr lang="en-US" sz="1800" b="1" dirty="0" smtClean="0"/>
              <a:t>LGR Observations – </a:t>
            </a:r>
            <a:br>
              <a:rPr lang="en-US" sz="1800" b="1" dirty="0" smtClean="0"/>
            </a:br>
            <a:r>
              <a:rPr lang="en-US" sz="1800" b="1" dirty="0" smtClean="0"/>
              <a:t>PCE and TCE</a:t>
            </a:r>
          </a:p>
        </p:txBody>
      </p:sp>
      <p:sp>
        <p:nvSpPr>
          <p:cNvPr id="118787" name="Rectangle 3"/>
          <p:cNvSpPr>
            <a:spLocks noGrp="1" noChangeArrowheads="1"/>
          </p:cNvSpPr>
          <p:nvPr>
            <p:ph type="body" idx="4294967295"/>
          </p:nvPr>
        </p:nvSpPr>
        <p:spPr>
          <a:xfrm>
            <a:off x="4615696" y="245097"/>
            <a:ext cx="3529064" cy="829559"/>
          </a:xfrm>
        </p:spPr>
        <p:txBody>
          <a:bodyPr/>
          <a:lstStyle/>
          <a:p>
            <a:pPr marL="342900" lvl="3" indent="-342900" eaLnBrk="1" hangingPunct="1">
              <a:lnSpc>
                <a:spcPct val="90000"/>
              </a:lnSpc>
              <a:buClr>
                <a:schemeClr val="tx2"/>
              </a:buClr>
              <a:buSzPct val="115000"/>
              <a:buFont typeface="Arial" pitchFamily="34" charset="0"/>
              <a:buChar char="•"/>
              <a:defRPr/>
            </a:pPr>
            <a:r>
              <a:rPr lang="en-US" sz="1400" kern="1200" dirty="0" smtClean="0">
                <a:ea typeface="+mn-ea"/>
                <a:cs typeface="+mn-cs"/>
              </a:rPr>
              <a:t>Lack of PCE and TCE in the vicinity of CS-B3-MW01 reflect degradation associated with lactate injection in 2006.</a:t>
            </a:r>
          </a:p>
          <a:p>
            <a:pPr eaLnBrk="1" hangingPunct="1">
              <a:lnSpc>
                <a:spcPct val="80000"/>
              </a:lnSpc>
              <a:spcBef>
                <a:spcPct val="40000"/>
              </a:spcBef>
              <a:spcAft>
                <a:spcPct val="40000"/>
              </a:spcAft>
              <a:buFont typeface="Wingdings" pitchFamily="2" charset="2"/>
              <a:buNone/>
            </a:pPr>
            <a:endParaRPr lang="en-US" sz="2000" dirty="0" smtClean="0"/>
          </a:p>
        </p:txBody>
      </p:sp>
      <p:sp>
        <p:nvSpPr>
          <p:cNvPr id="6" name="Slide Number Placeholder 5"/>
          <p:cNvSpPr>
            <a:spLocks noGrp="1"/>
          </p:cNvSpPr>
          <p:nvPr>
            <p:ph type="sldNum" sz="quarter" idx="12"/>
          </p:nvPr>
        </p:nvSpPr>
        <p:spPr/>
        <p:txBody>
          <a:bodyPr/>
          <a:lstStyle/>
          <a:p>
            <a:pPr>
              <a:defRPr/>
            </a:pPr>
            <a:fld id="{695504BC-1C25-4B38-8B81-CE216A83173A}" type="slidenum">
              <a:rPr lang="en-US" smtClean="0"/>
              <a:pPr>
                <a:defRPr/>
              </a:pPr>
              <a:t>40</a:t>
            </a:fld>
            <a:endParaRPr lang="en-US" dirty="0"/>
          </a:p>
        </p:txBody>
      </p:sp>
      <p:sp>
        <p:nvSpPr>
          <p:cNvPr id="16" name="TextBox 15"/>
          <p:cNvSpPr txBox="1"/>
          <p:nvPr/>
        </p:nvSpPr>
        <p:spPr>
          <a:xfrm>
            <a:off x="5021197" y="1409830"/>
            <a:ext cx="993104" cy="276999"/>
          </a:xfrm>
          <a:prstGeom prst="rect">
            <a:avLst/>
          </a:prstGeom>
          <a:solidFill>
            <a:schemeClr val="bg1"/>
          </a:solidFill>
          <a:ln>
            <a:solidFill>
              <a:schemeClr val="tx1"/>
            </a:solidFill>
          </a:ln>
        </p:spPr>
        <p:txBody>
          <a:bodyPr wrap="square" rtlCol="0">
            <a:spAutoFit/>
          </a:bodyPr>
          <a:lstStyle/>
          <a:p>
            <a:pPr algn="ctr"/>
            <a:r>
              <a:rPr lang="en-US" sz="1200" dirty="0" smtClean="0"/>
              <a:t>April 2012</a:t>
            </a:r>
            <a:endParaRPr lang="en-US" sz="1200" dirty="0"/>
          </a:p>
        </p:txBody>
      </p:sp>
      <p:pic>
        <p:nvPicPr>
          <p:cNvPr id="23" name="Picture 22" descr="LGR_Parent_April.png"/>
          <p:cNvPicPr>
            <a:picLocks noChangeAspect="1"/>
          </p:cNvPicPr>
          <p:nvPr/>
        </p:nvPicPr>
        <p:blipFill>
          <a:blip r:embed="rId3" cstate="screen"/>
          <a:stretch>
            <a:fillRect/>
          </a:stretch>
        </p:blipFill>
        <p:spPr>
          <a:xfrm>
            <a:off x="122551" y="1168922"/>
            <a:ext cx="4323261" cy="5594808"/>
          </a:xfrm>
          <a:prstGeom prst="rect">
            <a:avLst/>
          </a:prstGeom>
        </p:spPr>
      </p:pic>
      <p:sp>
        <p:nvSpPr>
          <p:cNvPr id="24" name="TextBox 23"/>
          <p:cNvSpPr txBox="1"/>
          <p:nvPr/>
        </p:nvSpPr>
        <p:spPr>
          <a:xfrm>
            <a:off x="356426" y="1438858"/>
            <a:ext cx="972756" cy="276999"/>
          </a:xfrm>
          <a:prstGeom prst="rect">
            <a:avLst/>
          </a:prstGeom>
          <a:solidFill>
            <a:schemeClr val="bg1"/>
          </a:solidFill>
          <a:ln>
            <a:solidFill>
              <a:schemeClr val="tx1"/>
            </a:solidFill>
          </a:ln>
        </p:spPr>
        <p:txBody>
          <a:bodyPr wrap="square" rtlCol="0">
            <a:spAutoFit/>
          </a:bodyPr>
          <a:lstStyle/>
          <a:p>
            <a:pPr algn="ctr"/>
            <a:r>
              <a:rPr lang="en-US" sz="1200" dirty="0" smtClean="0"/>
              <a:t>April 2011</a:t>
            </a:r>
            <a:endParaRPr lang="en-US" sz="1200"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J:\CSSA\GIS\B3\Figures\June-12-Meeting\LGR_Products_April_6-13-12.jpg"/>
          <p:cNvPicPr>
            <a:picLocks noChangeAspect="1" noChangeArrowheads="1"/>
          </p:cNvPicPr>
          <p:nvPr/>
        </p:nvPicPr>
        <p:blipFill>
          <a:blip r:embed="rId3" cstate="print"/>
          <a:srcRect/>
          <a:stretch>
            <a:fillRect/>
          </a:stretch>
        </p:blipFill>
        <p:spPr bwMode="auto">
          <a:xfrm>
            <a:off x="4698423" y="1400174"/>
            <a:ext cx="4121728" cy="5334001"/>
          </a:xfrm>
          <a:prstGeom prst="rect">
            <a:avLst/>
          </a:prstGeom>
          <a:noFill/>
        </p:spPr>
      </p:pic>
      <p:sp>
        <p:nvSpPr>
          <p:cNvPr id="119810" name="Rectangle 2"/>
          <p:cNvSpPr>
            <a:spLocks noGrp="1" noChangeArrowheads="1"/>
          </p:cNvSpPr>
          <p:nvPr>
            <p:ph type="title" idx="4294967295"/>
          </p:nvPr>
        </p:nvSpPr>
        <p:spPr>
          <a:xfrm>
            <a:off x="219080" y="216814"/>
            <a:ext cx="3563257" cy="914400"/>
          </a:xfrm>
        </p:spPr>
        <p:txBody>
          <a:bodyPr>
            <a:normAutofit fontScale="90000"/>
          </a:bodyPr>
          <a:lstStyle/>
          <a:p>
            <a:pPr eaLnBrk="1" hangingPunct="1"/>
            <a:r>
              <a:rPr lang="en-US" sz="2200" b="1" dirty="0" smtClean="0"/>
              <a:t>B-3 Bioreactor</a:t>
            </a:r>
            <a:r>
              <a:rPr lang="en-US" sz="2800" b="1" dirty="0" smtClean="0"/>
              <a:t/>
            </a:r>
            <a:br>
              <a:rPr lang="en-US" sz="2800" b="1" dirty="0" smtClean="0"/>
            </a:br>
            <a:r>
              <a:rPr lang="en-US" sz="1800" b="1" dirty="0" smtClean="0"/>
              <a:t>LGR Observations – Dechlorination Products</a:t>
            </a:r>
          </a:p>
        </p:txBody>
      </p:sp>
      <p:sp>
        <p:nvSpPr>
          <p:cNvPr id="119811" name="Rectangle 3"/>
          <p:cNvSpPr>
            <a:spLocks noGrp="1" noChangeArrowheads="1"/>
          </p:cNvSpPr>
          <p:nvPr>
            <p:ph type="body" idx="4294967295"/>
          </p:nvPr>
        </p:nvSpPr>
        <p:spPr>
          <a:xfrm>
            <a:off x="3431970" y="118841"/>
            <a:ext cx="5550106" cy="1282448"/>
          </a:xfrm>
        </p:spPr>
        <p:txBody>
          <a:bodyPr/>
          <a:lstStyle/>
          <a:p>
            <a:pPr marL="342900" lvl="3" indent="-342900" eaLnBrk="1" hangingPunct="1">
              <a:lnSpc>
                <a:spcPct val="90000"/>
              </a:lnSpc>
              <a:buClr>
                <a:schemeClr val="tx2"/>
              </a:buClr>
              <a:buSzPct val="115000"/>
              <a:buFont typeface="Arial" pitchFamily="34" charset="0"/>
              <a:buChar char="•"/>
              <a:defRPr/>
            </a:pPr>
            <a:r>
              <a:rPr lang="en-US" sz="1400" dirty="0" smtClean="0"/>
              <a:t>Moderate to low concentrations of </a:t>
            </a:r>
            <a:r>
              <a:rPr lang="en-US" sz="1400" i="1" dirty="0" smtClean="0"/>
              <a:t>cis-</a:t>
            </a:r>
            <a:r>
              <a:rPr lang="en-US" sz="1400" dirty="0" smtClean="0"/>
              <a:t>DCE  are pervasive across the site.</a:t>
            </a:r>
          </a:p>
          <a:p>
            <a:pPr marL="342900" lvl="3" indent="-342900" eaLnBrk="1" hangingPunct="1">
              <a:lnSpc>
                <a:spcPct val="90000"/>
              </a:lnSpc>
              <a:buClr>
                <a:schemeClr val="tx2"/>
              </a:buClr>
              <a:buSzPct val="115000"/>
              <a:buFont typeface="Arial" pitchFamily="34" charset="0"/>
              <a:buChar char="•"/>
              <a:defRPr/>
            </a:pPr>
            <a:r>
              <a:rPr lang="en-US" sz="1400" dirty="0" smtClean="0"/>
              <a:t>Vinyl chloride is detected at WB05 in LGR-03B, LGR-04A and LGR-04B zones, and LGR-CS-B3-MW01 (25, 49, 220, and 209 µg/L, respectively), possibly due to lactate injection activities.</a:t>
            </a:r>
            <a:endParaRPr lang="en-US" sz="1400" kern="1200" dirty="0" smtClean="0">
              <a:ea typeface="+mn-ea"/>
              <a:cs typeface="+mn-cs"/>
            </a:endParaRPr>
          </a:p>
        </p:txBody>
      </p:sp>
      <p:sp>
        <p:nvSpPr>
          <p:cNvPr id="6" name="Slide Number Placeholder 5"/>
          <p:cNvSpPr>
            <a:spLocks noGrp="1"/>
          </p:cNvSpPr>
          <p:nvPr>
            <p:ph type="sldNum" sz="quarter" idx="12"/>
          </p:nvPr>
        </p:nvSpPr>
        <p:spPr/>
        <p:txBody>
          <a:bodyPr/>
          <a:lstStyle/>
          <a:p>
            <a:pPr>
              <a:defRPr/>
            </a:pPr>
            <a:fld id="{695504BC-1C25-4B38-8B81-CE216A83173A}" type="slidenum">
              <a:rPr lang="en-US" smtClean="0"/>
              <a:pPr>
                <a:defRPr/>
              </a:pPr>
              <a:t>41</a:t>
            </a:fld>
            <a:endParaRPr lang="en-US" dirty="0"/>
          </a:p>
        </p:txBody>
      </p:sp>
      <p:grpSp>
        <p:nvGrpSpPr>
          <p:cNvPr id="2" name="Group 21"/>
          <p:cNvGrpSpPr/>
          <p:nvPr/>
        </p:nvGrpSpPr>
        <p:grpSpPr>
          <a:xfrm>
            <a:off x="209550" y="1380565"/>
            <a:ext cx="4114800" cy="5325035"/>
            <a:chOff x="171450" y="1437715"/>
            <a:chExt cx="4114800" cy="5325035"/>
          </a:xfrm>
        </p:grpSpPr>
        <p:pic>
          <p:nvPicPr>
            <p:cNvPr id="18" name="Picture 17" descr="LGR_Products_April.png"/>
            <p:cNvPicPr>
              <a:picLocks noChangeAspect="1"/>
            </p:cNvPicPr>
            <p:nvPr/>
          </p:nvPicPr>
          <p:blipFill>
            <a:blip r:embed="rId4" cstate="screen"/>
            <a:stretch>
              <a:fillRect/>
            </a:stretch>
          </p:blipFill>
          <p:spPr>
            <a:xfrm>
              <a:off x="171450" y="1437715"/>
              <a:ext cx="4114800" cy="5325035"/>
            </a:xfrm>
            <a:prstGeom prst="rect">
              <a:avLst/>
            </a:prstGeom>
          </p:spPr>
        </p:pic>
        <p:sp>
          <p:nvSpPr>
            <p:cNvPr id="19" name="TextBox 18"/>
            <p:cNvSpPr txBox="1"/>
            <p:nvPr/>
          </p:nvSpPr>
          <p:spPr>
            <a:xfrm>
              <a:off x="420753" y="1695450"/>
              <a:ext cx="862544" cy="276999"/>
            </a:xfrm>
            <a:prstGeom prst="rect">
              <a:avLst/>
            </a:prstGeom>
            <a:solidFill>
              <a:schemeClr val="bg1"/>
            </a:solidFill>
            <a:ln w="3175">
              <a:solidFill>
                <a:schemeClr val="tx1"/>
              </a:solidFill>
            </a:ln>
          </p:spPr>
          <p:txBody>
            <a:bodyPr wrap="none" rtlCol="0">
              <a:spAutoFit/>
            </a:bodyPr>
            <a:lstStyle/>
            <a:p>
              <a:pPr algn="ctr"/>
              <a:r>
                <a:rPr lang="en-US" sz="1200" dirty="0" smtClean="0"/>
                <a:t>April 2011</a:t>
              </a:r>
            </a:p>
          </p:txBody>
        </p:sp>
      </p:grpSp>
      <p:sp>
        <p:nvSpPr>
          <p:cNvPr id="9" name="TextBox 8"/>
          <p:cNvSpPr txBox="1"/>
          <p:nvPr/>
        </p:nvSpPr>
        <p:spPr>
          <a:xfrm>
            <a:off x="5113571" y="1729707"/>
            <a:ext cx="873957" cy="276999"/>
          </a:xfrm>
          <a:prstGeom prst="rect">
            <a:avLst/>
          </a:prstGeom>
          <a:solidFill>
            <a:schemeClr val="bg1"/>
          </a:solidFill>
          <a:ln w="3175">
            <a:solidFill>
              <a:schemeClr val="tx1"/>
            </a:solidFill>
          </a:ln>
        </p:spPr>
        <p:txBody>
          <a:bodyPr wrap="none" rtlCol="0">
            <a:spAutoFit/>
          </a:bodyPr>
          <a:lstStyle/>
          <a:p>
            <a:pPr algn="ctr"/>
            <a:r>
              <a:rPr lang="en-US" sz="1200" dirty="0" smtClean="0"/>
              <a:t>April 2012</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idx="4294967295"/>
          </p:nvPr>
        </p:nvSpPr>
        <p:spPr>
          <a:xfrm>
            <a:off x="0" y="446130"/>
            <a:ext cx="4013735" cy="1411545"/>
          </a:xfrm>
        </p:spPr>
        <p:txBody>
          <a:bodyPr>
            <a:normAutofit/>
          </a:bodyPr>
          <a:lstStyle/>
          <a:p>
            <a:pPr eaLnBrk="1" hangingPunct="1"/>
            <a:r>
              <a:rPr lang="en-US" sz="3200" b="1" dirty="0" smtClean="0"/>
              <a:t>SWMU B-3 </a:t>
            </a:r>
            <a:br>
              <a:rPr lang="en-US" sz="3200" b="1" dirty="0" smtClean="0"/>
            </a:br>
            <a:r>
              <a:rPr lang="en-US" sz="3200" b="1" dirty="0" smtClean="0"/>
              <a:t>Bioreactor </a:t>
            </a:r>
            <a:r>
              <a:rPr lang="en-US" sz="2600" b="1" dirty="0" smtClean="0"/>
              <a:t/>
            </a:r>
            <a:br>
              <a:rPr lang="en-US" sz="2600" b="1" dirty="0" smtClean="0"/>
            </a:br>
            <a:r>
              <a:rPr lang="en-US" sz="2200" b="1" dirty="0" smtClean="0"/>
              <a:t>Next Steps</a:t>
            </a:r>
          </a:p>
        </p:txBody>
      </p:sp>
      <p:sp>
        <p:nvSpPr>
          <p:cNvPr id="121859" name="Rectangle 3"/>
          <p:cNvSpPr>
            <a:spLocks noGrp="1" noChangeArrowheads="1"/>
          </p:cNvSpPr>
          <p:nvPr>
            <p:ph type="body" idx="4294967295"/>
          </p:nvPr>
        </p:nvSpPr>
        <p:spPr>
          <a:xfrm>
            <a:off x="283945" y="2074245"/>
            <a:ext cx="2916455" cy="4047423"/>
          </a:xfrm>
        </p:spPr>
        <p:txBody>
          <a:bodyPr>
            <a:normAutofit/>
          </a:bodyPr>
          <a:lstStyle/>
          <a:p>
            <a:pPr marL="342900" lvl="3" indent="-342900" eaLnBrk="1" hangingPunct="1">
              <a:lnSpc>
                <a:spcPct val="90000"/>
              </a:lnSpc>
              <a:spcBef>
                <a:spcPts val="600"/>
              </a:spcBef>
              <a:spcAft>
                <a:spcPts val="600"/>
              </a:spcAft>
              <a:buClr>
                <a:schemeClr val="tx2"/>
              </a:buClr>
              <a:buSzPct val="115000"/>
              <a:buFont typeface="Arial" pitchFamily="34" charset="0"/>
              <a:buChar char="•"/>
              <a:defRPr/>
            </a:pPr>
            <a:r>
              <a:rPr lang="en-US" sz="1600" kern="1200" dirty="0" smtClean="0">
                <a:ea typeface="+mn-ea"/>
                <a:cs typeface="+mn-cs"/>
              </a:rPr>
              <a:t>Continue monitoring bioreactor.</a:t>
            </a:r>
          </a:p>
          <a:p>
            <a:pPr marL="342900" lvl="3" indent="-342900" eaLnBrk="1" hangingPunct="1">
              <a:lnSpc>
                <a:spcPct val="90000"/>
              </a:lnSpc>
              <a:spcBef>
                <a:spcPts val="600"/>
              </a:spcBef>
              <a:spcAft>
                <a:spcPts val="600"/>
              </a:spcAft>
              <a:buClr>
                <a:schemeClr val="tx2"/>
              </a:buClr>
              <a:buSzPct val="115000"/>
              <a:buFont typeface="Arial" pitchFamily="34" charset="0"/>
              <a:buChar char="•"/>
              <a:defRPr/>
            </a:pPr>
            <a:r>
              <a:rPr lang="en-US" sz="1600" kern="1200" dirty="0" smtClean="0">
                <a:ea typeface="+mn-ea"/>
                <a:cs typeface="+mn-cs"/>
              </a:rPr>
              <a:t>Update bioreactor injection and control systems.</a:t>
            </a:r>
          </a:p>
          <a:p>
            <a:pPr marL="342900" lvl="3" indent="-342900" eaLnBrk="1" hangingPunct="1">
              <a:lnSpc>
                <a:spcPct val="90000"/>
              </a:lnSpc>
              <a:spcBef>
                <a:spcPts val="600"/>
              </a:spcBef>
              <a:spcAft>
                <a:spcPts val="600"/>
              </a:spcAft>
              <a:buClr>
                <a:schemeClr val="tx2"/>
              </a:buClr>
              <a:buSzPct val="115000"/>
              <a:buFont typeface="Arial" pitchFamily="34" charset="0"/>
              <a:buChar char="•"/>
              <a:defRPr/>
            </a:pPr>
            <a:r>
              <a:rPr lang="en-US" sz="1600" kern="1200" dirty="0" smtClean="0">
                <a:ea typeface="+mn-ea"/>
                <a:cs typeface="+mn-cs"/>
              </a:rPr>
              <a:t>Recharge remaining trenches with additional mulch/gravel mixture and install new injection lines.</a:t>
            </a:r>
          </a:p>
          <a:p>
            <a:pPr marL="342900" lvl="3" indent="-342900" eaLnBrk="1" hangingPunct="1">
              <a:lnSpc>
                <a:spcPct val="90000"/>
              </a:lnSpc>
              <a:spcBef>
                <a:spcPts val="600"/>
              </a:spcBef>
              <a:spcAft>
                <a:spcPts val="600"/>
              </a:spcAft>
              <a:buClr>
                <a:schemeClr val="tx2"/>
              </a:buClr>
              <a:buSzPct val="115000"/>
              <a:buFont typeface="Arial" pitchFamily="34" charset="0"/>
              <a:buChar char="•"/>
              <a:defRPr/>
            </a:pPr>
            <a:r>
              <a:rPr lang="en-US" sz="1600" kern="1200" dirty="0" smtClean="0">
                <a:ea typeface="+mn-ea"/>
                <a:cs typeface="+mn-cs"/>
              </a:rPr>
              <a:t>Connect new LGR extraction well to the system (B3-EXW-05; east of bioreactor).</a:t>
            </a:r>
          </a:p>
          <a:p>
            <a:pPr eaLnBrk="1" hangingPunct="1">
              <a:lnSpc>
                <a:spcPct val="90000"/>
              </a:lnSpc>
            </a:pPr>
            <a:endParaRPr lang="en-US" sz="2000" dirty="0" smtClean="0"/>
          </a:p>
          <a:p>
            <a:pPr eaLnBrk="1" hangingPunct="1">
              <a:lnSpc>
                <a:spcPct val="90000"/>
              </a:lnSpc>
              <a:buFontTx/>
              <a:buNone/>
            </a:pPr>
            <a:endParaRPr lang="en-US" sz="2000" dirty="0" smtClean="0"/>
          </a:p>
          <a:p>
            <a:pPr eaLnBrk="1" hangingPunct="1">
              <a:lnSpc>
                <a:spcPct val="90000"/>
              </a:lnSpc>
            </a:pPr>
            <a:endParaRPr lang="en-US" sz="2000" dirty="0" smtClean="0"/>
          </a:p>
          <a:p>
            <a:pPr eaLnBrk="1" hangingPunct="1">
              <a:lnSpc>
                <a:spcPct val="90000"/>
              </a:lnSpc>
              <a:buFont typeface="Wingdings" pitchFamily="2" charset="2"/>
              <a:buNone/>
            </a:pPr>
            <a:endParaRPr lang="en-US" sz="2000" b="1" dirty="0" smtClean="0">
              <a:solidFill>
                <a:schemeClr val="tx2"/>
              </a:solidFill>
              <a:latin typeface="Book Antiqua" pitchFamily="18" charset="0"/>
            </a:endParaRPr>
          </a:p>
        </p:txBody>
      </p:sp>
      <p:sp>
        <p:nvSpPr>
          <p:cNvPr id="5" name="Slide Number Placeholder 4"/>
          <p:cNvSpPr>
            <a:spLocks noGrp="1"/>
          </p:cNvSpPr>
          <p:nvPr>
            <p:ph type="sldNum" sz="quarter" idx="12"/>
          </p:nvPr>
        </p:nvSpPr>
        <p:spPr/>
        <p:txBody>
          <a:bodyPr/>
          <a:lstStyle/>
          <a:p>
            <a:pPr>
              <a:defRPr/>
            </a:pPr>
            <a:fld id="{695504BC-1C25-4B38-8B81-CE216A83173A}" type="slidenum">
              <a:rPr lang="en-US" smtClean="0"/>
              <a:pPr>
                <a:defRPr/>
              </a:pPr>
              <a:t>42</a:t>
            </a:fld>
            <a:endParaRPr lang="en-US" dirty="0"/>
          </a:p>
        </p:txBody>
      </p:sp>
      <p:pic>
        <p:nvPicPr>
          <p:cNvPr id="6" name="Picture 5" descr="C:\Users\P0034439\Desktop\b3_extraction_well_plumbing_June-19-2012.jpg"/>
          <p:cNvPicPr>
            <a:picLocks noChangeAspect="1" noChangeArrowheads="1"/>
          </p:cNvPicPr>
          <p:nvPr/>
        </p:nvPicPr>
        <p:blipFill>
          <a:blip r:embed="rId3" cstate="print"/>
          <a:srcRect l="7353" t="7386" r="3552" b="23406"/>
          <a:stretch>
            <a:fillRect/>
          </a:stretch>
        </p:blipFill>
        <p:spPr bwMode="auto">
          <a:xfrm>
            <a:off x="3335509" y="809625"/>
            <a:ext cx="5628292" cy="5657850"/>
          </a:xfrm>
          <a:prstGeom prst="rect">
            <a:avLst/>
          </a:prstGeom>
          <a:noFill/>
          <a:ln>
            <a:solidFill>
              <a:schemeClr val="tx1"/>
            </a:solidFill>
          </a:ln>
          <a:effectLst>
            <a:outerShdw blurRad="50800" dist="38100" dir="2700000" algn="tl" rotWithShape="0">
              <a:prstClr val="black">
                <a:alpha val="40000"/>
              </a:prstClr>
            </a:outerShdw>
          </a:effectLst>
        </p:spPr>
      </p:pic>
      <p:graphicFrame>
        <p:nvGraphicFramePr>
          <p:cNvPr id="7" name="Object 6"/>
          <p:cNvGraphicFramePr>
            <a:graphicFrameLocks noChangeAspect="1"/>
          </p:cNvGraphicFramePr>
          <p:nvPr/>
        </p:nvGraphicFramePr>
        <p:xfrm>
          <a:off x="7386638" y="4564380"/>
          <a:ext cx="1462087" cy="1169670"/>
        </p:xfrm>
        <a:graphic>
          <a:graphicData uri="http://schemas.openxmlformats.org/presentationml/2006/ole">
            <p:oleObj spid="_x0000_s1028" name="Acrobat Document" r:id="rId4" imgW="1286055" imgH="1028844" progId="AcroExch.Document.7">
              <p:embed/>
            </p:oleObj>
          </a:graphicData>
        </a:graphic>
      </p:graphicFrame>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95504BC-1C25-4B38-8B81-CE216A83173A}" type="slidenum">
              <a:rPr lang="en-US" smtClean="0"/>
              <a:pPr>
                <a:defRPr/>
              </a:pPr>
              <a:t>43</a:t>
            </a:fld>
            <a:endParaRPr lang="en-US" dirty="0"/>
          </a:p>
        </p:txBody>
      </p:sp>
      <p:sp>
        <p:nvSpPr>
          <p:cNvPr id="3" name="Rectangle 2"/>
          <p:cNvSpPr txBox="1">
            <a:spLocks noChangeArrowheads="1"/>
          </p:cNvSpPr>
          <p:nvPr/>
        </p:nvSpPr>
        <p:spPr bwMode="auto">
          <a:xfrm>
            <a:off x="276224" y="274638"/>
            <a:ext cx="8532495" cy="10112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smtClean="0">
                <a:ln>
                  <a:noFill/>
                </a:ln>
                <a:solidFill>
                  <a:schemeClr val="tx2"/>
                </a:solidFill>
                <a:effectLst/>
                <a:uLnTx/>
                <a:uFillTx/>
                <a:latin typeface="+mj-lt"/>
                <a:ea typeface="+mj-ea"/>
                <a:cs typeface="+mj-cs"/>
              </a:rPr>
              <a:t>SWMU B-3 and AOC-65</a:t>
            </a:r>
            <a:br>
              <a:rPr kumimoji="0" lang="en-US" sz="3200" b="1" i="0" u="none" strike="noStrike" kern="0" cap="none" spc="0" normalizeH="0" baseline="0" noProof="0" smtClean="0">
                <a:ln>
                  <a:noFill/>
                </a:ln>
                <a:solidFill>
                  <a:schemeClr val="tx2"/>
                </a:solidFill>
                <a:effectLst/>
                <a:uLnTx/>
                <a:uFillTx/>
                <a:latin typeface="+mj-lt"/>
                <a:ea typeface="+mj-ea"/>
                <a:cs typeface="+mj-cs"/>
              </a:rPr>
            </a:br>
            <a:r>
              <a:rPr kumimoji="0" lang="en-US" sz="2800" b="1" i="0" u="none" strike="noStrike" kern="0" cap="none" spc="0" normalizeH="0" baseline="0" noProof="0" smtClean="0">
                <a:ln>
                  <a:noFill/>
                </a:ln>
                <a:solidFill>
                  <a:schemeClr val="tx2"/>
                </a:solidFill>
                <a:effectLst/>
                <a:uLnTx/>
                <a:uFillTx/>
                <a:latin typeface="+mj-lt"/>
                <a:ea typeface="+mj-ea"/>
                <a:cs typeface="+mj-cs"/>
              </a:rPr>
              <a:t>Description</a:t>
            </a:r>
            <a:endParaRPr kumimoji="0" lang="en-US" sz="2800" b="1" i="0" u="none" strike="noStrike" kern="0" cap="none" spc="0" normalizeH="0" baseline="0" noProof="0" dirty="0" smtClean="0">
              <a:ln>
                <a:noFill/>
              </a:ln>
              <a:solidFill>
                <a:schemeClr val="tx2"/>
              </a:solidFill>
              <a:effectLst/>
              <a:uLnTx/>
              <a:uFillTx/>
              <a:latin typeface="+mj-lt"/>
              <a:ea typeface="+mj-ea"/>
              <a:cs typeface="+mj-cs"/>
            </a:endParaRPr>
          </a:p>
        </p:txBody>
      </p:sp>
      <p:sp>
        <p:nvSpPr>
          <p:cNvPr id="4" name="Rectangle 3"/>
          <p:cNvSpPr txBox="1">
            <a:spLocks noChangeArrowheads="1"/>
          </p:cNvSpPr>
          <p:nvPr/>
        </p:nvSpPr>
        <p:spPr bwMode="auto">
          <a:xfrm>
            <a:off x="261711" y="1498602"/>
            <a:ext cx="3308803" cy="48876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457200" marR="0" lvl="0" indent="-457200" algn="l" defTabSz="914400" rtl="0" eaLnBrk="1" fontAlgn="base" latinLnBrk="0" hangingPunct="1">
              <a:lnSpc>
                <a:spcPct val="80000"/>
              </a:lnSpc>
              <a:spcBef>
                <a:spcPct val="20000"/>
              </a:spcBef>
              <a:spcAft>
                <a:spcPct val="0"/>
              </a:spcAft>
              <a:buClrTx/>
              <a:buSzTx/>
              <a:buFontTx/>
              <a:buAutoNum type="arabicPeriod"/>
              <a:tabLst/>
              <a:defRPr/>
            </a:pPr>
            <a:r>
              <a:rPr kumimoji="0" lang="en-US" sz="2000" b="1" i="0" u="none" strike="noStrike" kern="0" cap="none" spc="0" normalizeH="0" baseline="0" noProof="0" dirty="0" smtClean="0">
                <a:ln>
                  <a:noFill/>
                </a:ln>
                <a:solidFill>
                  <a:schemeClr val="tx1"/>
                </a:solidFill>
                <a:effectLst/>
                <a:uLnTx/>
                <a:uFillTx/>
                <a:latin typeface="+mn-lt"/>
                <a:ea typeface="+mn-ea"/>
                <a:cs typeface="+mn-cs"/>
              </a:rPr>
              <a:t>SWMU B-3 Bioreactor:</a:t>
            </a:r>
            <a:r>
              <a:rPr kumimoji="0" lang="en-US" sz="2000" b="0" i="0" u="none" strike="noStrike" kern="0" cap="none" spc="0" normalizeH="0" baseline="0" noProof="0" dirty="0" smtClean="0">
                <a:ln>
                  <a:noFill/>
                </a:ln>
                <a:solidFill>
                  <a:schemeClr val="tx1"/>
                </a:solidFill>
                <a:effectLst/>
                <a:uLnTx/>
                <a:uFillTx/>
                <a:latin typeface="+mn-lt"/>
                <a:ea typeface="+mn-ea"/>
                <a:cs typeface="+mn-cs"/>
              </a:rPr>
              <a:t/>
            </a:r>
            <a:br>
              <a:rPr kumimoji="0" lang="en-US" sz="2000" b="0" i="0" u="none" strike="noStrike" kern="0" cap="none" spc="0" normalizeH="0" baseline="0" noProof="0" dirty="0" smtClean="0">
                <a:ln>
                  <a:noFill/>
                </a:ln>
                <a:solidFill>
                  <a:schemeClr val="tx1"/>
                </a:solidFill>
                <a:effectLst/>
                <a:uLnTx/>
                <a:uFillTx/>
                <a:latin typeface="+mn-lt"/>
                <a:ea typeface="+mn-ea"/>
                <a:cs typeface="+mn-cs"/>
              </a:rPr>
            </a:br>
            <a:r>
              <a:rPr kumimoji="0" lang="en-US" b="0" i="0" u="none" strike="noStrike" kern="0" cap="none" spc="0" normalizeH="0" baseline="0" noProof="0" dirty="0" smtClean="0">
                <a:ln>
                  <a:noFill/>
                </a:ln>
                <a:solidFill>
                  <a:schemeClr val="tx1"/>
                </a:solidFill>
                <a:effectLst/>
                <a:uLnTx/>
                <a:uFillTx/>
                <a:latin typeface="+mn-lt"/>
                <a:ea typeface="+mn-ea"/>
                <a:cs typeface="+mn-cs"/>
              </a:rPr>
              <a:t>Enhanced anaerobic bioremediation of chlorinated hydrocarbons in underlying fractured limestone at Plume 1.</a:t>
            </a:r>
          </a:p>
          <a:p>
            <a:pPr marL="457200" marR="0" lvl="0" indent="-457200" algn="l" defTabSz="914400" rtl="0" eaLnBrk="1" fontAlgn="base" latinLnBrk="0" hangingPunct="1">
              <a:lnSpc>
                <a:spcPct val="80000"/>
              </a:lnSpc>
              <a:spcBef>
                <a:spcPct val="20000"/>
              </a:spcBef>
              <a:spcAft>
                <a:spcPct val="0"/>
              </a:spcAft>
              <a:buClrTx/>
              <a:buSzTx/>
              <a:buFontTx/>
              <a:buAutoNum type="arabicPeriod"/>
              <a:tabLst/>
              <a:defRPr/>
            </a:pPr>
            <a:endParaRPr kumimoji="0" lang="en-US" sz="2000" b="0" i="0" u="none" strike="noStrike" kern="0" cap="none" spc="0" normalizeH="0" baseline="0" noProof="0" dirty="0" smtClean="0">
              <a:ln>
                <a:noFill/>
              </a:ln>
              <a:solidFill>
                <a:schemeClr val="tx1"/>
              </a:solidFill>
              <a:effectLst/>
              <a:uLnTx/>
              <a:uFillTx/>
              <a:latin typeface="+mn-lt"/>
              <a:ea typeface="+mn-ea"/>
              <a:cs typeface="+mn-cs"/>
            </a:endParaRPr>
          </a:p>
          <a:p>
            <a:pPr marL="457200" marR="0" lvl="0" indent="-457200" algn="l" defTabSz="914400" rtl="0" eaLnBrk="1" fontAlgn="base" latinLnBrk="0" hangingPunct="1">
              <a:lnSpc>
                <a:spcPct val="80000"/>
              </a:lnSpc>
              <a:spcBef>
                <a:spcPct val="20000"/>
              </a:spcBef>
              <a:spcAft>
                <a:spcPct val="0"/>
              </a:spcAft>
              <a:buClrTx/>
              <a:buSzTx/>
              <a:buFontTx/>
              <a:buAutoNum type="arabicPeriod"/>
              <a:tabLst/>
              <a:defRPr/>
            </a:pPr>
            <a:r>
              <a:rPr kumimoji="0" lang="en-US" sz="2000" b="1" i="0" u="none" strike="noStrike" kern="0" cap="none" spc="0" normalizeH="0" baseline="0" noProof="0" dirty="0" smtClean="0">
                <a:ln>
                  <a:noFill/>
                </a:ln>
                <a:solidFill>
                  <a:schemeClr val="tx1"/>
                </a:solidFill>
                <a:effectLst/>
                <a:uLnTx/>
                <a:uFillTx/>
                <a:latin typeface="+mn-lt"/>
                <a:ea typeface="+mn-ea"/>
                <a:cs typeface="+mn-cs"/>
              </a:rPr>
              <a:t>AOC-65 Soil Vapor Extraction and Interim Removal Action:</a:t>
            </a:r>
            <a:r>
              <a:rPr kumimoji="0" lang="en-US" sz="2000" b="0" i="0" u="none" strike="noStrike" kern="0" cap="none" spc="0" normalizeH="0" baseline="0" noProof="0" dirty="0" smtClean="0">
                <a:ln>
                  <a:noFill/>
                </a:ln>
                <a:solidFill>
                  <a:schemeClr val="tx1"/>
                </a:solidFill>
                <a:effectLst/>
                <a:uLnTx/>
                <a:uFillTx/>
                <a:latin typeface="+mn-lt"/>
                <a:ea typeface="+mn-ea"/>
                <a:cs typeface="+mn-cs"/>
              </a:rPr>
              <a:t/>
            </a:r>
            <a:br>
              <a:rPr kumimoji="0" lang="en-US" sz="2000" b="0" i="0" u="none" strike="noStrike" kern="0" cap="none" spc="0" normalizeH="0" baseline="0" noProof="0" dirty="0" smtClean="0">
                <a:ln>
                  <a:noFill/>
                </a:ln>
                <a:solidFill>
                  <a:schemeClr val="tx1"/>
                </a:solidFill>
                <a:effectLst/>
                <a:uLnTx/>
                <a:uFillTx/>
                <a:latin typeface="+mn-lt"/>
                <a:ea typeface="+mn-ea"/>
                <a:cs typeface="+mn-cs"/>
              </a:rPr>
            </a:br>
            <a:r>
              <a:rPr kumimoji="0" lang="en-US" b="0" i="0" u="none" strike="noStrike" kern="0" cap="none" spc="0" normalizeH="0" baseline="0" noProof="0" dirty="0" smtClean="0">
                <a:ln>
                  <a:noFill/>
                </a:ln>
                <a:solidFill>
                  <a:schemeClr val="tx1"/>
                </a:solidFill>
                <a:effectLst/>
                <a:uLnTx/>
                <a:uFillTx/>
                <a:latin typeface="+mn-lt"/>
                <a:ea typeface="+mn-ea"/>
                <a:cs typeface="+mn-cs"/>
              </a:rPr>
              <a:t>Removal of chlorinated hydrocarbons in underlying fractured limestone at Plume 2.</a:t>
            </a:r>
          </a:p>
          <a:p>
            <a:pPr marL="457200" marR="0" lvl="0" indent="-457200" algn="l" defTabSz="914400" rtl="0" eaLnBrk="1" fontAlgn="base" latinLnBrk="0" hangingPunct="1">
              <a:lnSpc>
                <a:spcPct val="90000"/>
              </a:lnSpc>
              <a:spcBef>
                <a:spcPct val="20000"/>
              </a:spcBef>
              <a:spcAft>
                <a:spcPct val="0"/>
              </a:spcAft>
              <a:buClrTx/>
              <a:buSzTx/>
              <a:buFont typeface="Wingdings" pitchFamily="2" charset="2"/>
              <a:buNone/>
              <a:tabLst/>
              <a:defRPr/>
            </a:pPr>
            <a:endParaRPr kumimoji="0" lang="en-US" sz="2400" b="0" i="0" u="none" strike="noStrike" kern="0" cap="none" spc="0" normalizeH="0" baseline="0" noProof="0" dirty="0" smtClean="0">
              <a:ln>
                <a:noFill/>
              </a:ln>
              <a:solidFill>
                <a:schemeClr val="tx1"/>
              </a:solidFill>
              <a:effectLst/>
              <a:uLnTx/>
              <a:uFillTx/>
              <a:latin typeface="+mn-lt"/>
              <a:ea typeface="+mn-ea"/>
              <a:cs typeface="+mn-cs"/>
            </a:endParaRPr>
          </a:p>
        </p:txBody>
      </p:sp>
      <p:pic>
        <p:nvPicPr>
          <p:cNvPr id="2050" name="Picture 2" descr="J:\CSSA\GIS\AOC65_Bldg90\Figures\2012EPA_March12_PCE_LGR_GWConc.jpg"/>
          <p:cNvPicPr>
            <a:picLocks noChangeAspect="1" noChangeArrowheads="1"/>
          </p:cNvPicPr>
          <p:nvPr/>
        </p:nvPicPr>
        <p:blipFill>
          <a:blip r:embed="rId2" cstate="print"/>
          <a:srcRect/>
          <a:stretch>
            <a:fillRect/>
          </a:stretch>
        </p:blipFill>
        <p:spPr bwMode="auto">
          <a:xfrm>
            <a:off x="4815754" y="1266824"/>
            <a:ext cx="4099646" cy="5305425"/>
          </a:xfrm>
          <a:prstGeom prst="rect">
            <a:avLst/>
          </a:prstGeom>
          <a:noFill/>
          <a:ln>
            <a:solidFill>
              <a:schemeClr val="tx1"/>
            </a:solidFill>
          </a:ln>
          <a:effectLst>
            <a:outerShdw blurRad="50800" dist="38100" dir="2700000" algn="tl" rotWithShape="0">
              <a:prstClr val="black">
                <a:alpha val="40000"/>
              </a:prstClr>
            </a:outerShdw>
          </a:effectLst>
        </p:spPr>
      </p:pic>
      <p:sp>
        <p:nvSpPr>
          <p:cNvPr id="11" name="Text Box 6"/>
          <p:cNvSpPr txBox="1">
            <a:spLocks noChangeArrowheads="1"/>
          </p:cNvSpPr>
          <p:nvPr/>
        </p:nvSpPr>
        <p:spPr bwMode="auto">
          <a:xfrm>
            <a:off x="6902450" y="6074948"/>
            <a:ext cx="1814286" cy="338554"/>
          </a:xfrm>
          <a:prstGeom prst="rect">
            <a:avLst/>
          </a:prstGeom>
          <a:noFill/>
          <a:ln w="9525">
            <a:noFill/>
            <a:miter lim="800000"/>
            <a:headEnd/>
            <a:tailEnd/>
          </a:ln>
        </p:spPr>
        <p:txBody>
          <a:bodyPr wrap="square">
            <a:spAutoFit/>
          </a:bodyPr>
          <a:lstStyle/>
          <a:p>
            <a:pPr>
              <a:spcBef>
                <a:spcPct val="50000"/>
              </a:spcBef>
            </a:pPr>
            <a:r>
              <a:rPr lang="en-US" sz="1600" dirty="0"/>
              <a:t>PCE, </a:t>
            </a:r>
            <a:r>
              <a:rPr lang="en-US" sz="1600" dirty="0" smtClean="0"/>
              <a:t>March 2012</a:t>
            </a:r>
            <a:endParaRPr lang="en-US" sz="1600" dirty="0"/>
          </a:p>
        </p:txBody>
      </p:sp>
      <p:sp>
        <p:nvSpPr>
          <p:cNvPr id="9" name="AutoShape 8"/>
          <p:cNvSpPr>
            <a:spLocks noChangeArrowheads="1"/>
          </p:cNvSpPr>
          <p:nvPr/>
        </p:nvSpPr>
        <p:spPr bwMode="auto">
          <a:xfrm>
            <a:off x="3467100" y="1877113"/>
            <a:ext cx="2587625" cy="666750"/>
          </a:xfrm>
          <a:prstGeom prst="rightArrow">
            <a:avLst>
              <a:gd name="adj1" fmla="val 50000"/>
              <a:gd name="adj2" fmla="val 94167"/>
            </a:avLst>
          </a:prstGeom>
          <a:solidFill>
            <a:schemeClr val="bg1"/>
          </a:solidFill>
          <a:ln w="9525">
            <a:solidFill>
              <a:schemeClr val="tx1"/>
            </a:solidFill>
            <a:miter lim="800000"/>
            <a:headEnd/>
            <a:tailEnd/>
          </a:ln>
        </p:spPr>
        <p:txBody>
          <a:bodyPr wrap="none" anchor="ctr"/>
          <a:lstStyle/>
          <a:p>
            <a:endParaRPr lang="en-US" sz="3200"/>
          </a:p>
        </p:txBody>
      </p:sp>
      <p:sp>
        <p:nvSpPr>
          <p:cNvPr id="10" name="AutoShape 9"/>
          <p:cNvSpPr>
            <a:spLocks noChangeArrowheads="1"/>
          </p:cNvSpPr>
          <p:nvPr/>
        </p:nvSpPr>
        <p:spPr bwMode="auto">
          <a:xfrm>
            <a:off x="3786629" y="4964015"/>
            <a:ext cx="900113" cy="565150"/>
          </a:xfrm>
          <a:prstGeom prst="rightArrow">
            <a:avLst>
              <a:gd name="adj1" fmla="val 50000"/>
              <a:gd name="adj2" fmla="val 39817"/>
            </a:avLst>
          </a:prstGeom>
          <a:solidFill>
            <a:srgbClr val="FFFF00"/>
          </a:solidFill>
          <a:ln w="9525">
            <a:solidFill>
              <a:schemeClr val="tx1"/>
            </a:solidFill>
            <a:miter lim="800000"/>
            <a:headEnd/>
            <a:tailEnd/>
          </a:ln>
        </p:spPr>
        <p:txBody>
          <a:bodyPr wrap="none" anchor="ctr"/>
          <a:lstStyle/>
          <a:p>
            <a:endParaRPr lang="en-US" sz="320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3" name="Text Box 6"/>
          <p:cNvSpPr txBox="1">
            <a:spLocks noChangeArrowheads="1"/>
          </p:cNvSpPr>
          <p:nvPr/>
        </p:nvSpPr>
        <p:spPr bwMode="auto">
          <a:xfrm>
            <a:off x="457200" y="301752"/>
            <a:ext cx="4114800" cy="1015663"/>
          </a:xfrm>
          <a:prstGeom prst="rect">
            <a:avLst/>
          </a:prstGeom>
          <a:noFill/>
          <a:ln w="9525">
            <a:noFill/>
            <a:miter lim="800000"/>
            <a:headEnd/>
            <a:tailEnd/>
          </a:ln>
        </p:spPr>
        <p:txBody>
          <a:bodyPr>
            <a:spAutoFit/>
          </a:bodyPr>
          <a:lstStyle/>
          <a:p>
            <a:pPr algn="ctr">
              <a:spcBef>
                <a:spcPts val="0"/>
              </a:spcBef>
              <a:defRPr/>
            </a:pPr>
            <a:r>
              <a:rPr lang="en-US" sz="3200" b="1" dirty="0">
                <a:solidFill>
                  <a:schemeClr val="tx2"/>
                </a:solidFill>
                <a:latin typeface="+mj-lt"/>
                <a:ea typeface="+mj-ea"/>
                <a:cs typeface="+mj-cs"/>
              </a:rPr>
              <a:t>AOC-65 </a:t>
            </a:r>
            <a:endParaRPr lang="en-US" sz="3200" b="1" dirty="0" smtClean="0">
              <a:solidFill>
                <a:schemeClr val="tx2"/>
              </a:solidFill>
              <a:latin typeface="+mj-lt"/>
              <a:ea typeface="+mj-ea"/>
              <a:cs typeface="+mj-cs"/>
            </a:endParaRPr>
          </a:p>
          <a:p>
            <a:pPr algn="ctr">
              <a:spcBef>
                <a:spcPts val="0"/>
              </a:spcBef>
              <a:defRPr/>
            </a:pPr>
            <a:r>
              <a:rPr lang="en-US" sz="2800" b="1" dirty="0" smtClean="0">
                <a:solidFill>
                  <a:schemeClr val="tx2"/>
                </a:solidFill>
                <a:latin typeface="+mj-lt"/>
                <a:ea typeface="+mj-ea"/>
                <a:cs typeface="+mj-cs"/>
              </a:rPr>
              <a:t>Background</a:t>
            </a:r>
            <a:endParaRPr lang="en-US" sz="2800" b="1" dirty="0">
              <a:solidFill>
                <a:schemeClr val="tx2"/>
              </a:solidFill>
              <a:latin typeface="+mj-lt"/>
              <a:ea typeface="+mj-ea"/>
              <a:cs typeface="+mj-cs"/>
            </a:endParaRPr>
          </a:p>
        </p:txBody>
      </p:sp>
      <p:sp>
        <p:nvSpPr>
          <p:cNvPr id="61444" name="Rectangle 4"/>
          <p:cNvSpPr>
            <a:spLocks noChangeArrowheads="1"/>
          </p:cNvSpPr>
          <p:nvPr/>
        </p:nvSpPr>
        <p:spPr bwMode="auto">
          <a:xfrm>
            <a:off x="457200" y="1536543"/>
            <a:ext cx="3794760" cy="5321457"/>
          </a:xfrm>
          <a:prstGeom prst="rect">
            <a:avLst/>
          </a:prstGeom>
          <a:noFill/>
          <a:ln w="9525">
            <a:noFill/>
            <a:miter lim="800000"/>
            <a:headEnd/>
            <a:tailEnd/>
          </a:ln>
        </p:spPr>
        <p:txBody>
          <a:bodyPr>
            <a:spAutoFit/>
          </a:bodyPr>
          <a:lstStyle/>
          <a:p>
            <a:pPr marL="342900" lvl="3" indent="-342900">
              <a:lnSpc>
                <a:spcPct val="90000"/>
              </a:lnSpc>
              <a:spcBef>
                <a:spcPts val="600"/>
              </a:spcBef>
              <a:spcAft>
                <a:spcPts val="600"/>
              </a:spcAft>
              <a:buClr>
                <a:schemeClr val="tx2"/>
              </a:buClr>
              <a:buSzPct val="115000"/>
              <a:buFont typeface="Arial" pitchFamily="34" charset="0"/>
              <a:buChar char="•"/>
              <a:defRPr/>
            </a:pPr>
            <a:r>
              <a:rPr lang="en-US" dirty="0">
                <a:latin typeface="+mn-lt"/>
              </a:rPr>
              <a:t>AOC-65 consists of an area surrounding Building 90.</a:t>
            </a:r>
          </a:p>
          <a:p>
            <a:pPr marL="342900" lvl="3" indent="-342900">
              <a:lnSpc>
                <a:spcPct val="90000"/>
              </a:lnSpc>
              <a:spcBef>
                <a:spcPts val="600"/>
              </a:spcBef>
              <a:spcAft>
                <a:spcPts val="600"/>
              </a:spcAft>
              <a:buClr>
                <a:schemeClr val="tx2"/>
              </a:buClr>
              <a:buSzPct val="115000"/>
              <a:buFont typeface="Arial" pitchFamily="34" charset="0"/>
              <a:buChar char="•"/>
              <a:defRPr/>
            </a:pPr>
            <a:r>
              <a:rPr lang="en-US" dirty="0" smtClean="0">
                <a:latin typeface="+mn-lt"/>
              </a:rPr>
              <a:t>Chlorinated </a:t>
            </a:r>
            <a:r>
              <a:rPr lang="en-US" dirty="0">
                <a:latin typeface="+mn-lt"/>
              </a:rPr>
              <a:t>solvent degreasing units (vats) </a:t>
            </a:r>
            <a:r>
              <a:rPr lang="en-US" dirty="0" smtClean="0">
                <a:latin typeface="+mn-lt"/>
              </a:rPr>
              <a:t>were </a:t>
            </a:r>
            <a:r>
              <a:rPr lang="en-US" dirty="0">
                <a:latin typeface="+mn-lt"/>
              </a:rPr>
              <a:t>removed in 1995.</a:t>
            </a:r>
          </a:p>
          <a:p>
            <a:pPr marL="342900" lvl="3" indent="-342900">
              <a:lnSpc>
                <a:spcPct val="90000"/>
              </a:lnSpc>
              <a:spcBef>
                <a:spcPts val="600"/>
              </a:spcBef>
              <a:spcAft>
                <a:spcPts val="600"/>
              </a:spcAft>
              <a:buClr>
                <a:schemeClr val="tx2"/>
              </a:buClr>
              <a:buSzPct val="115000"/>
              <a:buFont typeface="Arial" pitchFamily="34" charset="0"/>
              <a:buChar char="•"/>
              <a:defRPr/>
            </a:pPr>
            <a:r>
              <a:rPr lang="en-US" dirty="0" smtClean="0">
                <a:latin typeface="+mn-lt"/>
              </a:rPr>
              <a:t>Initial </a:t>
            </a:r>
            <a:r>
              <a:rPr lang="en-US" dirty="0">
                <a:latin typeface="+mn-lt"/>
              </a:rPr>
              <a:t>investigations identified groundwater plume (2) in 1999.</a:t>
            </a:r>
          </a:p>
          <a:p>
            <a:pPr marL="342900" lvl="3" indent="-342900">
              <a:lnSpc>
                <a:spcPct val="90000"/>
              </a:lnSpc>
              <a:spcBef>
                <a:spcPts val="600"/>
              </a:spcBef>
              <a:spcAft>
                <a:spcPts val="600"/>
              </a:spcAft>
              <a:buClr>
                <a:schemeClr val="tx2"/>
              </a:buClr>
              <a:buSzPct val="115000"/>
              <a:buFont typeface="Arial" pitchFamily="34" charset="0"/>
              <a:buChar char="•"/>
              <a:defRPr/>
            </a:pPr>
            <a:r>
              <a:rPr lang="en-US" dirty="0" smtClean="0">
                <a:latin typeface="+mn-lt"/>
              </a:rPr>
              <a:t>Interim </a:t>
            </a:r>
            <a:r>
              <a:rPr lang="en-US" dirty="0">
                <a:latin typeface="+mn-lt"/>
              </a:rPr>
              <a:t>Removal Actions in 2001 excavated and disposed </a:t>
            </a:r>
            <a:r>
              <a:rPr lang="en-US" dirty="0" smtClean="0">
                <a:latin typeface="+mn-lt"/>
              </a:rPr>
              <a:t>of ~1,300 </a:t>
            </a:r>
            <a:r>
              <a:rPr lang="en-US" dirty="0">
                <a:latin typeface="+mn-lt"/>
              </a:rPr>
              <a:t>CY of impacted soil media off-post.</a:t>
            </a:r>
          </a:p>
          <a:p>
            <a:pPr marL="342900" lvl="3" indent="-342900">
              <a:lnSpc>
                <a:spcPct val="90000"/>
              </a:lnSpc>
              <a:spcBef>
                <a:spcPts val="600"/>
              </a:spcBef>
              <a:spcAft>
                <a:spcPts val="600"/>
              </a:spcAft>
              <a:buClr>
                <a:schemeClr val="tx2"/>
              </a:buClr>
              <a:buSzPct val="115000"/>
              <a:buFont typeface="Arial" pitchFamily="34" charset="0"/>
              <a:buChar char="•"/>
              <a:defRPr/>
            </a:pPr>
            <a:r>
              <a:rPr lang="en-US" dirty="0" smtClean="0">
                <a:latin typeface="+mn-lt"/>
              </a:rPr>
              <a:t>SVE </a:t>
            </a:r>
            <a:r>
              <a:rPr lang="en-US" dirty="0">
                <a:latin typeface="+mn-lt"/>
              </a:rPr>
              <a:t>Pilot Study initiated in 2002, which continues to operate within Permit By Rule Limits.</a:t>
            </a:r>
          </a:p>
          <a:p>
            <a:pPr marL="342900" lvl="3" indent="-342900">
              <a:lnSpc>
                <a:spcPct val="80000"/>
              </a:lnSpc>
              <a:spcBef>
                <a:spcPts val="600"/>
              </a:spcBef>
              <a:spcAft>
                <a:spcPts val="600"/>
              </a:spcAft>
              <a:buFont typeface="Arial" charset="0"/>
              <a:buChar char="•"/>
              <a:defRPr/>
            </a:pPr>
            <a:endParaRPr lang="en-US" sz="2400" b="1" dirty="0">
              <a:latin typeface="Arial" charset="0"/>
            </a:endParaRPr>
          </a:p>
          <a:p>
            <a:pPr marL="342900" lvl="3" indent="-342900">
              <a:lnSpc>
                <a:spcPct val="80000"/>
              </a:lnSpc>
              <a:spcBef>
                <a:spcPts val="600"/>
              </a:spcBef>
              <a:spcAft>
                <a:spcPts val="600"/>
              </a:spcAft>
              <a:buFont typeface="Arial" charset="0"/>
              <a:buChar char="•"/>
              <a:defRPr/>
            </a:pPr>
            <a:endParaRPr lang="en-US" sz="2200" dirty="0">
              <a:latin typeface="Arial" charset="0"/>
            </a:endParaRPr>
          </a:p>
        </p:txBody>
      </p:sp>
      <p:sp>
        <p:nvSpPr>
          <p:cNvPr id="6" name="Slide Number Placeholder 5"/>
          <p:cNvSpPr>
            <a:spLocks noGrp="1"/>
          </p:cNvSpPr>
          <p:nvPr>
            <p:ph type="sldNum" sz="quarter" idx="12"/>
          </p:nvPr>
        </p:nvSpPr>
        <p:spPr/>
        <p:txBody>
          <a:bodyPr/>
          <a:lstStyle/>
          <a:p>
            <a:pPr>
              <a:defRPr/>
            </a:pPr>
            <a:fld id="{695504BC-1C25-4B38-8B81-CE216A83173A}" type="slidenum">
              <a:rPr lang="en-US" smtClean="0"/>
              <a:pPr>
                <a:defRPr/>
              </a:pPr>
              <a:t>44</a:t>
            </a:fld>
            <a:endParaRPr lang="en-US" dirty="0"/>
          </a:p>
        </p:txBody>
      </p:sp>
      <p:pic>
        <p:nvPicPr>
          <p:cNvPr id="13313" name="Picture 1" descr="J:\CSSA\GIS\AOC65_Bldg90\Figures\AOC65_IRA_Location_EPA_Slide.jpg"/>
          <p:cNvPicPr>
            <a:picLocks noChangeAspect="1" noChangeArrowheads="1"/>
          </p:cNvPicPr>
          <p:nvPr/>
        </p:nvPicPr>
        <p:blipFill>
          <a:blip r:embed="rId2" cstate="print"/>
          <a:srcRect l="6795" t="10110" r="22008" b="15909"/>
          <a:stretch>
            <a:fillRect/>
          </a:stretch>
        </p:blipFill>
        <p:spPr bwMode="auto">
          <a:xfrm>
            <a:off x="4397042" y="536027"/>
            <a:ext cx="4431647" cy="5959366"/>
          </a:xfrm>
          <a:prstGeom prst="rect">
            <a:avLst/>
          </a:prstGeom>
          <a:noFill/>
          <a:ln>
            <a:solidFill>
              <a:schemeClr val="tx1"/>
            </a:solidFill>
          </a:ln>
          <a:effectLst>
            <a:outerShdw blurRad="50800" dist="38100" dir="2700000" algn="tl" rotWithShape="0">
              <a:prstClr val="black">
                <a:alpha val="40000"/>
              </a:prstClr>
            </a:outerShdw>
          </a:effectLst>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normAutofit/>
          </a:bodyPr>
          <a:lstStyle/>
          <a:p>
            <a:r>
              <a:rPr lang="en-US" sz="2800" b="1" dirty="0" smtClean="0"/>
              <a:t>AOC-65 Treatability Study </a:t>
            </a:r>
            <a:endParaRPr lang="en-US" sz="2800" b="1" dirty="0" smtClean="0">
              <a:solidFill>
                <a:schemeClr val="accent1"/>
              </a:solidFill>
            </a:endParaRPr>
          </a:p>
        </p:txBody>
      </p:sp>
      <p:sp>
        <p:nvSpPr>
          <p:cNvPr id="109571" name="Rectangle 3"/>
          <p:cNvSpPr>
            <a:spLocks noGrp="1" noChangeArrowheads="1"/>
          </p:cNvSpPr>
          <p:nvPr>
            <p:ph idx="1"/>
          </p:nvPr>
        </p:nvSpPr>
        <p:spPr/>
        <p:txBody>
          <a:bodyPr/>
          <a:lstStyle/>
          <a:p>
            <a:pPr>
              <a:spcBef>
                <a:spcPts val="600"/>
              </a:spcBef>
              <a:spcAft>
                <a:spcPts val="900"/>
              </a:spcAft>
              <a:buNone/>
            </a:pPr>
            <a:r>
              <a:rPr lang="en-US" sz="2400" dirty="0" smtClean="0"/>
              <a:t>Activities since January 2012 :</a:t>
            </a:r>
          </a:p>
          <a:p>
            <a:pPr>
              <a:spcBef>
                <a:spcPts val="600"/>
              </a:spcBef>
              <a:spcAft>
                <a:spcPts val="900"/>
              </a:spcAft>
            </a:pPr>
            <a:r>
              <a:rPr lang="en-US" sz="2000" dirty="0" smtClean="0"/>
              <a:t>Excavated trench (as IRA) along drainage ditch west of Building 90.</a:t>
            </a:r>
          </a:p>
          <a:p>
            <a:pPr>
              <a:spcBef>
                <a:spcPts val="600"/>
              </a:spcBef>
              <a:spcAft>
                <a:spcPts val="600"/>
              </a:spcAft>
            </a:pPr>
            <a:r>
              <a:rPr lang="en-US" sz="2000" dirty="0" smtClean="0"/>
              <a:t>Performed fracture analysis on IRA trench walls. </a:t>
            </a:r>
          </a:p>
          <a:p>
            <a:pPr>
              <a:spcBef>
                <a:spcPts val="600"/>
              </a:spcBef>
              <a:spcAft>
                <a:spcPts val="600"/>
              </a:spcAft>
            </a:pPr>
            <a:r>
              <a:rPr lang="en-US" sz="2000" dirty="0" smtClean="0"/>
              <a:t>Constructed infiltration gallery for ISCO application within IRA trench. </a:t>
            </a:r>
          </a:p>
          <a:p>
            <a:pPr>
              <a:spcBef>
                <a:spcPts val="600"/>
              </a:spcBef>
              <a:spcAft>
                <a:spcPts val="600"/>
              </a:spcAft>
            </a:pPr>
            <a:r>
              <a:rPr lang="en-US" sz="2000" dirty="0" smtClean="0"/>
              <a:t>Conducted bench-scale testing for ISCO treatability study.</a:t>
            </a:r>
          </a:p>
          <a:p>
            <a:pPr>
              <a:spcBef>
                <a:spcPts val="600"/>
              </a:spcBef>
              <a:spcAft>
                <a:spcPts val="600"/>
              </a:spcAft>
            </a:pPr>
            <a:r>
              <a:rPr lang="en-US" sz="2000" dirty="0" smtClean="0"/>
              <a:t>Performed Sulfur Hexafluoride tracer test.</a:t>
            </a:r>
          </a:p>
          <a:p>
            <a:pPr>
              <a:spcBef>
                <a:spcPts val="600"/>
              </a:spcBef>
              <a:spcAft>
                <a:spcPts val="600"/>
              </a:spcAft>
            </a:pPr>
            <a:r>
              <a:rPr lang="en-US" sz="2000" dirty="0" smtClean="0"/>
              <a:t>Installed 7 treatability study wells for ISCO monitoring.</a:t>
            </a:r>
          </a:p>
          <a:p>
            <a:pPr lvl="2">
              <a:spcBef>
                <a:spcPts val="300"/>
              </a:spcBef>
            </a:pPr>
            <a:endParaRPr lang="en-US" sz="1600" dirty="0" smtClean="0"/>
          </a:p>
          <a:p>
            <a:endParaRPr lang="en-US" sz="2400" b="1" dirty="0" smtClean="0">
              <a:solidFill>
                <a:schemeClr val="tx2"/>
              </a:solidFill>
              <a:latin typeface="Book Antiqua" pitchFamily="18" charset="0"/>
            </a:endParaRPr>
          </a:p>
        </p:txBody>
      </p:sp>
      <p:sp>
        <p:nvSpPr>
          <p:cNvPr id="5" name="Slide Number Placeholder 4"/>
          <p:cNvSpPr>
            <a:spLocks noGrp="1"/>
          </p:cNvSpPr>
          <p:nvPr>
            <p:ph type="sldNum" sz="quarter" idx="12"/>
          </p:nvPr>
        </p:nvSpPr>
        <p:spPr/>
        <p:txBody>
          <a:bodyPr/>
          <a:lstStyle/>
          <a:p>
            <a:pPr>
              <a:defRPr/>
            </a:pPr>
            <a:fld id="{695504BC-1C25-4B38-8B81-CE216A83173A}" type="slidenum">
              <a:rPr lang="en-US" smtClean="0"/>
              <a:pPr>
                <a:defRPr/>
              </a:pPr>
              <a:t>45</a:t>
            </a:fld>
            <a:endParaRPr lang="en-US" dirty="0"/>
          </a:p>
        </p:txBody>
      </p:sp>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6362"/>
            <a:ext cx="9144000" cy="1143000"/>
          </a:xfrm>
        </p:spPr>
        <p:txBody>
          <a:bodyPr/>
          <a:lstStyle/>
          <a:p>
            <a:r>
              <a:rPr lang="en-US" sz="2800" b="1" dirty="0" smtClean="0"/>
              <a:t>AOC-65 Interim Removal Action</a:t>
            </a:r>
            <a:endParaRPr lang="en-US" sz="2800" b="1" dirty="0"/>
          </a:p>
        </p:txBody>
      </p:sp>
      <p:sp>
        <p:nvSpPr>
          <p:cNvPr id="3" name="Content Placeholder 2"/>
          <p:cNvSpPr>
            <a:spLocks noGrp="1"/>
          </p:cNvSpPr>
          <p:nvPr>
            <p:ph idx="1"/>
          </p:nvPr>
        </p:nvSpPr>
        <p:spPr>
          <a:xfrm>
            <a:off x="120566" y="1123707"/>
            <a:ext cx="2422609" cy="4482436"/>
          </a:xfrm>
        </p:spPr>
        <p:txBody>
          <a:bodyPr/>
          <a:lstStyle/>
          <a:p>
            <a:pPr>
              <a:spcBef>
                <a:spcPts val="1200"/>
              </a:spcBef>
              <a:defRPr/>
            </a:pPr>
            <a:r>
              <a:rPr lang="en-US" sz="1600" dirty="0" smtClean="0"/>
              <a:t>The IRA consisted of excavating a trench ~310 ft. long, ~3.5 ft. wide, and ~15 ft. deep.</a:t>
            </a:r>
          </a:p>
          <a:p>
            <a:pPr>
              <a:spcBef>
                <a:spcPts val="1200"/>
              </a:spcBef>
              <a:defRPr/>
            </a:pPr>
            <a:r>
              <a:rPr lang="en-US" sz="1600" dirty="0" smtClean="0"/>
              <a:t>Approximately 1,000 CY of materials were removed.</a:t>
            </a:r>
          </a:p>
          <a:p>
            <a:pPr>
              <a:spcBef>
                <a:spcPts val="1200"/>
              </a:spcBef>
              <a:defRPr/>
            </a:pPr>
            <a:r>
              <a:rPr lang="en-US" sz="1600" dirty="0" smtClean="0"/>
              <a:t>Sampling data indicated the presence of PCE in concentrations as high as 0.32 mg/kg in removed soils.</a:t>
            </a:r>
          </a:p>
          <a:p>
            <a:pPr>
              <a:spcBef>
                <a:spcPts val="1200"/>
              </a:spcBef>
              <a:defRPr/>
            </a:pPr>
            <a:r>
              <a:rPr lang="en-US" sz="1600" dirty="0" smtClean="0"/>
              <a:t>Characterization data indicated soils met Class 3 waste criteria.</a:t>
            </a:r>
          </a:p>
        </p:txBody>
      </p:sp>
      <p:sp>
        <p:nvSpPr>
          <p:cNvPr id="4" name="Slide Number Placeholder 3"/>
          <p:cNvSpPr>
            <a:spLocks noGrp="1"/>
          </p:cNvSpPr>
          <p:nvPr>
            <p:ph type="sldNum" sz="quarter" idx="12"/>
          </p:nvPr>
        </p:nvSpPr>
        <p:spPr/>
        <p:txBody>
          <a:bodyPr/>
          <a:lstStyle/>
          <a:p>
            <a:pPr>
              <a:defRPr/>
            </a:pPr>
            <a:fld id="{18EA8262-7B5E-4B5A-875F-58E0FA57DAD4}" type="slidenum">
              <a:rPr lang="en-US" smtClean="0"/>
              <a:pPr>
                <a:defRPr/>
              </a:pPr>
              <a:t>46</a:t>
            </a:fld>
            <a:endParaRPr lang="en-US" dirty="0"/>
          </a:p>
        </p:txBody>
      </p:sp>
      <p:sp>
        <p:nvSpPr>
          <p:cNvPr id="9" name="Content Placeholder 2"/>
          <p:cNvSpPr txBox="1">
            <a:spLocks/>
          </p:cNvSpPr>
          <p:nvPr/>
        </p:nvSpPr>
        <p:spPr bwMode="auto">
          <a:xfrm>
            <a:off x="4657725" y="4000500"/>
            <a:ext cx="4638675" cy="23526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1143000" marR="0" lvl="2" indent="-228600" algn="l" defTabSz="914400" rtl="0" eaLnBrk="0" fontAlgn="base" latinLnBrk="0" hangingPunct="0">
              <a:lnSpc>
                <a:spcPct val="100000"/>
              </a:lnSpc>
              <a:spcBef>
                <a:spcPct val="20000"/>
              </a:spcBef>
              <a:spcAft>
                <a:spcPct val="0"/>
              </a:spcAft>
              <a:buClrTx/>
              <a:buSzTx/>
              <a:buFontTx/>
              <a:buNone/>
              <a:tabLst/>
              <a:defRPr/>
            </a:pPr>
            <a:endParaRPr kumimoji="0" lang="en-US" sz="1200" b="0" i="0" u="none" strike="noStrike" kern="0" cap="none" spc="0" normalizeH="0" baseline="0" noProof="0" dirty="0">
              <a:ln>
                <a:noFill/>
              </a:ln>
              <a:solidFill>
                <a:schemeClr val="tx1"/>
              </a:solidFill>
              <a:effectLst/>
              <a:uLnTx/>
              <a:uFillTx/>
              <a:latin typeface="+mn-lt"/>
            </a:endParaRPr>
          </a:p>
        </p:txBody>
      </p:sp>
      <p:pic>
        <p:nvPicPr>
          <p:cNvPr id="5" name="Picture 2" descr="J:\CSSA Program\Restoration\AOCs\AOC 65\Photos\AOC 65 trench 1.JPG"/>
          <p:cNvPicPr>
            <a:picLocks noChangeAspect="1" noChangeArrowheads="1"/>
          </p:cNvPicPr>
          <p:nvPr/>
        </p:nvPicPr>
        <p:blipFill>
          <a:blip r:embed="rId2" cstate="print"/>
          <a:srcRect r="18056"/>
          <a:stretch>
            <a:fillRect/>
          </a:stretch>
        </p:blipFill>
        <p:spPr bwMode="auto">
          <a:xfrm>
            <a:off x="2715380" y="3438904"/>
            <a:ext cx="3575865" cy="3272805"/>
          </a:xfrm>
          <a:prstGeom prst="rect">
            <a:avLst/>
          </a:prstGeom>
          <a:noFill/>
          <a:ln>
            <a:solidFill>
              <a:schemeClr val="tx1"/>
            </a:solidFill>
          </a:ln>
          <a:effectLst>
            <a:outerShdw blurRad="50800" dist="38100" dir="2700000" algn="tl" rotWithShape="0">
              <a:prstClr val="black">
                <a:alpha val="40000"/>
              </a:prstClr>
            </a:outerShdw>
          </a:effectLst>
        </p:spPr>
      </p:pic>
      <p:pic>
        <p:nvPicPr>
          <p:cNvPr id="1027" name="Picture 3" descr="J:\CSSA Program\Restoration\AOCs\AOC 65\Photos\AOC 65 trench 2.JPG"/>
          <p:cNvPicPr>
            <a:picLocks noChangeAspect="1" noChangeArrowheads="1"/>
          </p:cNvPicPr>
          <p:nvPr/>
        </p:nvPicPr>
        <p:blipFill>
          <a:blip r:embed="rId3" cstate="print"/>
          <a:srcRect l="17222" t="7037" r="1944"/>
          <a:stretch>
            <a:fillRect/>
          </a:stretch>
        </p:blipFill>
        <p:spPr bwMode="auto">
          <a:xfrm>
            <a:off x="2623863" y="870183"/>
            <a:ext cx="2832794" cy="2443384"/>
          </a:xfrm>
          <a:prstGeom prst="rect">
            <a:avLst/>
          </a:prstGeom>
          <a:noFill/>
          <a:ln>
            <a:solidFill>
              <a:schemeClr val="tx1"/>
            </a:solidFill>
          </a:ln>
          <a:effectLst>
            <a:outerShdw blurRad="50800" dist="38100" dir="2700000" algn="tl" rotWithShape="0">
              <a:prstClr val="black">
                <a:alpha val="40000"/>
              </a:prstClr>
            </a:outerShdw>
          </a:effectLst>
        </p:spPr>
      </p:pic>
      <p:pic>
        <p:nvPicPr>
          <p:cNvPr id="1026" name="Picture 2" descr="J:\CSSA Program\Restoration\AOCs\AOC 65\Photos\DSC01410.JPG"/>
          <p:cNvPicPr>
            <a:picLocks noChangeAspect="1" noChangeArrowheads="1"/>
          </p:cNvPicPr>
          <p:nvPr/>
        </p:nvPicPr>
        <p:blipFill>
          <a:blip r:embed="rId4" cstate="screen"/>
          <a:srcRect l="13761"/>
          <a:stretch>
            <a:fillRect/>
          </a:stretch>
        </p:blipFill>
        <p:spPr bwMode="auto">
          <a:xfrm>
            <a:off x="5306641" y="896293"/>
            <a:ext cx="3574809" cy="3109006"/>
          </a:xfrm>
          <a:prstGeom prst="rect">
            <a:avLst/>
          </a:prstGeom>
          <a:noFill/>
          <a:ln>
            <a:solidFill>
              <a:schemeClr val="tx1"/>
            </a:solidFill>
          </a:ln>
          <a:effectLst>
            <a:outerShdw blurRad="50800" dist="38100" dir="2700000" algn="tl" rotWithShape="0">
              <a:prstClr val="black">
                <a:alpha val="40000"/>
              </a:prstClr>
            </a:outerShdw>
          </a:effectLst>
        </p:spPr>
      </p:pic>
      <p:pic>
        <p:nvPicPr>
          <p:cNvPr id="1028" name="Picture 4" descr="J:\CSSA Program\Restoration\AOCs\AOC 65\Photos\DSC01414.JPG"/>
          <p:cNvPicPr>
            <a:picLocks noChangeAspect="1" noChangeArrowheads="1"/>
          </p:cNvPicPr>
          <p:nvPr/>
        </p:nvPicPr>
        <p:blipFill>
          <a:blip r:embed="rId5" cstate="print"/>
          <a:srcRect l="4722"/>
          <a:stretch>
            <a:fillRect/>
          </a:stretch>
        </p:blipFill>
        <p:spPr bwMode="auto">
          <a:xfrm>
            <a:off x="6181327" y="4237021"/>
            <a:ext cx="2817818" cy="2218099"/>
          </a:xfrm>
          <a:prstGeom prst="rect">
            <a:avLst/>
          </a:prstGeom>
          <a:noFill/>
          <a:ln>
            <a:solidFill>
              <a:schemeClr val="tx1"/>
            </a:solidFill>
          </a:ln>
          <a:effectLst>
            <a:outerShdw blurRad="50800" dist="38100" dir="2700000" algn="tl" rotWithShape="0">
              <a:prstClr val="black">
                <a:alpha val="40000"/>
              </a:prstClr>
            </a:outerShdw>
          </a:effectLst>
        </p:spPr>
      </p:pic>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 y="959796"/>
            <a:ext cx="3667125" cy="3755079"/>
          </a:xfrm>
        </p:spPr>
        <p:txBody>
          <a:bodyPr/>
          <a:lstStyle/>
          <a:p>
            <a:r>
              <a:rPr lang="en-US" sz="2000" dirty="0" smtClean="0"/>
              <a:t>Objective:</a:t>
            </a:r>
          </a:p>
          <a:p>
            <a:pPr lvl="1"/>
            <a:r>
              <a:rPr lang="en-US" sz="1500" dirty="0" smtClean="0"/>
              <a:t>Determine vertical location of fractures within the trench to maximize exposure during ISCO application and construct infiltration gallery accordingly.</a:t>
            </a:r>
          </a:p>
          <a:p>
            <a:pPr lvl="1"/>
            <a:r>
              <a:rPr lang="en-US" sz="1500" dirty="0" smtClean="0"/>
              <a:t>Determine fracture trends to best position Treatability Study Wells (TSWs) to intercept pathways treated with ISCO.</a:t>
            </a:r>
          </a:p>
          <a:p>
            <a:pPr lvl="2"/>
            <a:endParaRPr lang="en-US" sz="1200" dirty="0" smtClean="0"/>
          </a:p>
        </p:txBody>
      </p:sp>
      <p:sp>
        <p:nvSpPr>
          <p:cNvPr id="4" name="Slide Number Placeholder 3"/>
          <p:cNvSpPr>
            <a:spLocks noGrp="1"/>
          </p:cNvSpPr>
          <p:nvPr>
            <p:ph type="sldNum" sz="quarter" idx="12"/>
          </p:nvPr>
        </p:nvSpPr>
        <p:spPr/>
        <p:txBody>
          <a:bodyPr/>
          <a:lstStyle/>
          <a:p>
            <a:pPr>
              <a:defRPr/>
            </a:pPr>
            <a:fld id="{18EA8262-7B5E-4B5A-875F-58E0FA57DAD4}" type="slidenum">
              <a:rPr lang="en-US" smtClean="0"/>
              <a:pPr>
                <a:defRPr/>
              </a:pPr>
              <a:t>47</a:t>
            </a:fld>
            <a:endParaRPr lang="en-US" dirty="0"/>
          </a:p>
        </p:txBody>
      </p:sp>
      <p:sp>
        <p:nvSpPr>
          <p:cNvPr id="5" name="Title 1"/>
          <p:cNvSpPr>
            <a:spLocks noGrp="1"/>
          </p:cNvSpPr>
          <p:nvPr>
            <p:ph type="title"/>
          </p:nvPr>
        </p:nvSpPr>
        <p:spPr>
          <a:xfrm>
            <a:off x="457200" y="301752"/>
            <a:ext cx="8229600" cy="555498"/>
          </a:xfrm>
        </p:spPr>
        <p:txBody>
          <a:bodyPr>
            <a:normAutofit fontScale="90000"/>
          </a:bodyPr>
          <a:lstStyle/>
          <a:p>
            <a:r>
              <a:rPr lang="en-US" sz="3200" b="1" dirty="0" smtClean="0"/>
              <a:t>AOC-65 IRA Fracture Analysis</a:t>
            </a:r>
            <a:endParaRPr lang="en-US" sz="2800" b="1" dirty="0"/>
          </a:p>
        </p:txBody>
      </p:sp>
      <p:pic>
        <p:nvPicPr>
          <p:cNvPr id="2051" name="Picture 3" descr="C:\Users\P0034439\Desktop\second fracture survey\S.JPG"/>
          <p:cNvPicPr>
            <a:picLocks noChangeAspect="1" noChangeArrowheads="1"/>
          </p:cNvPicPr>
          <p:nvPr/>
        </p:nvPicPr>
        <p:blipFill>
          <a:blip r:embed="rId2" cstate="screen"/>
          <a:srcRect/>
          <a:stretch>
            <a:fillRect/>
          </a:stretch>
        </p:blipFill>
        <p:spPr bwMode="auto">
          <a:xfrm>
            <a:off x="3759066" y="863937"/>
            <a:ext cx="5245099" cy="3933825"/>
          </a:xfrm>
          <a:prstGeom prst="rect">
            <a:avLst/>
          </a:prstGeom>
          <a:noFill/>
          <a:ln>
            <a:solidFill>
              <a:schemeClr val="tx1"/>
            </a:solidFill>
          </a:ln>
        </p:spPr>
      </p:pic>
      <p:sp>
        <p:nvSpPr>
          <p:cNvPr id="6" name="TextBox 5"/>
          <p:cNvSpPr txBox="1"/>
          <p:nvPr/>
        </p:nvSpPr>
        <p:spPr>
          <a:xfrm>
            <a:off x="3962400" y="4991100"/>
            <a:ext cx="5015345" cy="1508105"/>
          </a:xfrm>
          <a:prstGeom prst="rect">
            <a:avLst/>
          </a:prstGeom>
          <a:noFill/>
        </p:spPr>
        <p:txBody>
          <a:bodyPr wrap="square" rtlCol="0">
            <a:spAutoFit/>
          </a:bodyPr>
          <a:lstStyle/>
          <a:p>
            <a:pPr marL="342900" indent="-342900" eaLnBrk="0" hangingPunct="0">
              <a:spcBef>
                <a:spcPct val="20000"/>
              </a:spcBef>
              <a:buFont typeface="Arial" pitchFamily="34" charset="0"/>
              <a:buChar char="•"/>
            </a:pPr>
            <a:r>
              <a:rPr lang="en-US" sz="2000" dirty="0" smtClean="0">
                <a:latin typeface="+mn-lt"/>
              </a:rPr>
              <a:t>Photo Documentation</a:t>
            </a:r>
          </a:p>
          <a:p>
            <a:pPr marL="742950" lvl="1" indent="-285750" eaLnBrk="0" hangingPunct="0">
              <a:spcBef>
                <a:spcPct val="20000"/>
              </a:spcBef>
              <a:buFont typeface="Arial" pitchFamily="34" charset="0"/>
              <a:buChar char="–"/>
            </a:pPr>
            <a:r>
              <a:rPr lang="en-US" sz="1400" dirty="0" smtClean="0"/>
              <a:t>  </a:t>
            </a:r>
            <a:r>
              <a:rPr lang="en-US" sz="1500" dirty="0" smtClean="0">
                <a:latin typeface="+mn-lt"/>
              </a:rPr>
              <a:t>Trench walls were photographed</a:t>
            </a:r>
          </a:p>
          <a:p>
            <a:pPr marL="742950" lvl="1" indent="-285750" eaLnBrk="0" hangingPunct="0">
              <a:spcBef>
                <a:spcPct val="20000"/>
              </a:spcBef>
              <a:buFont typeface="Arial" pitchFamily="34" charset="0"/>
              <a:buChar char="–"/>
            </a:pPr>
            <a:r>
              <a:rPr lang="en-US" sz="1500" dirty="0" smtClean="0">
                <a:latin typeface="+mn-lt"/>
              </a:rPr>
              <a:t>  Visible fractures were sketched in profiles</a:t>
            </a:r>
          </a:p>
          <a:p>
            <a:pPr marL="742950" lvl="1" indent="-285750" eaLnBrk="0" hangingPunct="0">
              <a:spcBef>
                <a:spcPct val="20000"/>
              </a:spcBef>
              <a:buFont typeface="Arial" pitchFamily="34" charset="0"/>
              <a:buChar char="–"/>
            </a:pPr>
            <a:r>
              <a:rPr lang="en-US" sz="1500" dirty="0" smtClean="0">
                <a:latin typeface="+mn-lt"/>
              </a:rPr>
              <a:t>  Fractures were matched across the trench</a:t>
            </a:r>
          </a:p>
          <a:p>
            <a:pPr marL="742950" lvl="1" indent="-285750" eaLnBrk="0" hangingPunct="0">
              <a:spcBef>
                <a:spcPct val="20000"/>
              </a:spcBef>
              <a:buFont typeface="Arial" pitchFamily="34" charset="0"/>
              <a:buChar char="–"/>
            </a:pPr>
            <a:r>
              <a:rPr lang="en-US" sz="1500" dirty="0" smtClean="0">
                <a:latin typeface="+mn-lt"/>
              </a:rPr>
              <a:t>  Fracture trends plotted</a:t>
            </a:r>
          </a:p>
        </p:txBody>
      </p:sp>
      <p:pic>
        <p:nvPicPr>
          <p:cNvPr id="1026" name="Picture 2" descr="C:\Users\P0034439\Desktop\West wall Pictures\DSCF0949.JPG"/>
          <p:cNvPicPr>
            <a:picLocks noChangeAspect="1" noChangeArrowheads="1"/>
          </p:cNvPicPr>
          <p:nvPr/>
        </p:nvPicPr>
        <p:blipFill>
          <a:blip r:embed="rId3" cstate="screen"/>
          <a:srcRect/>
          <a:stretch>
            <a:fillRect/>
          </a:stretch>
        </p:blipFill>
        <p:spPr bwMode="auto">
          <a:xfrm>
            <a:off x="278119" y="3571876"/>
            <a:ext cx="3258494" cy="2443870"/>
          </a:xfrm>
          <a:prstGeom prst="rect">
            <a:avLst/>
          </a:prstGeom>
          <a:noFill/>
          <a:ln>
            <a:solidFill>
              <a:schemeClr val="tx1"/>
            </a:solidFill>
          </a:ln>
          <a:effectLst>
            <a:outerShdw blurRad="50800" dist="38100" algn="l" rotWithShape="0">
              <a:prstClr val="black">
                <a:alpha val="40000"/>
              </a:prstClr>
            </a:outerShdw>
          </a:effectLst>
        </p:spPr>
      </p:pic>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572000" y="2543176"/>
            <a:ext cx="1085850" cy="116955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rtlCol="0">
            <a:spAutoFit/>
          </a:bodyPr>
          <a:lstStyle/>
          <a:p>
            <a:r>
              <a:rPr lang="en-US" sz="1400" dirty="0" smtClean="0"/>
              <a:t>Fracture trends based on photo analysis.</a:t>
            </a:r>
            <a:endParaRPr lang="en-US" sz="1400" dirty="0"/>
          </a:p>
        </p:txBody>
      </p:sp>
      <p:pic>
        <p:nvPicPr>
          <p:cNvPr id="3074" name="Picture 2" descr="J:\CSSA\GIS\AOC65_Bldg90\Figures\AOC65_Well_Owners_Trench_FractureMap_EPA_Meeting.jpg"/>
          <p:cNvPicPr>
            <a:picLocks noChangeAspect="1" noChangeArrowheads="1"/>
          </p:cNvPicPr>
          <p:nvPr/>
        </p:nvPicPr>
        <p:blipFill>
          <a:blip r:embed="rId2" cstate="print"/>
          <a:srcRect l="12405" t="22321" r="7263" b="14243"/>
          <a:stretch>
            <a:fillRect/>
          </a:stretch>
        </p:blipFill>
        <p:spPr bwMode="auto">
          <a:xfrm>
            <a:off x="116649" y="1612900"/>
            <a:ext cx="4386948" cy="4483100"/>
          </a:xfrm>
          <a:prstGeom prst="rect">
            <a:avLst/>
          </a:prstGeom>
          <a:noFill/>
          <a:ln>
            <a:solidFill>
              <a:schemeClr val="tx1"/>
            </a:solidFill>
          </a:ln>
          <a:effectLst>
            <a:outerShdw blurRad="50800" dist="38100" dir="2700000" algn="tl" rotWithShape="0">
              <a:prstClr val="black">
                <a:alpha val="40000"/>
              </a:prstClr>
            </a:outerShdw>
          </a:effectLst>
        </p:spPr>
      </p:pic>
      <p:sp>
        <p:nvSpPr>
          <p:cNvPr id="2" name="Title 1"/>
          <p:cNvSpPr>
            <a:spLocks noGrp="1"/>
          </p:cNvSpPr>
          <p:nvPr>
            <p:ph type="title"/>
          </p:nvPr>
        </p:nvSpPr>
        <p:spPr>
          <a:xfrm>
            <a:off x="457200" y="169863"/>
            <a:ext cx="4105275" cy="735012"/>
          </a:xfrm>
        </p:spPr>
        <p:txBody>
          <a:bodyPr/>
          <a:lstStyle/>
          <a:p>
            <a:r>
              <a:rPr lang="en-US" sz="2400" b="1" dirty="0" smtClean="0"/>
              <a:t>AOC-65 IRA </a:t>
            </a:r>
            <a:br>
              <a:rPr lang="en-US" sz="2400" b="1" dirty="0" smtClean="0"/>
            </a:br>
            <a:r>
              <a:rPr lang="en-US" sz="2400" b="1" dirty="0" smtClean="0"/>
              <a:t>Fracture Analysis (cont.)</a:t>
            </a:r>
            <a:endParaRPr lang="en-US" sz="2400" b="1" dirty="0"/>
          </a:p>
        </p:txBody>
      </p:sp>
      <p:sp>
        <p:nvSpPr>
          <p:cNvPr id="4" name="Slide Number Placeholder 3"/>
          <p:cNvSpPr>
            <a:spLocks noGrp="1"/>
          </p:cNvSpPr>
          <p:nvPr>
            <p:ph type="sldNum" sz="quarter" idx="12"/>
          </p:nvPr>
        </p:nvSpPr>
        <p:spPr/>
        <p:txBody>
          <a:bodyPr/>
          <a:lstStyle/>
          <a:p>
            <a:pPr>
              <a:defRPr/>
            </a:pPr>
            <a:fld id="{18EA8262-7B5E-4B5A-875F-58E0FA57DAD4}" type="slidenum">
              <a:rPr lang="en-US" smtClean="0"/>
              <a:pPr>
                <a:defRPr/>
              </a:pPr>
              <a:t>48</a:t>
            </a:fld>
            <a:endParaRPr lang="en-US" dirty="0"/>
          </a:p>
        </p:txBody>
      </p:sp>
      <p:pic>
        <p:nvPicPr>
          <p:cNvPr id="7" name="Picture 6" descr="Fractures_TSW.jpg"/>
          <p:cNvPicPr>
            <a:picLocks noChangeAspect="1"/>
          </p:cNvPicPr>
          <p:nvPr/>
        </p:nvPicPr>
        <p:blipFill>
          <a:blip r:embed="rId3" cstate="screen"/>
          <a:srcRect/>
          <a:stretch>
            <a:fillRect/>
          </a:stretch>
        </p:blipFill>
        <p:spPr>
          <a:xfrm>
            <a:off x="5503698" y="209551"/>
            <a:ext cx="3446518" cy="4997450"/>
          </a:xfrm>
          <a:prstGeom prst="rect">
            <a:avLst/>
          </a:prstGeom>
          <a:ln w="15875">
            <a:solidFill>
              <a:schemeClr val="tx1"/>
            </a:solidFill>
          </a:ln>
        </p:spPr>
      </p:pic>
      <p:sp>
        <p:nvSpPr>
          <p:cNvPr id="8" name="Content Placeholder 7"/>
          <p:cNvSpPr>
            <a:spLocks noGrp="1"/>
          </p:cNvSpPr>
          <p:nvPr>
            <p:ph idx="1"/>
          </p:nvPr>
        </p:nvSpPr>
        <p:spPr>
          <a:xfrm>
            <a:off x="228599" y="945573"/>
            <a:ext cx="4419601" cy="523875"/>
          </a:xfrm>
        </p:spPr>
        <p:txBody>
          <a:bodyPr/>
          <a:lstStyle/>
          <a:p>
            <a:r>
              <a:rPr lang="en-US" sz="1600" dirty="0" smtClean="0"/>
              <a:t>TSW locations based on likely locations for fracture intersection.</a:t>
            </a:r>
            <a:endParaRPr lang="en-US" sz="1600" dirty="0"/>
          </a:p>
        </p:txBody>
      </p:sp>
      <p:pic>
        <p:nvPicPr>
          <p:cNvPr id="9" name="Picture 4" descr="C:\Users\P0034439\Desktop\rose6.tif"/>
          <p:cNvPicPr>
            <a:picLocks noChangeAspect="1" noChangeArrowheads="1"/>
          </p:cNvPicPr>
          <p:nvPr/>
        </p:nvPicPr>
        <p:blipFill>
          <a:blip r:embed="rId4" cstate="screen"/>
          <a:srcRect/>
          <a:stretch>
            <a:fillRect/>
          </a:stretch>
        </p:blipFill>
        <p:spPr bwMode="auto">
          <a:xfrm>
            <a:off x="6381750" y="4162424"/>
            <a:ext cx="2647950" cy="2613789"/>
          </a:xfrm>
          <a:prstGeom prst="rect">
            <a:avLst/>
          </a:prstGeom>
          <a:noFill/>
          <a:ln>
            <a:solidFill>
              <a:schemeClr val="tx1"/>
            </a:solidFill>
          </a:ln>
          <a:effectLst>
            <a:outerShdw blurRad="50800" dist="38100" dir="2700000" algn="tl" rotWithShape="0">
              <a:prstClr val="black">
                <a:alpha val="40000"/>
              </a:prstClr>
            </a:outerShdw>
          </a:effectLst>
        </p:spPr>
      </p:pic>
      <p:sp>
        <p:nvSpPr>
          <p:cNvPr id="10" name="TextBox 9"/>
          <p:cNvSpPr txBox="1"/>
          <p:nvPr/>
        </p:nvSpPr>
        <p:spPr>
          <a:xfrm>
            <a:off x="1449086" y="6094225"/>
            <a:ext cx="2197100" cy="338554"/>
          </a:xfrm>
          <a:prstGeom prst="rect">
            <a:avLst/>
          </a:prstGeom>
          <a:noFill/>
        </p:spPr>
        <p:txBody>
          <a:bodyPr wrap="square" rtlCol="0">
            <a:spAutoFit/>
          </a:bodyPr>
          <a:lstStyle/>
          <a:p>
            <a:r>
              <a:rPr lang="en-US" sz="1600" dirty="0" smtClean="0"/>
              <a:t>USGS mapped faults</a:t>
            </a:r>
            <a:endParaRPr lang="en-US" sz="1600" dirty="0"/>
          </a:p>
        </p:txBody>
      </p:sp>
      <p:sp>
        <p:nvSpPr>
          <p:cNvPr id="11" name="TextBox 10"/>
          <p:cNvSpPr txBox="1"/>
          <p:nvPr/>
        </p:nvSpPr>
        <p:spPr>
          <a:xfrm>
            <a:off x="4648201" y="5314949"/>
            <a:ext cx="1933574" cy="1400383"/>
          </a:xfrm>
          <a:prstGeom prst="rect">
            <a:avLst/>
          </a:prstGeom>
          <a:noFill/>
        </p:spPr>
        <p:txBody>
          <a:bodyPr wrap="square" rtlCol="0">
            <a:spAutoFit/>
          </a:bodyPr>
          <a:lstStyle/>
          <a:p>
            <a:pPr>
              <a:spcBef>
                <a:spcPts val="600"/>
              </a:spcBef>
              <a:spcAft>
                <a:spcPts val="300"/>
              </a:spcAft>
            </a:pPr>
            <a:r>
              <a:rPr lang="en-US" sz="1400" dirty="0" smtClean="0"/>
              <a:t>Rose diagram of 16 paired trench wall fractures. </a:t>
            </a:r>
          </a:p>
          <a:p>
            <a:pPr>
              <a:spcBef>
                <a:spcPts val="300"/>
              </a:spcBef>
              <a:spcAft>
                <a:spcPts val="0"/>
              </a:spcAft>
            </a:pPr>
            <a:r>
              <a:rPr lang="en-US" sz="1400" dirty="0" smtClean="0"/>
              <a:t>Mean fracture trend:</a:t>
            </a:r>
          </a:p>
          <a:p>
            <a:pPr>
              <a:spcBef>
                <a:spcPts val="0"/>
              </a:spcBef>
              <a:spcAft>
                <a:spcPts val="0"/>
              </a:spcAft>
            </a:pPr>
            <a:r>
              <a:rPr lang="en-US" sz="1400" dirty="0" smtClean="0"/>
              <a:t> (red line): N78.2E</a:t>
            </a:r>
          </a:p>
          <a:p>
            <a:endParaRPr lang="en-US" sz="1000" dirty="0"/>
          </a:p>
        </p:txBody>
      </p:sp>
      <p:sp>
        <p:nvSpPr>
          <p:cNvPr id="15" name="TextBox 14"/>
          <p:cNvSpPr txBox="1"/>
          <p:nvPr/>
        </p:nvSpPr>
        <p:spPr>
          <a:xfrm rot="20795117">
            <a:off x="2302546" y="1911811"/>
            <a:ext cx="876300" cy="307777"/>
          </a:xfrm>
          <a:prstGeom prst="rect">
            <a:avLst/>
          </a:prstGeom>
          <a:noFill/>
        </p:spPr>
        <p:txBody>
          <a:bodyPr wrap="square" rtlCol="0">
            <a:spAutoFit/>
          </a:bodyPr>
          <a:lstStyle/>
          <a:p>
            <a:r>
              <a:rPr lang="en-US" sz="1400" b="1" dirty="0" smtClean="0"/>
              <a:t>N76E</a:t>
            </a:r>
            <a:endParaRPr lang="en-US" sz="1400" b="1" dirty="0"/>
          </a:p>
        </p:txBody>
      </p:sp>
      <p:sp>
        <p:nvSpPr>
          <p:cNvPr id="16" name="TextBox 15"/>
          <p:cNvSpPr txBox="1"/>
          <p:nvPr/>
        </p:nvSpPr>
        <p:spPr>
          <a:xfrm rot="18994437">
            <a:off x="1774403" y="3206233"/>
            <a:ext cx="876300" cy="307777"/>
          </a:xfrm>
          <a:prstGeom prst="rect">
            <a:avLst/>
          </a:prstGeom>
          <a:noFill/>
        </p:spPr>
        <p:txBody>
          <a:bodyPr wrap="square" rtlCol="0">
            <a:spAutoFit/>
          </a:bodyPr>
          <a:lstStyle/>
          <a:p>
            <a:r>
              <a:rPr lang="en-US" sz="1400" b="1" dirty="0" smtClean="0"/>
              <a:t>N49E</a:t>
            </a:r>
            <a:endParaRPr lang="en-US" sz="1400" b="1" dirty="0"/>
          </a:p>
        </p:txBody>
      </p:sp>
      <p:sp>
        <p:nvSpPr>
          <p:cNvPr id="17" name="TextBox 16"/>
          <p:cNvSpPr txBox="1"/>
          <p:nvPr/>
        </p:nvSpPr>
        <p:spPr>
          <a:xfrm rot="19997707">
            <a:off x="3527002" y="3866176"/>
            <a:ext cx="876300" cy="307777"/>
          </a:xfrm>
          <a:prstGeom prst="rect">
            <a:avLst/>
          </a:prstGeom>
          <a:noFill/>
        </p:spPr>
        <p:txBody>
          <a:bodyPr wrap="square" rtlCol="0">
            <a:spAutoFit/>
          </a:bodyPr>
          <a:lstStyle/>
          <a:p>
            <a:r>
              <a:rPr lang="en-US" sz="1400" b="1" dirty="0" smtClean="0"/>
              <a:t>N65E</a:t>
            </a:r>
            <a:endParaRPr lang="en-US" sz="1400" b="1" dirty="0"/>
          </a:p>
        </p:txBody>
      </p:sp>
      <p:sp>
        <p:nvSpPr>
          <p:cNvPr id="18" name="TextBox 17"/>
          <p:cNvSpPr txBox="1"/>
          <p:nvPr/>
        </p:nvSpPr>
        <p:spPr>
          <a:xfrm rot="20328983">
            <a:off x="3086577" y="5023311"/>
            <a:ext cx="876300" cy="307777"/>
          </a:xfrm>
          <a:prstGeom prst="rect">
            <a:avLst/>
          </a:prstGeom>
          <a:noFill/>
        </p:spPr>
        <p:txBody>
          <a:bodyPr wrap="square" rtlCol="0">
            <a:spAutoFit/>
          </a:bodyPr>
          <a:lstStyle/>
          <a:p>
            <a:r>
              <a:rPr lang="en-US" sz="1400" b="1" dirty="0" smtClean="0"/>
              <a:t>N71E</a:t>
            </a:r>
            <a:endParaRPr lang="en-US" sz="1400" b="1" dirty="0"/>
          </a:p>
        </p:txBody>
      </p:sp>
      <p:sp>
        <p:nvSpPr>
          <p:cNvPr id="19" name="TextBox 18"/>
          <p:cNvSpPr txBox="1"/>
          <p:nvPr/>
        </p:nvSpPr>
        <p:spPr>
          <a:xfrm rot="18686742">
            <a:off x="393701" y="4145577"/>
            <a:ext cx="876300" cy="307777"/>
          </a:xfrm>
          <a:prstGeom prst="rect">
            <a:avLst/>
          </a:prstGeom>
          <a:noFill/>
        </p:spPr>
        <p:txBody>
          <a:bodyPr wrap="square" rtlCol="0">
            <a:spAutoFit/>
          </a:bodyPr>
          <a:lstStyle/>
          <a:p>
            <a:r>
              <a:rPr lang="en-US" sz="1400" b="1" dirty="0" smtClean="0"/>
              <a:t>N38E</a:t>
            </a:r>
            <a:endParaRPr lang="en-US" sz="1400" b="1" dirty="0"/>
          </a:p>
        </p:txBody>
      </p:sp>
      <p:sp>
        <p:nvSpPr>
          <p:cNvPr id="20" name="TextBox 19"/>
          <p:cNvSpPr txBox="1"/>
          <p:nvPr/>
        </p:nvSpPr>
        <p:spPr>
          <a:xfrm rot="18024808">
            <a:off x="3276600" y="3294676"/>
            <a:ext cx="876300" cy="307777"/>
          </a:xfrm>
          <a:prstGeom prst="rect">
            <a:avLst/>
          </a:prstGeom>
          <a:noFill/>
        </p:spPr>
        <p:txBody>
          <a:bodyPr wrap="square" rtlCol="0">
            <a:spAutoFit/>
          </a:bodyPr>
          <a:lstStyle/>
          <a:p>
            <a:r>
              <a:rPr lang="en-US" sz="1400" b="1" dirty="0" smtClean="0"/>
              <a:t>N28E</a:t>
            </a:r>
            <a:endParaRPr lang="en-US" sz="1400" b="1" dirty="0"/>
          </a:p>
        </p:txBody>
      </p:sp>
      <p:cxnSp>
        <p:nvCxnSpPr>
          <p:cNvPr id="25" name="Straight Connector 24"/>
          <p:cNvCxnSpPr/>
          <p:nvPr/>
        </p:nvCxnSpPr>
        <p:spPr bwMode="auto">
          <a:xfrm flipH="1">
            <a:off x="595592" y="2309756"/>
            <a:ext cx="3050144" cy="642752"/>
          </a:xfrm>
          <a:prstGeom prst="line">
            <a:avLst/>
          </a:prstGeom>
          <a:noFill/>
          <a:ln w="12700" cap="flat" cmpd="sng" algn="ctr">
            <a:solidFill>
              <a:srgbClr val="FF0000"/>
            </a:solidFill>
            <a:prstDash val="solid"/>
            <a:round/>
            <a:headEnd type="none" w="med" len="med"/>
            <a:tailEnd type="none" w="med" len="med"/>
          </a:ln>
          <a:effectLst/>
        </p:spPr>
      </p:cxnSp>
      <p:cxnSp>
        <p:nvCxnSpPr>
          <p:cNvPr id="27" name="Straight Connector 26"/>
          <p:cNvCxnSpPr/>
          <p:nvPr/>
        </p:nvCxnSpPr>
        <p:spPr bwMode="auto">
          <a:xfrm flipH="1">
            <a:off x="605480" y="2729366"/>
            <a:ext cx="3050144" cy="642752"/>
          </a:xfrm>
          <a:prstGeom prst="line">
            <a:avLst/>
          </a:prstGeom>
          <a:noFill/>
          <a:ln w="12700" cap="flat" cmpd="sng" algn="ctr">
            <a:solidFill>
              <a:srgbClr val="FF0000"/>
            </a:solidFill>
            <a:prstDash val="solid"/>
            <a:round/>
            <a:headEnd type="none" w="med" len="med"/>
            <a:tailEnd type="none" w="med" len="med"/>
          </a:ln>
          <a:effectLst/>
        </p:spPr>
      </p:cxnSp>
      <p:sp>
        <p:nvSpPr>
          <p:cNvPr id="28" name="TextBox 27"/>
          <p:cNvSpPr txBox="1"/>
          <p:nvPr/>
        </p:nvSpPr>
        <p:spPr>
          <a:xfrm rot="20913890">
            <a:off x="730326" y="2721393"/>
            <a:ext cx="2652842" cy="276999"/>
          </a:xfrm>
          <a:prstGeom prst="rect">
            <a:avLst/>
          </a:prstGeom>
          <a:noFill/>
        </p:spPr>
        <p:txBody>
          <a:bodyPr wrap="none" rtlCol="0">
            <a:spAutoFit/>
          </a:bodyPr>
          <a:lstStyle/>
          <a:p>
            <a:r>
              <a:rPr lang="en-US" sz="1200" b="1" dirty="0" smtClean="0"/>
              <a:t>Trench mean fracture trend: N78E</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95504BC-1C25-4B38-8B81-CE216A83173A}" type="slidenum">
              <a:rPr lang="en-US" smtClean="0"/>
              <a:pPr>
                <a:defRPr/>
              </a:pPr>
              <a:t>49</a:t>
            </a:fld>
            <a:endParaRPr lang="en-US" dirty="0"/>
          </a:p>
        </p:txBody>
      </p:sp>
      <p:sp>
        <p:nvSpPr>
          <p:cNvPr id="4" name="Rectangle 2"/>
          <p:cNvSpPr txBox="1">
            <a:spLocks noChangeArrowheads="1"/>
          </p:cNvSpPr>
          <p:nvPr/>
        </p:nvSpPr>
        <p:spPr bwMode="auto">
          <a:xfrm>
            <a:off x="0" y="0"/>
            <a:ext cx="4343399"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kern="0" dirty="0" smtClean="0">
                <a:solidFill>
                  <a:schemeClr val="tx2"/>
                </a:solidFill>
                <a:latin typeface="+mj-lt"/>
                <a:ea typeface="+mj-ea"/>
                <a:cs typeface="+mj-cs"/>
              </a:rPr>
              <a:t>Treatability Study Well (TSW) Installation</a:t>
            </a:r>
            <a:endParaRPr kumimoji="0" lang="en-US" sz="2400" b="1" i="0" u="none" strike="noStrike" kern="0" cap="none" spc="0" normalizeH="0" baseline="0" noProof="0" dirty="0" smtClean="0">
              <a:ln>
                <a:noFill/>
              </a:ln>
              <a:solidFill>
                <a:schemeClr val="tx2"/>
              </a:solidFill>
              <a:effectLst/>
              <a:uLnTx/>
              <a:uFillTx/>
              <a:latin typeface="+mj-lt"/>
              <a:ea typeface="+mj-ea"/>
              <a:cs typeface="+mj-cs"/>
            </a:endParaRPr>
          </a:p>
        </p:txBody>
      </p:sp>
      <p:sp>
        <p:nvSpPr>
          <p:cNvPr id="5" name="Rectangle 3"/>
          <p:cNvSpPr txBox="1">
            <a:spLocks noChangeArrowheads="1"/>
          </p:cNvSpPr>
          <p:nvPr/>
        </p:nvSpPr>
        <p:spPr bwMode="auto">
          <a:xfrm>
            <a:off x="457200" y="1600200"/>
            <a:ext cx="8374063"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marR="0" lvl="0" indent="-342900" algn="l" defTabSz="914400" rtl="0" eaLnBrk="1" fontAlgn="base" latinLnBrk="0" hangingPunct="1">
              <a:lnSpc>
                <a:spcPct val="90000"/>
              </a:lnSpc>
              <a:spcBef>
                <a:spcPct val="20000"/>
              </a:spcBef>
              <a:spcAft>
                <a:spcPct val="0"/>
              </a:spcAft>
              <a:buClrTx/>
              <a:buSzTx/>
              <a:buFont typeface="Wingdings" pitchFamily="2" charset="2"/>
              <a:buNone/>
              <a:tabLst/>
              <a:defRPr/>
            </a:pPr>
            <a:endParaRPr kumimoji="0" lang="en-US" sz="3200" b="1" i="0" u="none" strike="noStrike" kern="0" cap="none" spc="0" normalizeH="0" baseline="0" noProof="0" dirty="0" smtClean="0">
              <a:ln>
                <a:noFill/>
              </a:ln>
              <a:solidFill>
                <a:schemeClr val="tx2"/>
              </a:solidFill>
              <a:effectLst/>
              <a:uLnTx/>
              <a:uFillTx/>
              <a:latin typeface="Book Antiqua" pitchFamily="18" charset="0"/>
              <a:ea typeface="+mn-ea"/>
              <a:cs typeface="+mn-cs"/>
            </a:endParaRPr>
          </a:p>
        </p:txBody>
      </p:sp>
      <p:sp>
        <p:nvSpPr>
          <p:cNvPr id="7" name="Text Placeholder 2"/>
          <p:cNvSpPr txBox="1">
            <a:spLocks/>
          </p:cNvSpPr>
          <p:nvPr/>
        </p:nvSpPr>
        <p:spPr bwMode="auto">
          <a:xfrm>
            <a:off x="455159" y="1828800"/>
            <a:ext cx="3558041" cy="5029200"/>
          </a:xfrm>
          <a:prstGeom prst="rect">
            <a:avLst/>
          </a:prstGeom>
          <a:noFill/>
          <a:ln w="9525">
            <a:noFill/>
            <a:miter lim="800000"/>
            <a:headEnd/>
            <a:tailEnd/>
          </a:ln>
        </p:spPr>
        <p:txBody>
          <a:bodyPr/>
          <a:lstStyle/>
          <a:p>
            <a:pPr marL="342900" lvl="3" indent="-342900">
              <a:lnSpc>
                <a:spcPct val="90000"/>
              </a:lnSpc>
              <a:spcBef>
                <a:spcPts val="600"/>
              </a:spcBef>
              <a:spcAft>
                <a:spcPts val="600"/>
              </a:spcAft>
              <a:buClr>
                <a:schemeClr val="tx2"/>
              </a:buClr>
              <a:buSzPct val="115000"/>
              <a:buFont typeface="Arial" pitchFamily="34" charset="0"/>
              <a:buChar char="•"/>
              <a:defRPr/>
            </a:pPr>
            <a:r>
              <a:rPr lang="en-US" dirty="0" smtClean="0"/>
              <a:t>7</a:t>
            </a:r>
            <a:r>
              <a:rPr lang="en-US" dirty="0" smtClean="0">
                <a:latin typeface="+mn-lt"/>
              </a:rPr>
              <a:t> TSWs have been installed to improve the groundwater monitoring network within AOC-65.</a:t>
            </a:r>
          </a:p>
          <a:p>
            <a:pPr marL="342900" lvl="3" indent="-342900">
              <a:lnSpc>
                <a:spcPct val="90000"/>
              </a:lnSpc>
              <a:spcBef>
                <a:spcPts val="600"/>
              </a:spcBef>
              <a:spcAft>
                <a:spcPts val="600"/>
              </a:spcAft>
              <a:buClr>
                <a:schemeClr val="tx2"/>
              </a:buClr>
              <a:buSzPct val="115000"/>
              <a:buFont typeface="Arial" pitchFamily="34" charset="0"/>
              <a:buChar char="•"/>
              <a:defRPr/>
            </a:pPr>
            <a:r>
              <a:rPr lang="en-US" dirty="0" smtClean="0">
                <a:latin typeface="+mn-lt"/>
              </a:rPr>
              <a:t>TSWs will be monitoring points during the ISCO treatability study.</a:t>
            </a:r>
          </a:p>
          <a:p>
            <a:pPr marL="342900" lvl="3" indent="-342900">
              <a:lnSpc>
                <a:spcPct val="90000"/>
              </a:lnSpc>
              <a:spcBef>
                <a:spcPts val="600"/>
              </a:spcBef>
              <a:spcAft>
                <a:spcPts val="600"/>
              </a:spcAft>
              <a:buClr>
                <a:schemeClr val="tx2"/>
              </a:buClr>
              <a:buSzPct val="115000"/>
              <a:buFont typeface="Arial" pitchFamily="34" charset="0"/>
              <a:buChar char="•"/>
              <a:defRPr/>
            </a:pPr>
            <a:r>
              <a:rPr lang="en-US" dirty="0" smtClean="0">
                <a:latin typeface="+mn-lt"/>
              </a:rPr>
              <a:t>TSW locations are generally based on results from trench wall fracture analyses. </a:t>
            </a:r>
          </a:p>
          <a:p>
            <a:pPr marL="342900" lvl="3" indent="-342900">
              <a:lnSpc>
                <a:spcPct val="90000"/>
              </a:lnSpc>
              <a:spcBef>
                <a:spcPts val="600"/>
              </a:spcBef>
              <a:spcAft>
                <a:spcPts val="600"/>
              </a:spcAft>
              <a:buClr>
                <a:schemeClr val="tx2"/>
              </a:buClr>
              <a:buSzPct val="115000"/>
              <a:buFont typeface="Arial" pitchFamily="34" charset="0"/>
              <a:buChar char="•"/>
              <a:defRPr/>
            </a:pPr>
            <a:r>
              <a:rPr lang="en-US" dirty="0" smtClean="0">
                <a:latin typeface="+mn-lt"/>
              </a:rPr>
              <a:t>6 TSWs are ~40’ deep with 30’ of screen. One TSW is ~50’ deep with 30’ screen.</a:t>
            </a:r>
          </a:p>
          <a:p>
            <a:pPr marL="342900" lvl="3" indent="-342900">
              <a:lnSpc>
                <a:spcPct val="90000"/>
              </a:lnSpc>
              <a:spcBef>
                <a:spcPts val="600"/>
              </a:spcBef>
              <a:spcAft>
                <a:spcPts val="600"/>
              </a:spcAft>
              <a:buClr>
                <a:schemeClr val="tx2"/>
              </a:buClr>
              <a:buSzPct val="115000"/>
              <a:buFont typeface="Arial" pitchFamily="34" charset="0"/>
              <a:buChar char="•"/>
              <a:defRPr/>
            </a:pPr>
            <a:endParaRPr lang="en-US" dirty="0" smtClean="0">
              <a:latin typeface="+mn-lt"/>
            </a:endParaRPr>
          </a:p>
        </p:txBody>
      </p:sp>
      <p:pic>
        <p:nvPicPr>
          <p:cNvPr id="7170" name="Picture 2" descr="C:\Users\P0034439\Desktop\AOC65_TSW6_Locate.jpg"/>
          <p:cNvPicPr>
            <a:picLocks noChangeAspect="1" noChangeArrowheads="1"/>
          </p:cNvPicPr>
          <p:nvPr/>
        </p:nvPicPr>
        <p:blipFill>
          <a:blip r:embed="rId2" cstate="print"/>
          <a:srcRect l="10196" t="5511" r="17806" b="16827"/>
          <a:stretch>
            <a:fillRect/>
          </a:stretch>
        </p:blipFill>
        <p:spPr bwMode="auto">
          <a:xfrm>
            <a:off x="4965700" y="88900"/>
            <a:ext cx="4000500" cy="6667500"/>
          </a:xfrm>
          <a:prstGeom prst="rect">
            <a:avLst/>
          </a:prstGeom>
          <a:noFill/>
          <a:ln>
            <a:solidFill>
              <a:schemeClr val="tx1"/>
            </a:solidFill>
          </a:ln>
          <a:effectLst>
            <a:outerShdw blurRad="50800" dist="38100" dir="2700000" algn="tl" rotWithShape="0">
              <a:prstClr val="black">
                <a:alpha val="40000"/>
              </a:prstClr>
            </a:outerShdw>
          </a:effectLst>
        </p:spPr>
      </p:pic>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4864" eaLnBrk="1" fontAlgn="auto" hangingPunct="1">
              <a:spcAft>
                <a:spcPts val="0"/>
              </a:spcAft>
              <a:defRPr/>
            </a:pPr>
            <a:r>
              <a:rPr lang="en-US" dirty="0" smtClean="0">
                <a:effectLst>
                  <a:outerShdw blurRad="50800" dist="38100" dir="2700000" algn="tl" rotWithShape="0">
                    <a:prstClr val="black">
                      <a:alpha val="40000"/>
                    </a:prstClr>
                  </a:outerShdw>
                </a:effectLst>
              </a:rPr>
              <a:t>Status of Remaining Sites</a:t>
            </a:r>
            <a:endParaRPr lang="en-US" dirty="0">
              <a:effectLst>
                <a:outerShdw blurRad="50800" dist="38100" dir="2700000" algn="tl" rotWithShape="0">
                  <a:prstClr val="black">
                    <a:alpha val="40000"/>
                  </a:prstClr>
                </a:outerShdw>
              </a:effectLst>
            </a:endParaRPr>
          </a:p>
        </p:txBody>
      </p:sp>
      <p:sp>
        <p:nvSpPr>
          <p:cNvPr id="3" name="Slide Number Placeholder 2"/>
          <p:cNvSpPr>
            <a:spLocks noGrp="1"/>
          </p:cNvSpPr>
          <p:nvPr>
            <p:ph type="sldNum" sz="quarter" idx="12"/>
          </p:nvPr>
        </p:nvSpPr>
        <p:spPr>
          <a:xfrm>
            <a:off x="521677" y="6227640"/>
            <a:ext cx="2133600" cy="476250"/>
          </a:xfrm>
        </p:spPr>
        <p:txBody>
          <a:bodyPr/>
          <a:lstStyle/>
          <a:p>
            <a:pPr>
              <a:defRPr/>
            </a:pPr>
            <a:fld id="{695504BC-1C25-4B38-8B81-CE216A83173A}" type="slidenum">
              <a:rPr lang="en-US" smtClean="0"/>
              <a:pPr>
                <a:defRPr/>
              </a:pPr>
              <a:t>5</a:t>
            </a:fld>
            <a:endParaRPr lang="en-US" dirty="0"/>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1676" y="874672"/>
            <a:ext cx="2246475" cy="5811136"/>
          </a:xfrm>
        </p:spPr>
        <p:txBody>
          <a:bodyPr/>
          <a:lstStyle/>
          <a:p>
            <a:pPr>
              <a:spcBef>
                <a:spcPts val="600"/>
              </a:spcBef>
              <a:spcAft>
                <a:spcPts val="900"/>
              </a:spcAft>
            </a:pPr>
            <a:r>
              <a:rPr lang="en-US" sz="1600" dirty="0" smtClean="0"/>
              <a:t>Each zone is comprised of ½” -sized quartz gravel and includes a 2” perforated HDPE line that runs the length of the trench and is separated from adjacent zones by a 1-foot thick layer of compacted clay.</a:t>
            </a:r>
          </a:p>
          <a:p>
            <a:pPr>
              <a:spcBef>
                <a:spcPts val="600"/>
              </a:spcBef>
              <a:spcAft>
                <a:spcPts val="900"/>
              </a:spcAft>
            </a:pPr>
            <a:r>
              <a:rPr lang="en-US" sz="1600" dirty="0" smtClean="0"/>
              <a:t>Note: ISCO material will also be injected at SIW-01, located in the former vat location within Bldg. 90.</a:t>
            </a:r>
          </a:p>
          <a:p>
            <a:endParaRPr lang="en-US" sz="1800" dirty="0" smtClean="0"/>
          </a:p>
        </p:txBody>
      </p:sp>
      <p:sp>
        <p:nvSpPr>
          <p:cNvPr id="4" name="Slide Number Placeholder 3"/>
          <p:cNvSpPr>
            <a:spLocks noGrp="1"/>
          </p:cNvSpPr>
          <p:nvPr>
            <p:ph type="sldNum" sz="quarter" idx="12"/>
          </p:nvPr>
        </p:nvSpPr>
        <p:spPr/>
        <p:txBody>
          <a:bodyPr/>
          <a:lstStyle/>
          <a:p>
            <a:pPr>
              <a:defRPr/>
            </a:pPr>
            <a:fld id="{18EA8262-7B5E-4B5A-875F-58E0FA57DAD4}" type="slidenum">
              <a:rPr lang="en-US" smtClean="0"/>
              <a:pPr>
                <a:defRPr/>
              </a:pPr>
              <a:t>50</a:t>
            </a:fld>
            <a:endParaRPr lang="en-US" dirty="0"/>
          </a:p>
        </p:txBody>
      </p:sp>
      <p:sp>
        <p:nvSpPr>
          <p:cNvPr id="5" name="Title 1"/>
          <p:cNvSpPr>
            <a:spLocks noGrp="1"/>
          </p:cNvSpPr>
          <p:nvPr>
            <p:ph type="title"/>
          </p:nvPr>
        </p:nvSpPr>
        <p:spPr>
          <a:xfrm>
            <a:off x="2189389" y="317626"/>
            <a:ext cx="4375604" cy="942395"/>
          </a:xfrm>
        </p:spPr>
        <p:txBody>
          <a:bodyPr/>
          <a:lstStyle/>
          <a:p>
            <a:r>
              <a:rPr lang="en-US" sz="2400" b="1" dirty="0" smtClean="0"/>
              <a:t>ISCO Infiltration Gallery Construction</a:t>
            </a:r>
            <a:endParaRPr lang="en-US" sz="1600" b="1" dirty="0"/>
          </a:p>
        </p:txBody>
      </p:sp>
      <p:pic>
        <p:nvPicPr>
          <p:cNvPr id="8195" name="Picture 3" descr="C:\Users\P0034439\Desktop\CSSA-ISCO-inf2 Figure 4.jpg"/>
          <p:cNvPicPr>
            <a:picLocks noChangeAspect="1" noChangeArrowheads="1"/>
          </p:cNvPicPr>
          <p:nvPr/>
        </p:nvPicPr>
        <p:blipFill>
          <a:blip r:embed="rId2" cstate="print"/>
          <a:srcRect l="3328" t="8836" r="3154" b="4232"/>
          <a:stretch>
            <a:fillRect/>
          </a:stretch>
        </p:blipFill>
        <p:spPr bwMode="auto">
          <a:xfrm>
            <a:off x="2421780" y="1341913"/>
            <a:ext cx="6531598" cy="4940134"/>
          </a:xfrm>
          <a:prstGeom prst="rect">
            <a:avLst/>
          </a:prstGeom>
          <a:noFill/>
          <a:effectLst>
            <a:outerShdw blurRad="50800" dist="38100" dir="2700000" algn="tl" rotWithShape="0">
              <a:prstClr val="black">
                <a:alpha val="40000"/>
              </a:prstClr>
            </a:outerShdw>
          </a:effectLst>
        </p:spPr>
      </p:pic>
      <p:sp>
        <p:nvSpPr>
          <p:cNvPr id="11" name="Rectangle 10"/>
          <p:cNvSpPr/>
          <p:nvPr/>
        </p:nvSpPr>
        <p:spPr bwMode="auto">
          <a:xfrm>
            <a:off x="3580409" y="1995054"/>
            <a:ext cx="95004" cy="7719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Arial" charset="0"/>
            </a:endParaRPr>
          </a:p>
        </p:txBody>
      </p:sp>
      <p:sp>
        <p:nvSpPr>
          <p:cNvPr id="10" name="TextBox 9"/>
          <p:cNvSpPr txBox="1"/>
          <p:nvPr/>
        </p:nvSpPr>
        <p:spPr>
          <a:xfrm>
            <a:off x="714374" y="2632075"/>
            <a:ext cx="231776" cy="138499"/>
          </a:xfrm>
          <a:prstGeom prst="rect">
            <a:avLst/>
          </a:prstGeom>
          <a:noFill/>
        </p:spPr>
        <p:txBody>
          <a:bodyPr wrap="square" rtlCol="0">
            <a:spAutoFit/>
          </a:bodyPr>
          <a:lstStyle/>
          <a:p>
            <a:r>
              <a:rPr lang="en-US" sz="300" b="1" dirty="0" smtClean="0"/>
              <a:t>19</a:t>
            </a:r>
            <a:endParaRPr lang="en-US" sz="300" b="1" dirty="0"/>
          </a:p>
        </p:txBody>
      </p:sp>
      <p:sp>
        <p:nvSpPr>
          <p:cNvPr id="14" name="TextBox 13"/>
          <p:cNvSpPr txBox="1"/>
          <p:nvPr/>
        </p:nvSpPr>
        <p:spPr>
          <a:xfrm>
            <a:off x="3503224" y="1953493"/>
            <a:ext cx="296881" cy="153888"/>
          </a:xfrm>
          <a:prstGeom prst="rect">
            <a:avLst/>
          </a:prstGeom>
          <a:noFill/>
        </p:spPr>
        <p:txBody>
          <a:bodyPr wrap="square" rtlCol="0">
            <a:spAutoFit/>
          </a:bodyPr>
          <a:lstStyle/>
          <a:p>
            <a:r>
              <a:rPr lang="en-US" sz="400" dirty="0" smtClean="0"/>
              <a:t>19</a:t>
            </a:r>
            <a:endParaRPr lang="en-US" sz="400" dirty="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18EA8262-7B5E-4B5A-875F-58E0FA57DAD4}" type="slidenum">
              <a:rPr lang="en-US" smtClean="0"/>
              <a:pPr>
                <a:defRPr/>
              </a:pPr>
              <a:t>51</a:t>
            </a:fld>
            <a:endParaRPr lang="en-US" dirty="0"/>
          </a:p>
        </p:txBody>
      </p:sp>
      <p:sp>
        <p:nvSpPr>
          <p:cNvPr id="5" name="Title 1"/>
          <p:cNvSpPr>
            <a:spLocks noGrp="1"/>
          </p:cNvSpPr>
          <p:nvPr>
            <p:ph type="title"/>
          </p:nvPr>
        </p:nvSpPr>
        <p:spPr>
          <a:xfrm>
            <a:off x="1027338" y="0"/>
            <a:ext cx="7354661" cy="771525"/>
          </a:xfrm>
        </p:spPr>
        <p:txBody>
          <a:bodyPr/>
          <a:lstStyle/>
          <a:p>
            <a:r>
              <a:rPr lang="en-US" sz="2400" b="1" dirty="0" smtClean="0"/>
              <a:t>ISCO Infiltration Gallery Construction (cont.)</a:t>
            </a:r>
            <a:endParaRPr lang="en-US" sz="1600" b="1" dirty="0"/>
          </a:p>
        </p:txBody>
      </p:sp>
      <p:pic>
        <p:nvPicPr>
          <p:cNvPr id="8194" name="Picture 2" descr="J:\CSSA Program\Restoration\Treatability Studies\AOC-65\AOC 65 Trench pictures-profile\Trench Photos\DSCF1488.JPG"/>
          <p:cNvPicPr>
            <a:picLocks noChangeAspect="1" noChangeArrowheads="1"/>
          </p:cNvPicPr>
          <p:nvPr/>
        </p:nvPicPr>
        <p:blipFill>
          <a:blip r:embed="rId2" cstate="print">
            <a:lum bright="12000" contrast="11000"/>
          </a:blip>
          <a:srcRect/>
          <a:stretch>
            <a:fillRect/>
          </a:stretch>
        </p:blipFill>
        <p:spPr bwMode="auto">
          <a:xfrm>
            <a:off x="6391275" y="1592577"/>
            <a:ext cx="2358844" cy="3145125"/>
          </a:xfrm>
          <a:prstGeom prst="rect">
            <a:avLst/>
          </a:prstGeom>
          <a:noFill/>
          <a:ln>
            <a:solidFill>
              <a:schemeClr val="tx1"/>
            </a:solidFill>
          </a:ln>
          <a:effectLst>
            <a:outerShdw blurRad="50800" dist="38100" dir="2700000" algn="tl" rotWithShape="0">
              <a:prstClr val="black">
                <a:alpha val="40000"/>
              </a:prstClr>
            </a:outerShdw>
          </a:effectLst>
        </p:spPr>
      </p:pic>
      <p:sp>
        <p:nvSpPr>
          <p:cNvPr id="8" name="Content Placeholder 2"/>
          <p:cNvSpPr txBox="1">
            <a:spLocks/>
          </p:cNvSpPr>
          <p:nvPr/>
        </p:nvSpPr>
        <p:spPr bwMode="auto">
          <a:xfrm>
            <a:off x="6237124" y="4950096"/>
            <a:ext cx="2859251" cy="129830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0" fontAlgn="base" latinLnBrk="0" hangingPunct="0">
              <a:lnSpc>
                <a:spcPct val="100000"/>
              </a:lnSpc>
              <a:spcBef>
                <a:spcPts val="600"/>
              </a:spcBef>
              <a:spcAft>
                <a:spcPts val="900"/>
              </a:spcAft>
              <a:buClrTx/>
              <a:buSzTx/>
              <a:buFont typeface="Arial" pitchFamily="34" charset="0"/>
              <a:buChar char="•"/>
              <a:tabLst/>
              <a:defRPr/>
            </a:pPr>
            <a:r>
              <a:rPr kumimoji="0" lang="en-US" sz="1600" b="0" i="0" u="none" strike="noStrike" kern="0" cap="none" spc="0" normalizeH="0" baseline="0" noProof="0" dirty="0" smtClean="0">
                <a:ln>
                  <a:noFill/>
                </a:ln>
                <a:solidFill>
                  <a:schemeClr val="tx1"/>
                </a:solidFill>
                <a:effectLst/>
                <a:uLnTx/>
                <a:uFillTx/>
                <a:latin typeface="+mn-lt"/>
                <a:ea typeface="+mn-ea"/>
                <a:cs typeface="+mn-cs"/>
              </a:rPr>
              <a:t>The perforated HDPE injection lines terminate at the northern portion of the trench where they will be connected to tanks for oxidant and activator delivery.</a:t>
            </a:r>
          </a:p>
          <a:p>
            <a:pPr marL="342900" marR="0" lvl="0" indent="-342900" algn="l" defTabSz="914400" rtl="0" eaLnBrk="0" fontAlgn="base" latinLnBrk="0" hangingPunct="0">
              <a:lnSpc>
                <a:spcPct val="100000"/>
              </a:lnSpc>
              <a:spcBef>
                <a:spcPct val="20000"/>
              </a:spcBef>
              <a:spcAft>
                <a:spcPct val="0"/>
              </a:spcAft>
              <a:buClrTx/>
              <a:buSzTx/>
              <a:buFontTx/>
              <a:buChar char="•"/>
              <a:tabLst/>
              <a:defRPr/>
            </a:pPr>
            <a:endParaRPr kumimoji="0" lang="en-US" sz="1800" b="0" i="0" u="none" strike="noStrike" kern="0" cap="none" spc="0" normalizeH="0" baseline="0" noProof="0" dirty="0" smtClean="0">
              <a:ln>
                <a:noFill/>
              </a:ln>
              <a:solidFill>
                <a:schemeClr val="tx1"/>
              </a:solidFill>
              <a:effectLst/>
              <a:uLnTx/>
              <a:uFillTx/>
              <a:latin typeface="+mn-lt"/>
              <a:ea typeface="+mn-ea"/>
              <a:cs typeface="+mn-cs"/>
            </a:endParaRPr>
          </a:p>
        </p:txBody>
      </p:sp>
      <p:pic>
        <p:nvPicPr>
          <p:cNvPr id="1027" name="Picture 3" descr="S:\Adrien\Photos\Clay layer compaction upper mid layer.JPG"/>
          <p:cNvPicPr>
            <a:picLocks noChangeAspect="1" noChangeArrowheads="1"/>
          </p:cNvPicPr>
          <p:nvPr/>
        </p:nvPicPr>
        <p:blipFill>
          <a:blip r:embed="rId3" cstate="print"/>
          <a:srcRect l="12341" r="16552"/>
          <a:stretch>
            <a:fillRect/>
          </a:stretch>
        </p:blipFill>
        <p:spPr bwMode="auto">
          <a:xfrm>
            <a:off x="276225" y="3312318"/>
            <a:ext cx="2494694" cy="2631282"/>
          </a:xfrm>
          <a:prstGeom prst="rect">
            <a:avLst/>
          </a:prstGeom>
          <a:noFill/>
          <a:ln>
            <a:solidFill>
              <a:schemeClr val="tx1"/>
            </a:solidFill>
          </a:ln>
          <a:effectLst>
            <a:outerShdw blurRad="50800" dist="38100" dir="2700000" algn="tl" rotWithShape="0">
              <a:prstClr val="black">
                <a:alpha val="40000"/>
              </a:prstClr>
            </a:outerShdw>
          </a:effectLst>
        </p:spPr>
      </p:pic>
      <p:pic>
        <p:nvPicPr>
          <p:cNvPr id="1030" name="Picture 6" descr="S:\Adrien\Photos\ISCO Header Install.JPG"/>
          <p:cNvPicPr>
            <a:picLocks noChangeAspect="1" noChangeArrowheads="1"/>
          </p:cNvPicPr>
          <p:nvPr/>
        </p:nvPicPr>
        <p:blipFill>
          <a:blip r:embed="rId4" cstate="print"/>
          <a:srcRect/>
          <a:stretch>
            <a:fillRect/>
          </a:stretch>
        </p:blipFill>
        <p:spPr bwMode="auto">
          <a:xfrm>
            <a:off x="3013074" y="3790949"/>
            <a:ext cx="2806700" cy="2105025"/>
          </a:xfrm>
          <a:prstGeom prst="rect">
            <a:avLst/>
          </a:prstGeom>
          <a:noFill/>
          <a:ln>
            <a:solidFill>
              <a:schemeClr val="tx1"/>
            </a:solidFill>
          </a:ln>
          <a:effectLst>
            <a:outerShdw blurRad="50800" dist="38100" dir="2700000" algn="tl" rotWithShape="0">
              <a:prstClr val="black">
                <a:alpha val="40000"/>
              </a:prstClr>
            </a:outerShdw>
          </a:effectLst>
        </p:spPr>
      </p:pic>
      <p:pic>
        <p:nvPicPr>
          <p:cNvPr id="1026" name="Picture 2" descr="S:\Adrien\Photos\Gravel install.JPG"/>
          <p:cNvPicPr>
            <a:picLocks noChangeAspect="1" noChangeArrowheads="1"/>
          </p:cNvPicPr>
          <p:nvPr/>
        </p:nvPicPr>
        <p:blipFill>
          <a:blip r:embed="rId5" cstate="print"/>
          <a:srcRect/>
          <a:stretch>
            <a:fillRect/>
          </a:stretch>
        </p:blipFill>
        <p:spPr bwMode="auto">
          <a:xfrm>
            <a:off x="263525" y="733425"/>
            <a:ext cx="3174999" cy="2381249"/>
          </a:xfrm>
          <a:prstGeom prst="rect">
            <a:avLst/>
          </a:prstGeom>
          <a:noFill/>
          <a:ln>
            <a:solidFill>
              <a:schemeClr val="tx1"/>
            </a:solidFill>
          </a:ln>
          <a:effectLst>
            <a:outerShdw blurRad="50800" dist="38100" dir="2700000" algn="tl" rotWithShape="0">
              <a:prstClr val="black">
                <a:alpha val="40000"/>
              </a:prstClr>
            </a:outerShdw>
          </a:effectLst>
        </p:spPr>
      </p:pic>
      <p:pic>
        <p:nvPicPr>
          <p:cNvPr id="1029" name="Picture 5" descr="S:\Adrien\Photos\polyline install.JPG"/>
          <p:cNvPicPr>
            <a:picLocks noChangeAspect="1" noChangeArrowheads="1"/>
          </p:cNvPicPr>
          <p:nvPr/>
        </p:nvPicPr>
        <p:blipFill>
          <a:blip r:embed="rId6" cstate="print"/>
          <a:srcRect/>
          <a:stretch>
            <a:fillRect/>
          </a:stretch>
        </p:blipFill>
        <p:spPr bwMode="auto">
          <a:xfrm>
            <a:off x="2924174" y="1257300"/>
            <a:ext cx="3276601" cy="2457450"/>
          </a:xfrm>
          <a:prstGeom prst="rect">
            <a:avLst/>
          </a:prstGeom>
          <a:noFill/>
          <a:ln>
            <a:solidFill>
              <a:schemeClr val="tx1"/>
            </a:solidFill>
          </a:ln>
          <a:effectLst>
            <a:outerShdw blurRad="50800" dist="38100" dir="2700000" algn="tl" rotWithShape="0">
              <a:prstClr val="black">
                <a:alpha val="40000"/>
              </a:prstClr>
            </a:outerShdw>
          </a:effectLst>
        </p:spPr>
      </p:pic>
      <p:sp>
        <p:nvSpPr>
          <p:cNvPr id="12" name="TextBox 11"/>
          <p:cNvSpPr txBox="1"/>
          <p:nvPr/>
        </p:nvSpPr>
        <p:spPr>
          <a:xfrm>
            <a:off x="3790950" y="676275"/>
            <a:ext cx="3629025" cy="584775"/>
          </a:xfrm>
          <a:prstGeom prst="rect">
            <a:avLst/>
          </a:prstGeom>
          <a:noFill/>
        </p:spPr>
        <p:txBody>
          <a:bodyPr wrap="square" rtlCol="0">
            <a:spAutoFit/>
          </a:bodyPr>
          <a:lstStyle/>
          <a:p>
            <a:r>
              <a:rPr lang="en-US" sz="1600" dirty="0" smtClean="0"/>
              <a:t>Gravel added and leveled.</a:t>
            </a:r>
          </a:p>
          <a:p>
            <a:r>
              <a:rPr lang="en-US" sz="1600" dirty="0" smtClean="0"/>
              <a:t>          Injection lines installed.</a:t>
            </a:r>
            <a:endParaRPr lang="en-US" sz="1600" dirty="0"/>
          </a:p>
        </p:txBody>
      </p:sp>
      <p:sp>
        <p:nvSpPr>
          <p:cNvPr id="14" name="TextBox 13"/>
          <p:cNvSpPr txBox="1"/>
          <p:nvPr/>
        </p:nvSpPr>
        <p:spPr>
          <a:xfrm>
            <a:off x="1314450" y="6096000"/>
            <a:ext cx="4467225" cy="584775"/>
          </a:xfrm>
          <a:prstGeom prst="rect">
            <a:avLst/>
          </a:prstGeom>
          <a:noFill/>
        </p:spPr>
        <p:txBody>
          <a:bodyPr wrap="square" rtlCol="0">
            <a:spAutoFit/>
          </a:bodyPr>
          <a:lstStyle/>
          <a:p>
            <a:r>
              <a:rPr lang="en-US" sz="1600" dirty="0" smtClean="0"/>
              <a:t>		Injection headers installed.</a:t>
            </a:r>
          </a:p>
          <a:p>
            <a:r>
              <a:rPr lang="en-US" sz="1600" dirty="0" smtClean="0"/>
              <a:t>Clay layer added and compacted.</a:t>
            </a:r>
            <a:endParaRPr lang="en-US" sz="1600" dirty="0"/>
          </a:p>
        </p:txBody>
      </p:sp>
      <p:cxnSp>
        <p:nvCxnSpPr>
          <p:cNvPr id="16" name="Straight Arrow Connector 15"/>
          <p:cNvCxnSpPr/>
          <p:nvPr/>
        </p:nvCxnSpPr>
        <p:spPr bwMode="auto">
          <a:xfrm flipH="1" flipV="1">
            <a:off x="1752600" y="5819776"/>
            <a:ext cx="28575" cy="466724"/>
          </a:xfrm>
          <a:prstGeom prst="straightConnector1">
            <a:avLst/>
          </a:prstGeom>
          <a:noFill/>
          <a:ln w="9525" cap="flat" cmpd="sng" algn="ctr">
            <a:solidFill>
              <a:schemeClr val="tx1"/>
            </a:solidFill>
            <a:prstDash val="solid"/>
            <a:round/>
            <a:headEnd type="none" w="med" len="med"/>
            <a:tailEnd type="stealth"/>
          </a:ln>
          <a:effectLst/>
        </p:spPr>
      </p:cxnSp>
      <p:cxnSp>
        <p:nvCxnSpPr>
          <p:cNvPr id="18" name="Straight Arrow Connector 17"/>
          <p:cNvCxnSpPr/>
          <p:nvPr/>
        </p:nvCxnSpPr>
        <p:spPr bwMode="auto">
          <a:xfrm flipV="1">
            <a:off x="4629150" y="5695950"/>
            <a:ext cx="9525" cy="466726"/>
          </a:xfrm>
          <a:prstGeom prst="straightConnector1">
            <a:avLst/>
          </a:prstGeom>
          <a:noFill/>
          <a:ln w="9525" cap="flat" cmpd="sng" algn="ctr">
            <a:solidFill>
              <a:schemeClr val="tx1"/>
            </a:solidFill>
            <a:prstDash val="solid"/>
            <a:round/>
            <a:headEnd type="none" w="med" len="med"/>
            <a:tailEnd type="stealth"/>
          </a:ln>
          <a:effectLst/>
        </p:spPr>
      </p:cxnSp>
      <p:cxnSp>
        <p:nvCxnSpPr>
          <p:cNvPr id="24" name="Straight Arrow Connector 23"/>
          <p:cNvCxnSpPr/>
          <p:nvPr/>
        </p:nvCxnSpPr>
        <p:spPr bwMode="auto">
          <a:xfrm flipH="1">
            <a:off x="2905125" y="819151"/>
            <a:ext cx="838200" cy="200024"/>
          </a:xfrm>
          <a:prstGeom prst="straightConnector1">
            <a:avLst/>
          </a:prstGeom>
          <a:noFill/>
          <a:ln w="9525" cap="flat" cmpd="sng" algn="ctr">
            <a:solidFill>
              <a:schemeClr val="tx1"/>
            </a:solidFill>
            <a:prstDash val="solid"/>
            <a:round/>
            <a:headEnd type="none" w="med" len="med"/>
            <a:tailEnd type="stealth"/>
          </a:ln>
          <a:effectLst/>
        </p:spPr>
      </p:cxnSp>
      <p:cxnSp>
        <p:nvCxnSpPr>
          <p:cNvPr id="26" name="Straight Arrow Connector 25"/>
          <p:cNvCxnSpPr/>
          <p:nvPr/>
        </p:nvCxnSpPr>
        <p:spPr bwMode="auto">
          <a:xfrm>
            <a:off x="4514850" y="1200150"/>
            <a:ext cx="19050" cy="619125"/>
          </a:xfrm>
          <a:prstGeom prst="straightConnector1">
            <a:avLst/>
          </a:prstGeom>
          <a:noFill/>
          <a:ln w="9525" cap="flat" cmpd="sng" algn="ctr">
            <a:solidFill>
              <a:schemeClr val="tx1"/>
            </a:solidFill>
            <a:prstDash val="solid"/>
            <a:round/>
            <a:headEnd type="none" w="med" len="med"/>
            <a:tailEnd type="stealth"/>
          </a:ln>
          <a:effectLst/>
        </p:spPr>
      </p:cxn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95504BC-1C25-4B38-8B81-CE216A83173A}" type="slidenum">
              <a:rPr lang="en-US" smtClean="0"/>
              <a:pPr>
                <a:defRPr/>
              </a:pPr>
              <a:t>52</a:t>
            </a:fld>
            <a:endParaRPr lang="en-US" dirty="0"/>
          </a:p>
        </p:txBody>
      </p:sp>
      <p:sp>
        <p:nvSpPr>
          <p:cNvPr id="5" name="TextBox 4"/>
          <p:cNvSpPr txBox="1"/>
          <p:nvPr/>
        </p:nvSpPr>
        <p:spPr>
          <a:xfrm>
            <a:off x="843147" y="240970"/>
            <a:ext cx="7861465" cy="830997"/>
          </a:xfrm>
          <a:prstGeom prst="rect">
            <a:avLst/>
          </a:prstGeom>
          <a:noFill/>
        </p:spPr>
        <p:txBody>
          <a:bodyPr wrap="square" rtlCol="0">
            <a:spAutoFit/>
          </a:bodyPr>
          <a:lstStyle/>
          <a:p>
            <a:pPr lvl="0" algn="ctr"/>
            <a:r>
              <a:rPr lang="en-US" sz="2400" b="1" kern="0" dirty="0" smtClean="0">
                <a:solidFill>
                  <a:schemeClr val="tx2"/>
                </a:solidFill>
                <a:latin typeface="+mj-lt"/>
                <a:ea typeface="+mj-ea"/>
                <a:cs typeface="+mj-cs"/>
              </a:rPr>
              <a:t>Sulfur Hexafluoride (SF6) Tracer Test</a:t>
            </a:r>
          </a:p>
          <a:p>
            <a:pPr algn="ctr"/>
            <a:r>
              <a:rPr lang="en-US" sz="2400" b="1" dirty="0" smtClean="0"/>
              <a:t>AOC-65 Profile View</a:t>
            </a:r>
            <a:endParaRPr lang="en-US" sz="2400" b="1" dirty="0"/>
          </a:p>
        </p:txBody>
      </p:sp>
      <p:grpSp>
        <p:nvGrpSpPr>
          <p:cNvPr id="3" name="Group 6"/>
          <p:cNvGrpSpPr/>
          <p:nvPr/>
        </p:nvGrpSpPr>
        <p:grpSpPr>
          <a:xfrm>
            <a:off x="104078" y="1152524"/>
            <a:ext cx="8935844" cy="4905375"/>
            <a:chOff x="104078" y="1152524"/>
            <a:chExt cx="8935844" cy="4905375"/>
          </a:xfrm>
        </p:grpSpPr>
        <p:pic>
          <p:nvPicPr>
            <p:cNvPr id="1026" name="Picture 2" descr="C:\Users\P0034439\Desktop\AOC-65 Profile View2.jpg"/>
            <p:cNvPicPr>
              <a:picLocks noChangeAspect="1" noChangeArrowheads="1"/>
            </p:cNvPicPr>
            <p:nvPr/>
          </p:nvPicPr>
          <p:blipFill>
            <a:blip r:embed="rId2" cstate="print"/>
            <a:srcRect l="6075" t="7479" r="7159" b="30881"/>
            <a:stretch>
              <a:fillRect/>
            </a:stretch>
          </p:blipFill>
          <p:spPr bwMode="auto">
            <a:xfrm>
              <a:off x="104078" y="1152524"/>
              <a:ext cx="8935844" cy="4905375"/>
            </a:xfrm>
            <a:prstGeom prst="rect">
              <a:avLst/>
            </a:prstGeom>
            <a:noFill/>
            <a:ln>
              <a:solidFill>
                <a:schemeClr val="tx1"/>
              </a:solidFill>
            </a:ln>
            <a:effectLst>
              <a:outerShdw blurRad="50800" dist="38100" dir="2700000" algn="tl" rotWithShape="0">
                <a:prstClr val="black">
                  <a:alpha val="40000"/>
                </a:prstClr>
              </a:outerShdw>
            </a:effectLst>
          </p:spPr>
        </p:pic>
        <p:sp>
          <p:nvSpPr>
            <p:cNvPr id="6" name="Rectangle 5"/>
            <p:cNvSpPr/>
            <p:nvPr/>
          </p:nvSpPr>
          <p:spPr bwMode="auto">
            <a:xfrm>
              <a:off x="3571875" y="1343025"/>
              <a:ext cx="1943100" cy="30480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Arial" charset="0"/>
              </a:endParaRPr>
            </a:p>
          </p:txBody>
        </p:sp>
      </p:gr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95504BC-1C25-4B38-8B81-CE216A83173A}" type="slidenum">
              <a:rPr lang="en-US" smtClean="0"/>
              <a:pPr>
                <a:defRPr/>
              </a:pPr>
              <a:t>53</a:t>
            </a:fld>
            <a:endParaRPr lang="en-US" dirty="0"/>
          </a:p>
        </p:txBody>
      </p:sp>
      <p:sp>
        <p:nvSpPr>
          <p:cNvPr id="4" name="Rectangle 2"/>
          <p:cNvSpPr txBox="1">
            <a:spLocks noChangeArrowheads="1"/>
          </p:cNvSpPr>
          <p:nvPr/>
        </p:nvSpPr>
        <p:spPr bwMode="auto">
          <a:xfrm>
            <a:off x="973911" y="-113365"/>
            <a:ext cx="729841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kern="0" dirty="0" smtClean="0">
                <a:solidFill>
                  <a:schemeClr val="tx2"/>
                </a:solidFill>
                <a:latin typeface="+mj-lt"/>
                <a:ea typeface="+mj-ea"/>
                <a:cs typeface="+mj-cs"/>
              </a:rPr>
              <a:t>Sulfur Hexafluoride (SF</a:t>
            </a:r>
            <a:r>
              <a:rPr lang="en-US" sz="2400" b="1" kern="0" baseline="-25000" dirty="0" smtClean="0">
                <a:solidFill>
                  <a:schemeClr val="tx2"/>
                </a:solidFill>
                <a:latin typeface="+mj-lt"/>
                <a:ea typeface="+mj-ea"/>
                <a:cs typeface="+mj-cs"/>
              </a:rPr>
              <a:t>6</a:t>
            </a:r>
            <a:r>
              <a:rPr lang="en-US" sz="2400" b="1" kern="0" dirty="0" smtClean="0">
                <a:solidFill>
                  <a:schemeClr val="tx2"/>
                </a:solidFill>
                <a:latin typeface="+mj-lt"/>
                <a:ea typeface="+mj-ea"/>
                <a:cs typeface="+mj-cs"/>
              </a:rPr>
              <a:t>) Tracer Test</a:t>
            </a:r>
            <a:br>
              <a:rPr lang="en-US" sz="2400" b="1" kern="0" dirty="0" smtClean="0">
                <a:solidFill>
                  <a:schemeClr val="tx2"/>
                </a:solidFill>
                <a:latin typeface="+mj-lt"/>
                <a:ea typeface="+mj-ea"/>
                <a:cs typeface="+mj-cs"/>
              </a:rPr>
            </a:br>
            <a:r>
              <a:rPr lang="en-US" sz="2400" b="1" kern="0" dirty="0" smtClean="0">
                <a:solidFill>
                  <a:schemeClr val="tx2"/>
                </a:solidFill>
                <a:latin typeface="+mj-lt"/>
                <a:ea typeface="+mj-ea"/>
                <a:cs typeface="+mj-cs"/>
              </a:rPr>
              <a:t>Objective</a:t>
            </a:r>
            <a:endParaRPr kumimoji="0" lang="en-US" sz="2400" b="1" i="0" u="none" strike="noStrike" kern="0" cap="none" spc="0" normalizeH="0" baseline="0" noProof="0" dirty="0" smtClean="0">
              <a:ln>
                <a:noFill/>
              </a:ln>
              <a:solidFill>
                <a:schemeClr val="tx2"/>
              </a:solidFill>
              <a:effectLst/>
              <a:uLnTx/>
              <a:uFillTx/>
              <a:latin typeface="+mj-lt"/>
              <a:ea typeface="+mj-ea"/>
              <a:cs typeface="+mj-cs"/>
            </a:endParaRPr>
          </a:p>
        </p:txBody>
      </p:sp>
      <p:sp>
        <p:nvSpPr>
          <p:cNvPr id="5" name="Rectangle 3"/>
          <p:cNvSpPr txBox="1">
            <a:spLocks noChangeArrowheads="1"/>
          </p:cNvSpPr>
          <p:nvPr/>
        </p:nvSpPr>
        <p:spPr bwMode="auto">
          <a:xfrm>
            <a:off x="457200" y="1600200"/>
            <a:ext cx="8374063"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rmAutofit/>
          </a:bodyPr>
          <a:lstStyle/>
          <a:p>
            <a:pPr marL="342900" marR="0" lvl="0" indent="-342900" algn="l" defTabSz="914400" rtl="0" eaLnBrk="1" fontAlgn="base" latinLnBrk="0" hangingPunct="1">
              <a:lnSpc>
                <a:spcPct val="90000"/>
              </a:lnSpc>
              <a:spcBef>
                <a:spcPct val="20000"/>
              </a:spcBef>
              <a:spcAft>
                <a:spcPct val="0"/>
              </a:spcAft>
              <a:buClrTx/>
              <a:buSzTx/>
              <a:buFont typeface="Wingdings" pitchFamily="2" charset="2"/>
              <a:buNone/>
              <a:tabLst/>
              <a:defRPr/>
            </a:pPr>
            <a:endParaRPr kumimoji="0" lang="en-US" sz="3200" b="1" i="0" u="none" strike="noStrike" kern="0" cap="none" spc="0" normalizeH="0" baseline="0" noProof="0" dirty="0" smtClean="0">
              <a:ln>
                <a:noFill/>
              </a:ln>
              <a:solidFill>
                <a:schemeClr val="tx2"/>
              </a:solidFill>
              <a:effectLst/>
              <a:uLnTx/>
              <a:uFillTx/>
              <a:latin typeface="Book Antiqua" pitchFamily="18" charset="0"/>
              <a:ea typeface="+mn-ea"/>
              <a:cs typeface="+mn-cs"/>
            </a:endParaRPr>
          </a:p>
        </p:txBody>
      </p:sp>
      <p:sp>
        <p:nvSpPr>
          <p:cNvPr id="7" name="Text Placeholder 2"/>
          <p:cNvSpPr txBox="1">
            <a:spLocks/>
          </p:cNvSpPr>
          <p:nvPr/>
        </p:nvSpPr>
        <p:spPr bwMode="auto">
          <a:xfrm>
            <a:off x="492222" y="997684"/>
            <a:ext cx="3336827" cy="2574192"/>
          </a:xfrm>
          <a:prstGeom prst="rect">
            <a:avLst/>
          </a:prstGeom>
          <a:noFill/>
          <a:ln w="9525">
            <a:noFill/>
            <a:miter lim="800000"/>
            <a:headEnd/>
            <a:tailEnd/>
          </a:ln>
        </p:spPr>
        <p:txBody>
          <a:bodyPr/>
          <a:lstStyle/>
          <a:p>
            <a:pPr marL="342900" lvl="3" indent="-342900">
              <a:lnSpc>
                <a:spcPct val="90000"/>
              </a:lnSpc>
              <a:spcBef>
                <a:spcPts val="600"/>
              </a:spcBef>
              <a:spcAft>
                <a:spcPts val="0"/>
              </a:spcAft>
              <a:buClr>
                <a:schemeClr val="tx2"/>
              </a:buClr>
              <a:buSzPct val="115000"/>
              <a:buFont typeface="Arial" pitchFamily="34" charset="0"/>
              <a:buChar char="•"/>
              <a:defRPr/>
            </a:pPr>
            <a:r>
              <a:rPr lang="en-US" sz="1600" dirty="0" smtClean="0">
                <a:latin typeface="+mn-lt"/>
              </a:rPr>
              <a:t>Determine the effectiveness of the monitoring network and zone of influence of proposed ISCO application sites.</a:t>
            </a:r>
          </a:p>
          <a:p>
            <a:pPr marL="342900" lvl="3" indent="-342900">
              <a:lnSpc>
                <a:spcPct val="90000"/>
              </a:lnSpc>
              <a:spcBef>
                <a:spcPts val="600"/>
              </a:spcBef>
              <a:spcAft>
                <a:spcPts val="600"/>
              </a:spcAft>
              <a:buClr>
                <a:schemeClr val="tx2"/>
              </a:buClr>
              <a:buSzPct val="115000"/>
              <a:buFont typeface="Arial" pitchFamily="34" charset="0"/>
              <a:buChar char="•"/>
              <a:defRPr/>
            </a:pPr>
            <a:r>
              <a:rPr lang="en-US" sz="1600" dirty="0" smtClean="0">
                <a:latin typeface="+mn-lt"/>
              </a:rPr>
              <a:t>Tests performed at SIW-01 and the Middle and Upper infiltration galleries.</a:t>
            </a:r>
          </a:p>
          <a:p>
            <a:pPr marL="342900" lvl="3" indent="-342900">
              <a:lnSpc>
                <a:spcPct val="90000"/>
              </a:lnSpc>
              <a:spcBef>
                <a:spcPts val="600"/>
              </a:spcBef>
              <a:spcAft>
                <a:spcPts val="600"/>
              </a:spcAft>
              <a:buClr>
                <a:schemeClr val="tx2"/>
              </a:buClr>
              <a:buSzPct val="115000"/>
              <a:buFont typeface="Arial" pitchFamily="34" charset="0"/>
              <a:buChar char="•"/>
              <a:defRPr/>
            </a:pPr>
            <a:r>
              <a:rPr lang="en-US" sz="1600" dirty="0" smtClean="0">
                <a:latin typeface="+mn-lt"/>
              </a:rPr>
              <a:t>Note: Building 90 has been unoccupied since October 2011, thus there is no VI risk.</a:t>
            </a:r>
          </a:p>
          <a:p>
            <a:pPr marL="342900" lvl="3" indent="-342900">
              <a:lnSpc>
                <a:spcPct val="90000"/>
              </a:lnSpc>
              <a:spcBef>
                <a:spcPts val="600"/>
              </a:spcBef>
              <a:spcAft>
                <a:spcPts val="600"/>
              </a:spcAft>
              <a:buClr>
                <a:schemeClr val="tx2"/>
              </a:buClr>
              <a:buSzPct val="115000"/>
              <a:buFont typeface="Arial" pitchFamily="34" charset="0"/>
              <a:buChar char="•"/>
              <a:defRPr/>
            </a:pPr>
            <a:endParaRPr lang="en-US" dirty="0" smtClean="0">
              <a:latin typeface="+mn-lt"/>
            </a:endParaRPr>
          </a:p>
        </p:txBody>
      </p:sp>
      <p:sp>
        <p:nvSpPr>
          <p:cNvPr id="10" name="TextBox 9"/>
          <p:cNvSpPr txBox="1"/>
          <p:nvPr/>
        </p:nvSpPr>
        <p:spPr>
          <a:xfrm>
            <a:off x="5024927" y="1956987"/>
            <a:ext cx="1999716" cy="646331"/>
          </a:xfrm>
          <a:prstGeom prst="rect">
            <a:avLst/>
          </a:prstGeom>
          <a:noFill/>
        </p:spPr>
        <p:txBody>
          <a:bodyPr wrap="square" rtlCol="0">
            <a:spAutoFit/>
          </a:bodyPr>
          <a:lstStyle/>
          <a:p>
            <a:r>
              <a:rPr lang="en-US" dirty="0" smtClean="0"/>
              <a:t>Insert graphs of T. tests</a:t>
            </a:r>
            <a:endParaRPr lang="en-US" dirty="0"/>
          </a:p>
        </p:txBody>
      </p:sp>
      <p:graphicFrame>
        <p:nvGraphicFramePr>
          <p:cNvPr id="8" name="Chart 7"/>
          <p:cNvGraphicFramePr>
            <a:graphicFrameLocks noGrp="1"/>
          </p:cNvGraphicFramePr>
          <p:nvPr/>
        </p:nvGraphicFramePr>
        <p:xfrm>
          <a:off x="4267199" y="1004116"/>
          <a:ext cx="4450201" cy="26132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1" name="Chart 10"/>
          <p:cNvGraphicFramePr>
            <a:graphicFrameLocks noGrp="1"/>
          </p:cNvGraphicFramePr>
          <p:nvPr/>
        </p:nvGraphicFramePr>
        <p:xfrm>
          <a:off x="4284133" y="3962401"/>
          <a:ext cx="4461934" cy="2446866"/>
        </p:xfrm>
        <a:graphic>
          <a:graphicData uri="http://schemas.openxmlformats.org/drawingml/2006/chart">
            <c:chart xmlns:c="http://schemas.openxmlformats.org/drawingml/2006/chart" xmlns:r="http://schemas.openxmlformats.org/officeDocument/2006/relationships" r:id="rId3"/>
          </a:graphicData>
        </a:graphic>
      </p:graphicFrame>
      <p:grpSp>
        <p:nvGrpSpPr>
          <p:cNvPr id="2" name="Group 19"/>
          <p:cNvGrpSpPr/>
          <p:nvPr/>
        </p:nvGrpSpPr>
        <p:grpSpPr>
          <a:xfrm>
            <a:off x="408515" y="3724275"/>
            <a:ext cx="3563410" cy="2342090"/>
            <a:chOff x="474132" y="4317999"/>
            <a:chExt cx="3098801" cy="1947335"/>
          </a:xfrm>
        </p:grpSpPr>
        <p:grpSp>
          <p:nvGrpSpPr>
            <p:cNvPr id="6" name="Group 18"/>
            <p:cNvGrpSpPr/>
            <p:nvPr/>
          </p:nvGrpSpPr>
          <p:grpSpPr>
            <a:xfrm>
              <a:off x="474132" y="4317999"/>
              <a:ext cx="3098801" cy="1947335"/>
              <a:chOff x="474132" y="4317999"/>
              <a:chExt cx="3098801" cy="1947335"/>
            </a:xfrm>
          </p:grpSpPr>
          <p:graphicFrame>
            <p:nvGraphicFramePr>
              <p:cNvPr id="14" name="Chart 13"/>
              <p:cNvGraphicFramePr/>
              <p:nvPr/>
            </p:nvGraphicFramePr>
            <p:xfrm>
              <a:off x="474132" y="4317999"/>
              <a:ext cx="3098801" cy="1947335"/>
            </p:xfrm>
            <a:graphic>
              <a:graphicData uri="http://schemas.openxmlformats.org/drawingml/2006/chart">
                <c:chart xmlns:c="http://schemas.openxmlformats.org/drawingml/2006/chart" xmlns:r="http://schemas.openxmlformats.org/officeDocument/2006/relationships" r:id="rId4"/>
              </a:graphicData>
            </a:graphic>
          </p:graphicFrame>
          <p:sp>
            <p:nvSpPr>
              <p:cNvPr id="15" name="TextBox 14"/>
              <p:cNvSpPr txBox="1"/>
              <p:nvPr/>
            </p:nvSpPr>
            <p:spPr>
              <a:xfrm>
                <a:off x="905198" y="5942503"/>
                <a:ext cx="448734" cy="215444"/>
              </a:xfrm>
              <a:prstGeom prst="rect">
                <a:avLst/>
              </a:prstGeom>
              <a:solidFill>
                <a:srgbClr val="FFFFFF"/>
              </a:solidFill>
            </p:spPr>
            <p:txBody>
              <a:bodyPr wrap="square" rtlCol="0">
                <a:spAutoFit/>
              </a:bodyPr>
              <a:lstStyle/>
              <a:p>
                <a:r>
                  <a:rPr lang="en-US" sz="800" dirty="0" smtClean="0"/>
                  <a:t>Deep</a:t>
                </a:r>
                <a:endParaRPr lang="en-US" sz="800" dirty="0"/>
              </a:p>
            </p:txBody>
          </p:sp>
        </p:grpSp>
        <p:sp>
          <p:nvSpPr>
            <p:cNvPr id="16" name="TextBox 15"/>
            <p:cNvSpPr txBox="1"/>
            <p:nvPr/>
          </p:nvSpPr>
          <p:spPr>
            <a:xfrm>
              <a:off x="1582896" y="5950970"/>
              <a:ext cx="601135" cy="215444"/>
            </a:xfrm>
            <a:prstGeom prst="rect">
              <a:avLst/>
            </a:prstGeom>
            <a:solidFill>
              <a:srgbClr val="FFFFFF"/>
            </a:solidFill>
          </p:spPr>
          <p:txBody>
            <a:bodyPr wrap="square" rtlCol="0">
              <a:spAutoFit/>
            </a:bodyPr>
            <a:lstStyle/>
            <a:p>
              <a:r>
                <a:rPr lang="en-US" sz="800" dirty="0" smtClean="0"/>
                <a:t>Shallow</a:t>
              </a:r>
              <a:endParaRPr lang="en-US" sz="800" dirty="0"/>
            </a:p>
          </p:txBody>
        </p:sp>
        <p:sp>
          <p:nvSpPr>
            <p:cNvPr id="17" name="TextBox 14"/>
            <p:cNvSpPr txBox="1"/>
            <p:nvPr/>
          </p:nvSpPr>
          <p:spPr>
            <a:xfrm>
              <a:off x="2281398" y="5944851"/>
              <a:ext cx="550334" cy="215444"/>
            </a:xfrm>
            <a:prstGeom prst="rect">
              <a:avLst/>
            </a:prstGeom>
            <a:solidFill>
              <a:srgbClr val="FFFFFF"/>
            </a:soli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800" dirty="0" smtClean="0"/>
                <a:t>Exterior</a:t>
              </a:r>
              <a:endParaRPr lang="en-US" sz="800" dirty="0"/>
            </a:p>
          </p:txBody>
        </p:sp>
        <p:sp>
          <p:nvSpPr>
            <p:cNvPr id="18" name="TextBox 14"/>
            <p:cNvSpPr txBox="1"/>
            <p:nvPr/>
          </p:nvSpPr>
          <p:spPr>
            <a:xfrm>
              <a:off x="2953924" y="5944849"/>
              <a:ext cx="593568" cy="215444"/>
            </a:xfrm>
            <a:prstGeom prst="rect">
              <a:avLst/>
            </a:prstGeom>
            <a:solidFill>
              <a:srgbClr val="FFFFFF"/>
            </a:solid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800" dirty="0" smtClean="0"/>
                <a:t>Sub-Slab</a:t>
              </a:r>
              <a:endParaRPr lang="en-US" sz="800" dirty="0"/>
            </a:p>
          </p:txBody>
        </p:sp>
      </p:gr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a:defRPr/>
            </a:pPr>
            <a:fld id="{695504BC-1C25-4B38-8B81-CE216A83173A}" type="slidenum">
              <a:rPr lang="en-US" smtClean="0"/>
              <a:pPr>
                <a:defRPr/>
              </a:pPr>
              <a:t>54</a:t>
            </a:fld>
            <a:endParaRPr lang="en-US" dirty="0"/>
          </a:p>
        </p:txBody>
      </p:sp>
      <p:sp>
        <p:nvSpPr>
          <p:cNvPr id="4" name="Rectangle 2"/>
          <p:cNvSpPr txBox="1">
            <a:spLocks noChangeArrowheads="1"/>
          </p:cNvSpPr>
          <p:nvPr/>
        </p:nvSpPr>
        <p:spPr bwMode="auto">
          <a:xfrm>
            <a:off x="973911" y="197726"/>
            <a:ext cx="7298418"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2400" b="1" kern="0" dirty="0" smtClean="0">
                <a:solidFill>
                  <a:schemeClr val="tx2"/>
                </a:solidFill>
                <a:latin typeface="+mj-lt"/>
                <a:ea typeface="+mj-ea"/>
                <a:cs typeface="+mj-cs"/>
              </a:rPr>
              <a:t>Sulfur Hexafluoride (SF</a:t>
            </a:r>
            <a:r>
              <a:rPr lang="en-US" sz="2400" b="1" kern="0" baseline="-25000" dirty="0" smtClean="0">
                <a:solidFill>
                  <a:schemeClr val="tx2"/>
                </a:solidFill>
                <a:latin typeface="+mj-lt"/>
                <a:ea typeface="+mj-ea"/>
                <a:cs typeface="+mj-cs"/>
              </a:rPr>
              <a:t>6</a:t>
            </a:r>
            <a:r>
              <a:rPr lang="en-US" sz="2400" b="1" kern="0" dirty="0" smtClean="0">
                <a:solidFill>
                  <a:schemeClr val="tx2"/>
                </a:solidFill>
                <a:latin typeface="+mj-lt"/>
                <a:ea typeface="+mj-ea"/>
                <a:cs typeface="+mj-cs"/>
              </a:rPr>
              <a:t>) Tracer Test</a:t>
            </a:r>
            <a:br>
              <a:rPr lang="en-US" sz="2400" b="1" kern="0" dirty="0" smtClean="0">
                <a:solidFill>
                  <a:schemeClr val="tx2"/>
                </a:solidFill>
                <a:latin typeface="+mj-lt"/>
                <a:ea typeface="+mj-ea"/>
                <a:cs typeface="+mj-cs"/>
              </a:rPr>
            </a:br>
            <a:r>
              <a:rPr lang="en-US" sz="2400" b="1" kern="0" dirty="0" smtClean="0">
                <a:solidFill>
                  <a:schemeClr val="tx2"/>
                </a:solidFill>
                <a:latin typeface="+mj-lt"/>
                <a:ea typeface="+mj-ea"/>
                <a:cs typeface="+mj-cs"/>
              </a:rPr>
              <a:t>Results</a:t>
            </a:r>
            <a:endParaRPr kumimoji="0" lang="en-US" sz="2400" b="1" i="0" u="none" strike="noStrike" kern="0" cap="none" spc="0" normalizeH="0" baseline="0" noProof="0" dirty="0" smtClean="0">
              <a:ln>
                <a:noFill/>
              </a:ln>
              <a:solidFill>
                <a:schemeClr val="tx2"/>
              </a:solidFill>
              <a:effectLst/>
              <a:uLnTx/>
              <a:uFillTx/>
              <a:latin typeface="+mj-lt"/>
              <a:ea typeface="+mj-ea"/>
              <a:cs typeface="+mj-cs"/>
            </a:endParaRPr>
          </a:p>
        </p:txBody>
      </p:sp>
      <p:sp>
        <p:nvSpPr>
          <p:cNvPr id="7" name="Text Placeholder 2"/>
          <p:cNvSpPr txBox="1">
            <a:spLocks/>
          </p:cNvSpPr>
          <p:nvPr/>
        </p:nvSpPr>
        <p:spPr bwMode="auto">
          <a:xfrm>
            <a:off x="3408218" y="1256430"/>
            <a:ext cx="2280063" cy="5310626"/>
          </a:xfrm>
          <a:prstGeom prst="rect">
            <a:avLst/>
          </a:prstGeom>
          <a:noFill/>
          <a:ln w="9525">
            <a:noFill/>
            <a:miter lim="800000"/>
            <a:headEnd/>
            <a:tailEnd/>
          </a:ln>
        </p:spPr>
        <p:txBody>
          <a:bodyPr/>
          <a:lstStyle/>
          <a:p>
            <a:pPr marL="342900" lvl="3" indent="-342900">
              <a:lnSpc>
                <a:spcPct val="90000"/>
              </a:lnSpc>
              <a:spcBef>
                <a:spcPts val="600"/>
              </a:spcBef>
              <a:spcAft>
                <a:spcPts val="600"/>
              </a:spcAft>
              <a:buClr>
                <a:schemeClr val="tx2"/>
              </a:buClr>
              <a:buSzPct val="115000"/>
              <a:buFont typeface="Arial" pitchFamily="34" charset="0"/>
              <a:buChar char="•"/>
              <a:defRPr/>
            </a:pPr>
            <a:r>
              <a:rPr lang="en-US" sz="1600" dirty="0" smtClean="0">
                <a:latin typeface="+mn-lt"/>
              </a:rPr>
              <a:t>The SIW-01 SF</a:t>
            </a:r>
            <a:r>
              <a:rPr lang="en-US" sz="1600" baseline="-25000" dirty="0" smtClean="0">
                <a:latin typeface="+mn-lt"/>
              </a:rPr>
              <a:t>6</a:t>
            </a:r>
            <a:r>
              <a:rPr lang="en-US" sz="1600" dirty="0" smtClean="0">
                <a:latin typeface="+mn-lt"/>
              </a:rPr>
              <a:t> injections indicate that the area beneath Building 90 and area east of the trench will require ISCO injections in SIW-01 to affect these areas.</a:t>
            </a:r>
          </a:p>
          <a:p>
            <a:pPr marL="342900" lvl="3" indent="-342900">
              <a:lnSpc>
                <a:spcPct val="90000"/>
              </a:lnSpc>
              <a:spcBef>
                <a:spcPts val="600"/>
              </a:spcBef>
              <a:spcAft>
                <a:spcPts val="600"/>
              </a:spcAft>
              <a:buClr>
                <a:schemeClr val="tx2"/>
              </a:buClr>
              <a:buSzPct val="115000"/>
              <a:buFont typeface="Arial" pitchFamily="34" charset="0"/>
              <a:buChar char="•"/>
              <a:defRPr/>
            </a:pPr>
            <a:r>
              <a:rPr lang="en-US" sz="1600" dirty="0" smtClean="0">
                <a:latin typeface="+mn-lt"/>
              </a:rPr>
              <a:t>Injection of SF</a:t>
            </a:r>
            <a:r>
              <a:rPr lang="en-US" sz="1600" baseline="-25000" dirty="0" smtClean="0">
                <a:latin typeface="+mn-lt"/>
              </a:rPr>
              <a:t>6 </a:t>
            </a:r>
            <a:r>
              <a:rPr lang="en-US" sz="1600" dirty="0" smtClean="0">
                <a:latin typeface="+mn-lt"/>
              </a:rPr>
              <a:t>in the middle infiltration gallery  are expected affect areas west of the trench (both shallow and deep.</a:t>
            </a:r>
          </a:p>
          <a:p>
            <a:pPr marL="342900" lvl="3" indent="-342900">
              <a:lnSpc>
                <a:spcPct val="90000"/>
              </a:lnSpc>
              <a:spcBef>
                <a:spcPts val="600"/>
              </a:spcBef>
              <a:spcAft>
                <a:spcPts val="600"/>
              </a:spcAft>
              <a:buClr>
                <a:schemeClr val="tx2"/>
              </a:buClr>
              <a:buSzPct val="115000"/>
              <a:buFont typeface="Arial" pitchFamily="34" charset="0"/>
              <a:buChar char="•"/>
              <a:defRPr/>
            </a:pPr>
            <a:r>
              <a:rPr lang="en-US" sz="1600" dirty="0" smtClean="0">
                <a:latin typeface="+mn-lt"/>
              </a:rPr>
              <a:t>Anticipate injection of ISCO chemical in all zones of the trench and SIW-01.</a:t>
            </a:r>
          </a:p>
          <a:p>
            <a:pPr marL="342900" lvl="3" indent="-342900">
              <a:lnSpc>
                <a:spcPct val="90000"/>
              </a:lnSpc>
              <a:spcBef>
                <a:spcPts val="600"/>
              </a:spcBef>
              <a:spcAft>
                <a:spcPts val="600"/>
              </a:spcAft>
              <a:buClr>
                <a:schemeClr val="tx2"/>
              </a:buClr>
              <a:buSzPct val="115000"/>
              <a:defRPr/>
            </a:pPr>
            <a:endParaRPr lang="en-US" dirty="0" smtClean="0">
              <a:latin typeface="+mn-lt"/>
            </a:endParaRPr>
          </a:p>
        </p:txBody>
      </p:sp>
      <p:pic>
        <p:nvPicPr>
          <p:cNvPr id="1027" name="Picture 3" descr="S:\Adrien\AOC65_SF6_SIW01_first.tif"/>
          <p:cNvPicPr>
            <a:picLocks noChangeAspect="1" noChangeArrowheads="1"/>
          </p:cNvPicPr>
          <p:nvPr/>
        </p:nvPicPr>
        <p:blipFill>
          <a:blip r:embed="rId2" cstate="print"/>
          <a:srcRect l="11945" t="1550" r="14676" b="26551"/>
          <a:stretch>
            <a:fillRect/>
          </a:stretch>
        </p:blipFill>
        <p:spPr bwMode="auto">
          <a:xfrm>
            <a:off x="5807034" y="809478"/>
            <a:ext cx="3176780" cy="4890678"/>
          </a:xfrm>
          <a:prstGeom prst="rect">
            <a:avLst/>
          </a:prstGeom>
          <a:noFill/>
          <a:ln>
            <a:solidFill>
              <a:schemeClr val="tx1"/>
            </a:solidFill>
          </a:ln>
          <a:effectLst>
            <a:outerShdw blurRad="50800" dist="38100" dir="2700000" algn="tl" rotWithShape="0">
              <a:prstClr val="black">
                <a:alpha val="40000"/>
              </a:prstClr>
            </a:outerShdw>
          </a:effectLst>
        </p:spPr>
      </p:pic>
      <p:sp>
        <p:nvSpPr>
          <p:cNvPr id="11" name="TextBox 10"/>
          <p:cNvSpPr txBox="1"/>
          <p:nvPr/>
        </p:nvSpPr>
        <p:spPr>
          <a:xfrm>
            <a:off x="7031899" y="5153298"/>
            <a:ext cx="1793240" cy="461665"/>
          </a:xfrm>
          <a:prstGeom prst="rect">
            <a:avLst/>
          </a:prstGeom>
          <a:noFill/>
          <a:ln>
            <a:noFill/>
          </a:ln>
        </p:spPr>
        <p:txBody>
          <a:bodyPr wrap="square" rtlCol="0">
            <a:spAutoFit/>
          </a:bodyPr>
          <a:lstStyle/>
          <a:p>
            <a:pPr algn="ctr"/>
            <a:r>
              <a:rPr lang="en-US" sz="1200" b="1" dirty="0" smtClean="0">
                <a:solidFill>
                  <a:srgbClr val="FFFF00"/>
                </a:solidFill>
              </a:rPr>
              <a:t>~10 cu. ft SF</a:t>
            </a:r>
            <a:r>
              <a:rPr lang="en-US" sz="1200" b="1" baseline="-25000" dirty="0" smtClean="0">
                <a:solidFill>
                  <a:srgbClr val="FFFF00"/>
                </a:solidFill>
              </a:rPr>
              <a:t>6</a:t>
            </a:r>
            <a:r>
              <a:rPr lang="en-US" sz="1200" b="1" dirty="0" smtClean="0">
                <a:solidFill>
                  <a:srgbClr val="FFFF00"/>
                </a:solidFill>
              </a:rPr>
              <a:t> applied within SIW-01</a:t>
            </a:r>
            <a:endParaRPr lang="en-US" sz="1200" b="1" dirty="0">
              <a:solidFill>
                <a:srgbClr val="FFFF00"/>
              </a:solidFill>
            </a:endParaRPr>
          </a:p>
        </p:txBody>
      </p:sp>
      <p:sp>
        <p:nvSpPr>
          <p:cNvPr id="16" name="Right Arrow 15"/>
          <p:cNvSpPr/>
          <p:nvPr/>
        </p:nvSpPr>
        <p:spPr bwMode="auto">
          <a:xfrm rot="9439618">
            <a:off x="7891605" y="2608999"/>
            <a:ext cx="359089" cy="186109"/>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dirty="0" smtClean="0">
              <a:ln>
                <a:noFill/>
              </a:ln>
              <a:solidFill>
                <a:schemeClr val="tx1"/>
              </a:solidFill>
              <a:effectLst/>
              <a:latin typeface="Arial" charset="0"/>
            </a:endParaRPr>
          </a:p>
        </p:txBody>
      </p:sp>
      <p:pic>
        <p:nvPicPr>
          <p:cNvPr id="8" name="Picture 7" descr="AOC65_SF6_Tracer_Test_middle.tif"/>
          <p:cNvPicPr>
            <a:picLocks noChangeAspect="1"/>
          </p:cNvPicPr>
          <p:nvPr/>
        </p:nvPicPr>
        <p:blipFill>
          <a:blip r:embed="rId3" cstate="print"/>
          <a:srcRect l="12551" t="1444" r="15247" b="27034"/>
          <a:stretch>
            <a:fillRect/>
          </a:stretch>
        </p:blipFill>
        <p:spPr>
          <a:xfrm>
            <a:off x="258988" y="843853"/>
            <a:ext cx="3161105" cy="4900647"/>
          </a:xfrm>
          <a:prstGeom prst="rect">
            <a:avLst/>
          </a:prstGeom>
          <a:ln>
            <a:solidFill>
              <a:schemeClr val="tx1"/>
            </a:solidFill>
          </a:ln>
          <a:effectLst>
            <a:outerShdw blurRad="50800" dist="38100" dir="2700000" algn="tl" rotWithShape="0">
              <a:prstClr val="black">
                <a:alpha val="40000"/>
              </a:prstClr>
            </a:outerShdw>
          </a:effectLst>
        </p:spPr>
      </p:pic>
      <p:sp>
        <p:nvSpPr>
          <p:cNvPr id="9" name="TextBox 8"/>
          <p:cNvSpPr txBox="1"/>
          <p:nvPr/>
        </p:nvSpPr>
        <p:spPr>
          <a:xfrm>
            <a:off x="1047749" y="5143500"/>
            <a:ext cx="1914525" cy="461665"/>
          </a:xfrm>
          <a:prstGeom prst="rect">
            <a:avLst/>
          </a:prstGeom>
          <a:noFill/>
          <a:ln>
            <a:noFill/>
          </a:ln>
        </p:spPr>
        <p:txBody>
          <a:bodyPr wrap="square" rtlCol="0">
            <a:spAutoFit/>
          </a:bodyPr>
          <a:lstStyle/>
          <a:p>
            <a:pPr algn="ctr"/>
            <a:r>
              <a:rPr lang="en-US" sz="1200" b="1" dirty="0" smtClean="0">
                <a:solidFill>
                  <a:srgbClr val="FFFF00"/>
                </a:solidFill>
              </a:rPr>
              <a:t>~170 cu. ft SF</a:t>
            </a:r>
            <a:r>
              <a:rPr lang="en-US" sz="1200" b="1" baseline="-25000" dirty="0" smtClean="0">
                <a:solidFill>
                  <a:srgbClr val="FFFF00"/>
                </a:solidFill>
              </a:rPr>
              <a:t>6</a:t>
            </a:r>
            <a:r>
              <a:rPr lang="en-US" sz="1200" b="1" dirty="0" smtClean="0">
                <a:solidFill>
                  <a:srgbClr val="FFFF00"/>
                </a:solidFill>
              </a:rPr>
              <a:t> applied within middle gallery</a:t>
            </a:r>
            <a:endParaRPr lang="en-US" sz="1200" b="1" dirty="0">
              <a:solidFill>
                <a:srgbClr val="FFFF00"/>
              </a:solidFill>
            </a:endParaRPr>
          </a:p>
        </p:txBody>
      </p:sp>
      <p:pic>
        <p:nvPicPr>
          <p:cNvPr id="1026" name="Picture 2" descr="S:\Adrien\legend.tif"/>
          <p:cNvPicPr>
            <a:picLocks noChangeAspect="1" noChangeArrowheads="1"/>
          </p:cNvPicPr>
          <p:nvPr/>
        </p:nvPicPr>
        <p:blipFill>
          <a:blip r:embed="rId4" cstate="print"/>
          <a:srcRect/>
          <a:stretch>
            <a:fillRect/>
          </a:stretch>
        </p:blipFill>
        <p:spPr bwMode="auto">
          <a:xfrm>
            <a:off x="5593278" y="4948703"/>
            <a:ext cx="1478963" cy="1909297"/>
          </a:xfrm>
          <a:prstGeom prst="rect">
            <a:avLst/>
          </a:prstGeom>
          <a:noFill/>
        </p:spPr>
      </p:pic>
      <p:sp>
        <p:nvSpPr>
          <p:cNvPr id="19" name="Right Arrow 18"/>
          <p:cNvSpPr/>
          <p:nvPr/>
        </p:nvSpPr>
        <p:spPr bwMode="auto">
          <a:xfrm rot="16200000">
            <a:off x="1036430" y="4663579"/>
            <a:ext cx="333927" cy="170902"/>
          </a:xfrm>
          <a:prstGeom prst="rightArrow">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Arial" charset="0"/>
            </a:endParaRPr>
          </a:p>
        </p:txBody>
      </p:sp>
      <p:pic>
        <p:nvPicPr>
          <p:cNvPr id="13" name="Picture 3"/>
          <p:cNvPicPr>
            <a:picLocks noChangeAspect="1" noChangeArrowheads="1"/>
          </p:cNvPicPr>
          <p:nvPr/>
        </p:nvPicPr>
        <p:blipFill>
          <a:blip r:embed="rId5" cstate="print"/>
          <a:srcRect l="61428" t="22571" r="35715" b="72096"/>
          <a:stretch>
            <a:fillRect/>
          </a:stretch>
        </p:blipFill>
        <p:spPr bwMode="auto">
          <a:xfrm>
            <a:off x="7464507" y="5790087"/>
            <a:ext cx="1205556" cy="703241"/>
          </a:xfrm>
          <a:prstGeom prst="rect">
            <a:avLst/>
          </a:prstGeom>
          <a:noFill/>
          <a:ln w="9525">
            <a:solidFill>
              <a:schemeClr val="tx1"/>
            </a:solidFill>
            <a:miter lim="800000"/>
            <a:headEnd/>
            <a:tailEnd/>
          </a:ln>
        </p:spPr>
      </p:pic>
      <p:pic>
        <p:nvPicPr>
          <p:cNvPr id="14" name="Picture 4"/>
          <p:cNvPicPr>
            <a:picLocks noChangeAspect="1" noChangeArrowheads="1"/>
          </p:cNvPicPr>
          <p:nvPr/>
        </p:nvPicPr>
        <p:blipFill>
          <a:blip r:embed="rId6" cstate="print"/>
          <a:srcRect l="69558" t="40095" r="27585" b="50762"/>
          <a:stretch>
            <a:fillRect/>
          </a:stretch>
        </p:blipFill>
        <p:spPr bwMode="auto">
          <a:xfrm>
            <a:off x="2351314" y="5855526"/>
            <a:ext cx="961903" cy="961903"/>
          </a:xfrm>
          <a:prstGeom prst="rect">
            <a:avLst/>
          </a:prstGeom>
          <a:noFill/>
          <a:ln w="9525">
            <a:solidFill>
              <a:schemeClr val="tx1"/>
            </a:solidFill>
            <a:miter lim="800000"/>
            <a:headEnd/>
            <a:tailEnd/>
          </a:ln>
        </p:spPr>
      </p:pic>
      <p:sp>
        <p:nvSpPr>
          <p:cNvPr id="15" name="TextBox 14"/>
          <p:cNvSpPr txBox="1"/>
          <p:nvPr/>
        </p:nvSpPr>
        <p:spPr>
          <a:xfrm>
            <a:off x="7398946" y="6465243"/>
            <a:ext cx="1745054" cy="246221"/>
          </a:xfrm>
          <a:prstGeom prst="rect">
            <a:avLst/>
          </a:prstGeom>
          <a:noFill/>
        </p:spPr>
        <p:txBody>
          <a:bodyPr wrap="square" rtlCol="0">
            <a:spAutoFit/>
          </a:bodyPr>
          <a:lstStyle/>
          <a:p>
            <a:r>
              <a:rPr lang="en-US" sz="1000" dirty="0" smtClean="0"/>
              <a:t>SF</a:t>
            </a:r>
            <a:r>
              <a:rPr lang="en-US" sz="1000" baseline="-25000" dirty="0" smtClean="0"/>
              <a:t>6</a:t>
            </a:r>
            <a:r>
              <a:rPr lang="en-US" sz="1000" dirty="0" smtClean="0"/>
              <a:t> concentration (</a:t>
            </a:r>
            <a:r>
              <a:rPr lang="en-US" sz="1000" dirty="0" err="1" smtClean="0"/>
              <a:t>ppm</a:t>
            </a:r>
            <a:r>
              <a:rPr lang="en-US" sz="1000" dirty="0" smtClean="0"/>
              <a:t>)</a:t>
            </a:r>
            <a:endParaRPr lang="en-US" sz="1000" dirty="0"/>
          </a:p>
        </p:txBody>
      </p:sp>
      <p:sp>
        <p:nvSpPr>
          <p:cNvPr id="17" name="TextBox 16"/>
          <p:cNvSpPr txBox="1"/>
          <p:nvPr/>
        </p:nvSpPr>
        <p:spPr>
          <a:xfrm>
            <a:off x="8143875" y="2409825"/>
            <a:ext cx="647700" cy="230832"/>
          </a:xfrm>
          <a:prstGeom prst="rect">
            <a:avLst/>
          </a:prstGeom>
          <a:noFill/>
        </p:spPr>
        <p:txBody>
          <a:bodyPr wrap="square" rtlCol="0">
            <a:spAutoFit/>
          </a:bodyPr>
          <a:lstStyle/>
          <a:p>
            <a:r>
              <a:rPr lang="en-US" sz="900" dirty="0" smtClean="0"/>
              <a:t>SIW-01</a:t>
            </a:r>
            <a:endParaRPr lang="en-US" sz="900" dirty="0"/>
          </a:p>
        </p:txBody>
      </p:sp>
      <p:sp>
        <p:nvSpPr>
          <p:cNvPr id="18" name="TextBox 17"/>
          <p:cNvSpPr txBox="1"/>
          <p:nvPr/>
        </p:nvSpPr>
        <p:spPr>
          <a:xfrm>
            <a:off x="807523" y="6057153"/>
            <a:ext cx="1624322" cy="246221"/>
          </a:xfrm>
          <a:prstGeom prst="rect">
            <a:avLst/>
          </a:prstGeom>
          <a:noFill/>
        </p:spPr>
        <p:txBody>
          <a:bodyPr wrap="square" rtlCol="0">
            <a:spAutoFit/>
          </a:bodyPr>
          <a:lstStyle/>
          <a:p>
            <a:r>
              <a:rPr lang="en-US" sz="1000" dirty="0" smtClean="0"/>
              <a:t>SF</a:t>
            </a:r>
            <a:r>
              <a:rPr lang="en-US" sz="1000" baseline="-25000" dirty="0" smtClean="0"/>
              <a:t>6</a:t>
            </a:r>
            <a:r>
              <a:rPr lang="en-US" sz="1000" dirty="0" smtClean="0"/>
              <a:t> concentration (</a:t>
            </a:r>
            <a:r>
              <a:rPr lang="en-US" sz="1000" dirty="0" err="1" smtClean="0"/>
              <a:t>ppm</a:t>
            </a:r>
            <a:r>
              <a:rPr lang="en-US" sz="1000" dirty="0" smtClean="0"/>
              <a:t>)</a:t>
            </a:r>
            <a:endParaRPr lang="en-US" sz="1000" dirty="0"/>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8558" y="1046019"/>
            <a:ext cx="3209017" cy="2343150"/>
          </a:xfrm>
        </p:spPr>
        <p:txBody>
          <a:bodyPr/>
          <a:lstStyle/>
          <a:p>
            <a:pPr>
              <a:spcBef>
                <a:spcPts val="600"/>
              </a:spcBef>
              <a:spcAft>
                <a:spcPts val="900"/>
              </a:spcAft>
            </a:pPr>
            <a:r>
              <a:rPr lang="en-US" sz="1600" b="1" dirty="0" smtClean="0"/>
              <a:t>Objective</a:t>
            </a:r>
            <a:r>
              <a:rPr lang="en-US" sz="1600" dirty="0" smtClean="0"/>
              <a:t>:  Determine ISCO oxidant and activator dosage requirements and determine potential for metals mobility.</a:t>
            </a:r>
          </a:p>
          <a:p>
            <a:pPr>
              <a:spcBef>
                <a:spcPts val="600"/>
              </a:spcBef>
              <a:spcAft>
                <a:spcPts val="900"/>
              </a:spcAft>
            </a:pPr>
            <a:r>
              <a:rPr lang="en-US" sz="1600" dirty="0" smtClean="0"/>
              <a:t>Core samples of correlative materials were sent to FMC Environmental solutions for Klozur Demand Testing (KDT).</a:t>
            </a:r>
          </a:p>
        </p:txBody>
      </p:sp>
      <p:sp>
        <p:nvSpPr>
          <p:cNvPr id="4" name="Slide Number Placeholder 3"/>
          <p:cNvSpPr>
            <a:spLocks noGrp="1"/>
          </p:cNvSpPr>
          <p:nvPr>
            <p:ph type="sldNum" sz="quarter" idx="12"/>
          </p:nvPr>
        </p:nvSpPr>
        <p:spPr/>
        <p:txBody>
          <a:bodyPr/>
          <a:lstStyle/>
          <a:p>
            <a:pPr>
              <a:defRPr/>
            </a:pPr>
            <a:fld id="{18EA8262-7B5E-4B5A-875F-58E0FA57DAD4}" type="slidenum">
              <a:rPr lang="en-US" smtClean="0"/>
              <a:pPr>
                <a:defRPr/>
              </a:pPr>
              <a:t>55</a:t>
            </a:fld>
            <a:endParaRPr lang="en-US" dirty="0" smtClean="0"/>
          </a:p>
          <a:p>
            <a:pPr>
              <a:defRPr/>
            </a:pPr>
            <a:endParaRPr lang="en-US" dirty="0"/>
          </a:p>
        </p:txBody>
      </p:sp>
      <p:sp>
        <p:nvSpPr>
          <p:cNvPr id="5" name="Title 1"/>
          <p:cNvSpPr>
            <a:spLocks noGrp="1"/>
          </p:cNvSpPr>
          <p:nvPr>
            <p:ph type="title"/>
          </p:nvPr>
        </p:nvSpPr>
        <p:spPr>
          <a:xfrm>
            <a:off x="2220685" y="380010"/>
            <a:ext cx="4380140" cy="1039216"/>
          </a:xfrm>
        </p:spPr>
        <p:txBody>
          <a:bodyPr/>
          <a:lstStyle/>
          <a:p>
            <a:r>
              <a:rPr lang="en-US" sz="2800" b="1" dirty="0" smtClean="0"/>
              <a:t>ISCO Bench-Scale Test</a:t>
            </a:r>
            <a:br>
              <a:rPr lang="en-US" sz="2800" b="1" dirty="0" smtClean="0"/>
            </a:br>
            <a:r>
              <a:rPr lang="en-US" sz="2800" b="1" dirty="0" smtClean="0"/>
              <a:t/>
            </a:r>
            <a:br>
              <a:rPr lang="en-US" sz="2800" b="1" dirty="0" smtClean="0"/>
            </a:br>
            <a:endParaRPr lang="en-US" sz="1600" b="1" dirty="0"/>
          </a:p>
        </p:txBody>
      </p:sp>
      <p:graphicFrame>
        <p:nvGraphicFramePr>
          <p:cNvPr id="6" name="Table 5"/>
          <p:cNvGraphicFramePr>
            <a:graphicFrameLocks noGrp="1"/>
          </p:cNvGraphicFramePr>
          <p:nvPr/>
        </p:nvGraphicFramePr>
        <p:xfrm>
          <a:off x="285748" y="3431970"/>
          <a:ext cx="3253098" cy="2802575"/>
        </p:xfrm>
        <a:graphic>
          <a:graphicData uri="http://schemas.openxmlformats.org/drawingml/2006/table">
            <a:tbl>
              <a:tblPr/>
              <a:tblGrid>
                <a:gridCol w="1626549"/>
                <a:gridCol w="1626549"/>
              </a:tblGrid>
              <a:tr h="842494">
                <a:tc gridSpan="2">
                  <a:txBody>
                    <a:bodyPr/>
                    <a:lstStyle/>
                    <a:p>
                      <a:pPr algn="ctr" fontAlgn="ctr"/>
                      <a:r>
                        <a:rPr lang="en-US" sz="1600" b="1" i="0" u="none" strike="noStrike" dirty="0" smtClean="0">
                          <a:solidFill>
                            <a:srgbClr val="000000"/>
                          </a:solidFill>
                          <a:latin typeface="Calibri"/>
                        </a:rPr>
                        <a:t>Klozur Demand</a:t>
                      </a:r>
                      <a:r>
                        <a:rPr lang="en-US" sz="1600" b="1" i="0" u="none" strike="noStrike" baseline="0" dirty="0" smtClean="0">
                          <a:solidFill>
                            <a:srgbClr val="000000"/>
                          </a:solidFill>
                          <a:latin typeface="Calibri"/>
                        </a:rPr>
                        <a:t> Test Results </a:t>
                      </a:r>
                      <a:endParaRPr lang="en-US" sz="1600" b="1" i="0" u="none" strike="noStrike" dirty="0">
                        <a:solidFill>
                          <a:srgbClr val="000000"/>
                        </a:solidFill>
                        <a:latin typeface="Calibri"/>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fontAlgn="ctr"/>
                      <a:endParaRPr lang="en-US" sz="1200" b="0" i="0" u="none" strike="noStrike" dirty="0">
                        <a:solidFill>
                          <a:srgbClr val="000000"/>
                        </a:solidFill>
                        <a:latin typeface="Calibri"/>
                      </a:endParaRPr>
                    </a:p>
                  </a:txBody>
                  <a:tcPr marL="9525" marR="9525" marT="9525"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842494">
                <a:tc>
                  <a:txBody>
                    <a:bodyPr/>
                    <a:lstStyle/>
                    <a:p>
                      <a:pPr algn="ctr" fontAlgn="ctr"/>
                      <a:r>
                        <a:rPr lang="en-US" sz="1400" b="0" i="0" u="none" strike="noStrike" dirty="0">
                          <a:solidFill>
                            <a:srgbClr val="000000"/>
                          </a:solidFill>
                          <a:latin typeface="Calibri"/>
                        </a:rPr>
                        <a:t>Persulfate Demand                   (48-hour exposure)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fontAlgn="ctr"/>
                      <a:r>
                        <a:rPr lang="en-US" sz="1400" b="0" i="0" u="none" strike="noStrike" dirty="0">
                          <a:solidFill>
                            <a:srgbClr val="000000"/>
                          </a:solidFill>
                          <a:latin typeface="Calibri"/>
                        </a:rPr>
                        <a:t>Persulfate Demand                   (96-hour exposure)</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r>
              <a:tr h="282565">
                <a:tc>
                  <a:txBody>
                    <a:bodyPr/>
                    <a:lstStyle/>
                    <a:p>
                      <a:pPr algn="ctr" fontAlgn="b"/>
                      <a:r>
                        <a:rPr lang="en-US" sz="1400" b="0" i="0" u="none" strike="noStrike" dirty="0">
                          <a:solidFill>
                            <a:srgbClr val="000000"/>
                          </a:solidFill>
                          <a:latin typeface="Calibri"/>
                        </a:rPr>
                        <a:t>0.418 g/kg</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c>
                  <a:txBody>
                    <a:bodyPr/>
                    <a:lstStyle/>
                    <a:p>
                      <a:pPr algn="ctr" fontAlgn="b"/>
                      <a:r>
                        <a:rPr lang="en-US" sz="1400" b="0" i="0" u="none" strike="noStrike" dirty="0">
                          <a:solidFill>
                            <a:srgbClr val="000000"/>
                          </a:solidFill>
                          <a:latin typeface="Calibri"/>
                        </a:rPr>
                        <a:t>0.555 g/kg</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tr>
              <a:tr h="282565">
                <a:tc>
                  <a:txBody>
                    <a:bodyPr/>
                    <a:lstStyle/>
                    <a:p>
                      <a:pPr algn="l" fontAlgn="b"/>
                      <a:endParaRPr lang="en-US" sz="1400" b="0" i="0" u="none" strike="noStrike" dirty="0">
                        <a:solidFill>
                          <a:srgbClr val="000000"/>
                        </a:solidFill>
                        <a:latin typeface="Calibri"/>
                      </a:endParaRPr>
                    </a:p>
                  </a:txBody>
                  <a:tcPr marL="9525" marR="9525" marT="9525"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en-US" sz="1400" b="0" i="0" u="none" strike="noStrike" dirty="0">
                        <a:solidFill>
                          <a:srgbClr val="000000"/>
                        </a:solidFill>
                        <a:latin typeface="Calibri"/>
                      </a:endParaRPr>
                    </a:p>
                  </a:txBody>
                  <a:tcPr marL="9525" marR="9525" marT="9525" marB="0" anchor="b">
                    <a:lnL>
                      <a:noFill/>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52457">
                <a:tc>
                  <a:txBody>
                    <a:bodyPr/>
                    <a:lstStyle/>
                    <a:p>
                      <a:pPr algn="ctr" fontAlgn="ctr"/>
                      <a:r>
                        <a:rPr lang="en-US" sz="1400" b="0" i="0" u="none" strike="noStrike" dirty="0">
                          <a:solidFill>
                            <a:srgbClr val="000000"/>
                          </a:solidFill>
                          <a:latin typeface="Calibri"/>
                        </a:rPr>
                        <a:t>Average Soil Oxidant </a:t>
                      </a:r>
                      <a:r>
                        <a:rPr lang="en-US" sz="1400" b="0" i="0" u="none" strike="noStrike" dirty="0" smtClean="0">
                          <a:solidFill>
                            <a:srgbClr val="000000"/>
                          </a:solidFill>
                          <a:latin typeface="Calibri"/>
                        </a:rPr>
                        <a:t>Demand (SOD)</a:t>
                      </a:r>
                      <a:endParaRPr lang="en-US" sz="1400" b="0" i="0" u="none" strike="noStrike" dirty="0">
                        <a:solidFill>
                          <a:srgbClr val="000000"/>
                        </a:solidFill>
                        <a:latin typeface="Calibri"/>
                      </a:endParaRPr>
                    </a:p>
                  </a:txBody>
                  <a:tcPr marL="9525" marR="9525" marT="9525"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sz="1400" b="1" i="0" u="none" strike="noStrike" dirty="0">
                          <a:solidFill>
                            <a:srgbClr val="000000"/>
                          </a:solidFill>
                          <a:latin typeface="Calibri"/>
                        </a:rPr>
                        <a:t>0.49 g/kg</a:t>
                      </a:r>
                    </a:p>
                  </a:txBody>
                  <a:tcPr marL="9525" marR="9525" marT="9525"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8" name="TextBox 7"/>
          <p:cNvSpPr txBox="1"/>
          <p:nvPr/>
        </p:nvSpPr>
        <p:spPr>
          <a:xfrm>
            <a:off x="3990109" y="1133846"/>
            <a:ext cx="4027590" cy="1254189"/>
          </a:xfrm>
          <a:prstGeom prst="rect">
            <a:avLst/>
          </a:prstGeom>
          <a:noFill/>
        </p:spPr>
        <p:txBody>
          <a:bodyPr wrap="square" rtlCol="0">
            <a:spAutoFit/>
          </a:bodyPr>
          <a:lstStyle/>
          <a:p>
            <a:pPr marL="342900" indent="-342900" eaLnBrk="0" hangingPunct="0">
              <a:spcBef>
                <a:spcPts val="600"/>
              </a:spcBef>
              <a:spcAft>
                <a:spcPts val="900"/>
              </a:spcAft>
              <a:buChar char="•"/>
            </a:pPr>
            <a:r>
              <a:rPr lang="en-US" sz="1600" dirty="0" smtClean="0">
                <a:latin typeface="+mn-lt"/>
              </a:rPr>
              <a:t>Based on the results of the KDT tests FMC recommends the use of:</a:t>
            </a:r>
          </a:p>
          <a:p>
            <a:pPr marL="742950" lvl="1" indent="-285750" eaLnBrk="0" hangingPunct="0">
              <a:spcBef>
                <a:spcPct val="20000"/>
              </a:spcBef>
              <a:buFont typeface="Arial" pitchFamily="34" charset="0"/>
              <a:buChar char="–"/>
            </a:pPr>
            <a:r>
              <a:rPr lang="en-US" sz="1400" dirty="0" smtClean="0"/>
              <a:t>  </a:t>
            </a:r>
            <a:r>
              <a:rPr lang="en-US" sz="1500" dirty="0" smtClean="0">
                <a:latin typeface="+mn-lt"/>
              </a:rPr>
              <a:t>10 to 20% Klozur solution</a:t>
            </a:r>
          </a:p>
          <a:p>
            <a:pPr marL="742950" lvl="1" indent="-285750" eaLnBrk="0" hangingPunct="0">
              <a:spcBef>
                <a:spcPct val="20000"/>
              </a:spcBef>
              <a:buFont typeface="Arial" pitchFamily="34" charset="0"/>
              <a:buChar char="–"/>
            </a:pPr>
            <a:r>
              <a:rPr lang="en-US" sz="1500" dirty="0" smtClean="0">
                <a:latin typeface="+mn-lt"/>
              </a:rPr>
              <a:t>  activated with 25% NaOH solution</a:t>
            </a:r>
            <a:endParaRPr lang="en-US" sz="1500" dirty="0">
              <a:latin typeface="+mn-lt"/>
            </a:endParaRPr>
          </a:p>
        </p:txBody>
      </p:sp>
      <p:graphicFrame>
        <p:nvGraphicFramePr>
          <p:cNvPr id="7" name="Table 6"/>
          <p:cNvGraphicFramePr>
            <a:graphicFrameLocks noGrp="1"/>
          </p:cNvGraphicFramePr>
          <p:nvPr/>
        </p:nvGraphicFramePr>
        <p:xfrm>
          <a:off x="3695698" y="2571751"/>
          <a:ext cx="5229227" cy="3971553"/>
        </p:xfrm>
        <a:graphic>
          <a:graphicData uri="http://schemas.openxmlformats.org/drawingml/2006/table">
            <a:tbl>
              <a:tblPr/>
              <a:tblGrid>
                <a:gridCol w="1914758"/>
                <a:gridCol w="818013"/>
                <a:gridCol w="1914758"/>
                <a:gridCol w="581698"/>
              </a:tblGrid>
              <a:tr h="480194">
                <a:tc gridSpan="2">
                  <a:txBody>
                    <a:bodyPr/>
                    <a:lstStyle/>
                    <a:p>
                      <a:pPr algn="ctr" fontAlgn="ctr"/>
                      <a:r>
                        <a:rPr lang="en-US" sz="1400" b="1" i="0" u="none" strike="noStrike" dirty="0">
                          <a:solidFill>
                            <a:srgbClr val="000000"/>
                          </a:solidFill>
                          <a:latin typeface="Calibri"/>
                        </a:rPr>
                        <a:t>Oxidant ( Klozur persulfate)</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ctr"/>
                      <a:r>
                        <a:rPr lang="en-US" sz="1400" b="1" i="0" u="none" strike="noStrike" dirty="0">
                          <a:solidFill>
                            <a:srgbClr val="000000"/>
                          </a:solidFill>
                          <a:latin typeface="Calibri"/>
                        </a:rPr>
                        <a:t>Activator (25% NaOH)</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r>
              <a:tr h="933129">
                <a:tc>
                  <a:txBody>
                    <a:bodyPr/>
                    <a:lstStyle/>
                    <a:p>
                      <a:pPr algn="ctr" fontAlgn="ctr"/>
                      <a:r>
                        <a:rPr lang="en-US" sz="1400" b="0" i="0" u="none" strike="noStrike" dirty="0">
                          <a:solidFill>
                            <a:srgbClr val="000000"/>
                          </a:solidFill>
                          <a:latin typeface="Calibri"/>
                        </a:rPr>
                        <a:t>dry weight (lbs)</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400" b="0" i="0" u="none" strike="noStrike" dirty="0">
                          <a:solidFill>
                            <a:srgbClr val="000000"/>
                          </a:solidFill>
                          <a:latin typeface="Calibri"/>
                        </a:rPr>
                        <a:t>19,800</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fontAlgn="ctr"/>
                      <a:r>
                        <a:rPr lang="en-US" sz="1400" b="0" i="0" u="none" strike="noStrike" dirty="0">
                          <a:solidFill>
                            <a:srgbClr val="000000"/>
                          </a:solidFill>
                          <a:latin typeface="Calibri"/>
                        </a:rPr>
                        <a:t>Acid Neutralization Demand                               [(12.7 gallons per 100 lbs </a:t>
                      </a:r>
                      <a:r>
                        <a:rPr lang="en-US" sz="1400" b="0" i="0" u="none" strike="noStrike" dirty="0" err="1">
                          <a:solidFill>
                            <a:srgbClr val="000000"/>
                          </a:solidFill>
                          <a:latin typeface="Calibri"/>
                        </a:rPr>
                        <a:t>Klz</a:t>
                      </a:r>
                      <a:r>
                        <a:rPr lang="en-US" sz="1400" b="0" i="0" u="none" strike="noStrike" dirty="0">
                          <a:solidFill>
                            <a:srgbClr val="000000"/>
                          </a:solidFill>
                          <a:latin typeface="Calibri"/>
                        </a:rPr>
                        <a:t>)]  (gallons)</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a:noFill/>
                    </a:lnB>
                  </a:tcPr>
                </a:tc>
                <a:tc>
                  <a:txBody>
                    <a:bodyPr/>
                    <a:lstStyle/>
                    <a:p>
                      <a:pPr algn="ctr" fontAlgn="ctr"/>
                      <a:r>
                        <a:rPr lang="en-US" sz="1400" b="0" i="0" u="none" strike="noStrike">
                          <a:solidFill>
                            <a:srgbClr val="000000"/>
                          </a:solidFill>
                          <a:latin typeface="Calibri"/>
                        </a:rPr>
                        <a:t>2,514.6</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r>
              <a:tr h="933129">
                <a:tc>
                  <a:txBody>
                    <a:bodyPr/>
                    <a:lstStyle/>
                    <a:p>
                      <a:pPr algn="ctr" fontAlgn="ctr"/>
                      <a:r>
                        <a:rPr lang="en-US" sz="1400" b="0" i="0" u="none" strike="noStrike">
                          <a:solidFill>
                            <a:srgbClr val="000000"/>
                          </a:solidFill>
                          <a:latin typeface="Calibri"/>
                        </a:rPr>
                        <a:t>20% solution                                   [(1.9 lbs Klz/gal)]                       (gallons)</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latin typeface="Calibri"/>
                        </a:rPr>
                        <a:t>10,421</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latin typeface="Calibri"/>
                        </a:rPr>
                        <a:t>Soil Buffering Capacity </a:t>
                      </a:r>
                      <a:r>
                        <a:rPr lang="en-US" sz="1400" b="0" i="0" u="none" strike="noStrike" dirty="0" smtClean="0">
                          <a:solidFill>
                            <a:srgbClr val="000000"/>
                          </a:solidFill>
                          <a:latin typeface="Calibri"/>
                        </a:rPr>
                        <a:t>                               </a:t>
                      </a:r>
                      <a:r>
                        <a:rPr lang="en-US" sz="1400" b="0" i="0" u="none" strike="noStrike" dirty="0">
                          <a:solidFill>
                            <a:srgbClr val="000000"/>
                          </a:solidFill>
                          <a:latin typeface="Calibri"/>
                        </a:rPr>
                        <a:t>[30% Acid neutralization demand]  (gallons)</a:t>
                      </a:r>
                    </a:p>
                  </a:txBody>
                  <a:tcPr marL="9525" marR="9525" marT="9525" marB="0" anchor="ctr">
                    <a:lnL w="6350" cap="flat" cmpd="sng" algn="ctr">
                      <a:solidFill>
                        <a:srgbClr val="000000"/>
                      </a:solidFill>
                      <a:prstDash val="solid"/>
                      <a:round/>
                      <a:headEnd type="none" w="med" len="med"/>
                      <a:tailEnd type="none" w="med" len="med"/>
                    </a:lnL>
                    <a:lnR>
                      <a:noFill/>
                    </a:lnR>
                    <a:lnT>
                      <a:noFill/>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latin typeface="Calibri"/>
                        </a:rPr>
                        <a:t>754.4</a:t>
                      </a:r>
                    </a:p>
                  </a:txBody>
                  <a:tcPr marL="9525" marR="9525" marT="9525" marB="0" anchor="ctr">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tcPr>
                </a:tc>
              </a:tr>
              <a:tr h="239052">
                <a:tc>
                  <a:txBody>
                    <a:bodyPr/>
                    <a:lstStyle/>
                    <a:p>
                      <a:pPr algn="l" fontAlgn="b"/>
                      <a:endParaRPr lang="en-US" sz="1400" b="0" i="0" u="none" strike="noStrike">
                        <a:solidFill>
                          <a:srgbClr val="000000"/>
                        </a:solidFill>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dirty="0">
                        <a:solidFill>
                          <a:srgbClr val="000000"/>
                        </a:solidFill>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400" b="0" i="0" u="none" strike="noStrike">
                        <a:solidFill>
                          <a:srgbClr val="000000"/>
                        </a:solidFill>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564073">
                <a:tc>
                  <a:txBody>
                    <a:bodyPr/>
                    <a:lstStyle/>
                    <a:p>
                      <a:pPr algn="ctr" fontAlgn="ctr"/>
                      <a:r>
                        <a:rPr lang="en-US" sz="1400" b="0" i="0" u="none" strike="noStrike">
                          <a:solidFill>
                            <a:srgbClr val="000000"/>
                          </a:solidFill>
                          <a:latin typeface="Calibri"/>
                        </a:rPr>
                        <a:t>Total 20% Klozur persulfate required (gallons)</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a:solidFill>
                            <a:srgbClr val="000000"/>
                          </a:solidFill>
                          <a:latin typeface="Calibri"/>
                        </a:rPr>
                        <a:t>10,421</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latin typeface="Calibri"/>
                        </a:rPr>
                        <a:t>Total 25% </a:t>
                      </a:r>
                      <a:r>
                        <a:rPr lang="en-US" sz="1400" b="0" i="0" u="none" strike="noStrike" dirty="0" err="1">
                          <a:solidFill>
                            <a:srgbClr val="000000"/>
                          </a:solidFill>
                          <a:latin typeface="Calibri"/>
                        </a:rPr>
                        <a:t>NaOH</a:t>
                      </a:r>
                      <a:r>
                        <a:rPr lang="en-US" sz="1400" b="0" i="0" u="none" strike="noStrike" dirty="0">
                          <a:solidFill>
                            <a:srgbClr val="000000"/>
                          </a:solidFill>
                          <a:latin typeface="Calibri"/>
                        </a:rPr>
                        <a:t> demand (gallons)</a:t>
                      </a:r>
                    </a:p>
                  </a:txBody>
                  <a:tcPr marL="9525" marR="9525" marT="9525"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400" b="0" i="0" u="none" strike="noStrike" dirty="0">
                          <a:solidFill>
                            <a:srgbClr val="000000"/>
                          </a:solidFill>
                          <a:latin typeface="Calibri"/>
                        </a:rPr>
                        <a:t>3,269</a:t>
                      </a:r>
                    </a:p>
                  </a:txBody>
                  <a:tcPr marL="9525" marR="9525" marT="9525"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9052">
                <a:tc>
                  <a:txBody>
                    <a:bodyPr/>
                    <a:lstStyle/>
                    <a:p>
                      <a:pPr algn="l" fontAlgn="b"/>
                      <a:endParaRPr lang="en-US" sz="1100" b="0" i="0" u="none" strike="noStrike">
                        <a:solidFill>
                          <a:srgbClr val="000000"/>
                        </a:solidFill>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endParaRPr lang="en-US" sz="1100" b="0" i="0" u="none" strike="noStrike">
                        <a:solidFill>
                          <a:srgbClr val="000000"/>
                        </a:solidFill>
                        <a:latin typeface="Calibri"/>
                      </a:endParaRP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97392">
                <a:tc gridSpan="4">
                  <a:txBody>
                    <a:bodyPr/>
                    <a:lstStyle/>
                    <a:p>
                      <a:pPr algn="ctr" fontAlgn="ctr"/>
                      <a:r>
                        <a:rPr lang="en-US" sz="1400" b="0" i="0" u="none" strike="noStrike" dirty="0">
                          <a:solidFill>
                            <a:srgbClr val="000000"/>
                          </a:solidFill>
                          <a:latin typeface="Calibri"/>
                        </a:rPr>
                        <a:t>Dosage requirement (20% </a:t>
                      </a:r>
                      <a:r>
                        <a:rPr lang="en-US" sz="1400" b="0" i="0" u="none" strike="noStrike" dirty="0" err="1">
                          <a:solidFill>
                            <a:srgbClr val="000000"/>
                          </a:solidFill>
                          <a:latin typeface="Calibri"/>
                        </a:rPr>
                        <a:t>Klz</a:t>
                      </a:r>
                      <a:r>
                        <a:rPr lang="en-US" sz="1400" b="0" i="0" u="none" strike="noStrike" dirty="0">
                          <a:solidFill>
                            <a:srgbClr val="000000"/>
                          </a:solidFill>
                          <a:latin typeface="Calibri"/>
                        </a:rPr>
                        <a:t>/25% NaOH)</a:t>
                      </a:r>
                      <a:r>
                        <a:rPr lang="en-US" sz="1600" b="0" i="0" u="none" strike="noStrike" dirty="0">
                          <a:solidFill>
                            <a:srgbClr val="000000"/>
                          </a:solidFill>
                          <a:latin typeface="Calibri"/>
                        </a:rPr>
                        <a:t> =  </a:t>
                      </a:r>
                      <a:r>
                        <a:rPr lang="en-US" sz="1600" b="1" i="0" u="none" strike="noStrike" dirty="0" smtClean="0">
                          <a:solidFill>
                            <a:srgbClr val="000000"/>
                          </a:solidFill>
                          <a:latin typeface="Calibri"/>
                        </a:rPr>
                        <a:t>3.19 </a:t>
                      </a:r>
                      <a:r>
                        <a:rPr lang="en-US" sz="1600" b="1" i="0" u="none" strike="noStrike" dirty="0">
                          <a:solidFill>
                            <a:srgbClr val="000000"/>
                          </a:solidFill>
                          <a:latin typeface="Calibri"/>
                        </a:rPr>
                        <a:t>: </a:t>
                      </a:r>
                      <a:r>
                        <a:rPr lang="en-US" sz="1600" b="1" i="0" u="none" strike="noStrike" dirty="0" smtClean="0">
                          <a:solidFill>
                            <a:srgbClr val="000000"/>
                          </a:solidFill>
                          <a:latin typeface="Calibri"/>
                        </a:rPr>
                        <a:t>1 </a:t>
                      </a:r>
                      <a:r>
                        <a:rPr lang="en-US" sz="1600" b="0" i="0" u="none" strike="noStrike" dirty="0" smtClean="0">
                          <a:solidFill>
                            <a:srgbClr val="000000"/>
                          </a:solidFill>
                          <a:latin typeface="Calibri"/>
                        </a:rPr>
                        <a:t>(volume)</a:t>
                      </a:r>
                    </a:p>
                  </a:txBody>
                  <a:tcPr marL="9525" marR="9525" marT="9525" marB="0" anchor="ctr">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Tree>
  </p:cSld>
  <p:clrMapOvr>
    <a:masterClrMapping/>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582" y="823726"/>
            <a:ext cx="2592119" cy="5292065"/>
          </a:xfrm>
        </p:spPr>
        <p:txBody>
          <a:bodyPr/>
          <a:lstStyle/>
          <a:p>
            <a:pPr>
              <a:spcBef>
                <a:spcPts val="600"/>
              </a:spcBef>
              <a:spcAft>
                <a:spcPts val="900"/>
              </a:spcAft>
            </a:pPr>
            <a:r>
              <a:rPr lang="en-US" sz="1800" dirty="0" smtClean="0"/>
              <a:t>The oxidation process will mobilize metals due to changes in </a:t>
            </a:r>
            <a:r>
              <a:rPr lang="en-US" sz="1800" dirty="0" err="1" smtClean="0"/>
              <a:t>pH.</a:t>
            </a:r>
            <a:endParaRPr lang="en-US" sz="1800" dirty="0" smtClean="0"/>
          </a:p>
          <a:p>
            <a:pPr>
              <a:spcBef>
                <a:spcPts val="600"/>
              </a:spcBef>
              <a:spcAft>
                <a:spcPts val="900"/>
              </a:spcAft>
            </a:pPr>
            <a:r>
              <a:rPr lang="en-US" sz="1800" dirty="0" smtClean="0"/>
              <a:t>Areas outside the treatment zone will not likely be affected as the metals are expected to precipitate out as the pH returns to a more neutral state.</a:t>
            </a:r>
          </a:p>
          <a:p>
            <a:pPr>
              <a:spcBef>
                <a:spcPts val="600"/>
              </a:spcBef>
              <a:spcAft>
                <a:spcPts val="900"/>
              </a:spcAft>
            </a:pPr>
            <a:r>
              <a:rPr lang="en-US" sz="1800" dirty="0" smtClean="0"/>
              <a:t>Metals monitoring will be included in the ISCO sampling plan for both on and off-post monitoring points</a:t>
            </a:r>
            <a:r>
              <a:rPr lang="en-US" sz="1600" dirty="0" smtClean="0"/>
              <a:t>.</a:t>
            </a:r>
          </a:p>
        </p:txBody>
      </p:sp>
      <p:sp>
        <p:nvSpPr>
          <p:cNvPr id="4" name="Slide Number Placeholder 3"/>
          <p:cNvSpPr>
            <a:spLocks noGrp="1"/>
          </p:cNvSpPr>
          <p:nvPr>
            <p:ph type="sldNum" sz="quarter" idx="12"/>
          </p:nvPr>
        </p:nvSpPr>
        <p:spPr/>
        <p:txBody>
          <a:bodyPr/>
          <a:lstStyle/>
          <a:p>
            <a:pPr>
              <a:defRPr/>
            </a:pPr>
            <a:fld id="{18EA8262-7B5E-4B5A-875F-58E0FA57DAD4}" type="slidenum">
              <a:rPr lang="en-US" smtClean="0"/>
              <a:pPr>
                <a:defRPr/>
              </a:pPr>
              <a:t>56</a:t>
            </a:fld>
            <a:endParaRPr lang="en-US" dirty="0" smtClean="0"/>
          </a:p>
          <a:p>
            <a:pPr>
              <a:defRPr/>
            </a:pPr>
            <a:endParaRPr lang="en-US" dirty="0"/>
          </a:p>
        </p:txBody>
      </p:sp>
      <p:sp>
        <p:nvSpPr>
          <p:cNvPr id="5" name="Title 1"/>
          <p:cNvSpPr>
            <a:spLocks noGrp="1"/>
          </p:cNvSpPr>
          <p:nvPr>
            <p:ph type="title"/>
          </p:nvPr>
        </p:nvSpPr>
        <p:spPr>
          <a:xfrm>
            <a:off x="3196441" y="210130"/>
            <a:ext cx="4380140" cy="1209096"/>
          </a:xfrm>
        </p:spPr>
        <p:txBody>
          <a:bodyPr/>
          <a:lstStyle/>
          <a:p>
            <a:r>
              <a:rPr lang="en-US" sz="2800" b="1" dirty="0" smtClean="0"/>
              <a:t>ISCO Bench-Scale Test</a:t>
            </a:r>
            <a:br>
              <a:rPr lang="en-US" sz="2800" b="1" dirty="0" smtClean="0"/>
            </a:br>
            <a:r>
              <a:rPr lang="en-US" sz="2400" b="1" dirty="0" smtClean="0"/>
              <a:t>Results (cont.)</a:t>
            </a:r>
            <a:endParaRPr lang="en-US" sz="2400" b="1" dirty="0"/>
          </a:p>
        </p:txBody>
      </p:sp>
      <p:graphicFrame>
        <p:nvGraphicFramePr>
          <p:cNvPr id="7" name="Table 6"/>
          <p:cNvGraphicFramePr>
            <a:graphicFrameLocks noGrp="1"/>
          </p:cNvGraphicFramePr>
          <p:nvPr/>
        </p:nvGraphicFramePr>
        <p:xfrm>
          <a:off x="2778825" y="1484414"/>
          <a:ext cx="6210796" cy="4809511"/>
        </p:xfrm>
        <a:graphic>
          <a:graphicData uri="http://schemas.openxmlformats.org/drawingml/2006/table">
            <a:tbl>
              <a:tblPr>
                <a:tableStyleId>{8A107856-5554-42FB-B03E-39F5DBC370BA}</a:tableStyleId>
              </a:tblPr>
              <a:tblGrid>
                <a:gridCol w="1012496"/>
                <a:gridCol w="1271794"/>
                <a:gridCol w="500395"/>
                <a:gridCol w="1184622"/>
                <a:gridCol w="441329"/>
                <a:gridCol w="1196235"/>
                <a:gridCol w="603925"/>
              </a:tblGrid>
              <a:tr h="1040355">
                <a:tc>
                  <a:txBody>
                    <a:bodyPr/>
                    <a:lstStyle/>
                    <a:p>
                      <a:pPr algn="l" fontAlgn="b"/>
                      <a:endParaRPr lang="en-US" sz="1300" b="1" i="0" u="none" strike="noStrike" dirty="0">
                        <a:solidFill>
                          <a:srgbClr val="000000"/>
                        </a:solidFill>
                        <a:latin typeface="Calibri"/>
                      </a:endParaRPr>
                    </a:p>
                  </a:txBody>
                  <a:tcPr marL="9525" marR="9525" marT="9525" marB="0" anchor="b">
                    <a:noFill/>
                  </a:tcPr>
                </a:tc>
                <a:tc gridSpan="2">
                  <a:txBody>
                    <a:bodyPr/>
                    <a:lstStyle/>
                    <a:p>
                      <a:pPr algn="ctr" fontAlgn="ctr"/>
                      <a:r>
                        <a:rPr lang="en-US" sz="1300" b="1" u="none" strike="noStrike" dirty="0"/>
                        <a:t>Non-Exposed Core</a:t>
                      </a:r>
                      <a:endParaRPr lang="en-US" sz="1300" b="1" i="0" u="none" strike="noStrike" dirty="0">
                        <a:solidFill>
                          <a:srgbClr val="000000"/>
                        </a:solidFill>
                        <a:latin typeface="Calibri"/>
                      </a:endParaRPr>
                    </a:p>
                  </a:txBody>
                  <a:tcPr marL="9525" marR="9525" marT="9525" marB="0" anchor="ctr">
                    <a:noFill/>
                  </a:tcPr>
                </a:tc>
                <a:tc hMerge="1">
                  <a:txBody>
                    <a:bodyPr/>
                    <a:lstStyle/>
                    <a:p>
                      <a:endParaRPr lang="en-US"/>
                    </a:p>
                  </a:txBody>
                  <a:tcPr/>
                </a:tc>
                <a:tc gridSpan="2">
                  <a:txBody>
                    <a:bodyPr/>
                    <a:lstStyle/>
                    <a:p>
                      <a:pPr algn="ctr" fontAlgn="ctr"/>
                      <a:r>
                        <a:rPr lang="en-US" sz="1300" b="1" u="none" strike="noStrike" dirty="0"/>
                        <a:t>Core after 96-hr Exposure Period</a:t>
                      </a:r>
                      <a:endParaRPr lang="en-US" sz="1300" b="1" i="0" u="none" strike="noStrike" dirty="0">
                        <a:solidFill>
                          <a:srgbClr val="000000"/>
                        </a:solidFill>
                        <a:latin typeface="Calibri"/>
                      </a:endParaRPr>
                    </a:p>
                  </a:txBody>
                  <a:tcPr marL="9525" marR="9525" marT="9525" marB="0" anchor="ctr">
                    <a:noFill/>
                  </a:tcPr>
                </a:tc>
                <a:tc hMerge="1">
                  <a:txBody>
                    <a:bodyPr/>
                    <a:lstStyle/>
                    <a:p>
                      <a:endParaRPr lang="en-US"/>
                    </a:p>
                  </a:txBody>
                  <a:tcPr/>
                </a:tc>
                <a:tc gridSpan="2">
                  <a:txBody>
                    <a:bodyPr/>
                    <a:lstStyle/>
                    <a:p>
                      <a:pPr algn="ctr" fontAlgn="ctr"/>
                      <a:r>
                        <a:rPr lang="en-US" sz="1300" b="1" u="none" strike="noStrike" dirty="0"/>
                        <a:t>ISCO Solution </a:t>
                      </a:r>
                      <a:r>
                        <a:rPr lang="en-US" sz="1300" b="1" u="none" strike="noStrike" dirty="0" smtClean="0"/>
                        <a:t>following   </a:t>
                      </a:r>
                      <a:r>
                        <a:rPr lang="en-US" sz="1300" b="1" u="none" strike="noStrike" dirty="0"/>
                        <a:t>96-hr Exposure</a:t>
                      </a:r>
                      <a:endParaRPr lang="en-US" sz="1300" b="1" i="0" u="none" strike="noStrike" dirty="0">
                        <a:solidFill>
                          <a:srgbClr val="000000"/>
                        </a:solidFill>
                        <a:latin typeface="Calibri"/>
                      </a:endParaRPr>
                    </a:p>
                  </a:txBody>
                  <a:tcPr marL="9525" marR="9525" marT="9525" marB="0" anchor="ctr">
                    <a:noFill/>
                  </a:tcPr>
                </a:tc>
                <a:tc hMerge="1">
                  <a:txBody>
                    <a:bodyPr/>
                    <a:lstStyle/>
                    <a:p>
                      <a:endParaRPr lang="en-US"/>
                    </a:p>
                  </a:txBody>
                  <a:tcPr/>
                </a:tc>
              </a:tr>
              <a:tr h="682201">
                <a:tc>
                  <a:txBody>
                    <a:bodyPr/>
                    <a:lstStyle/>
                    <a:p>
                      <a:pPr algn="ctr" fontAlgn="ctr"/>
                      <a:r>
                        <a:rPr lang="en-US" sz="1300" b="1" u="none" strike="noStrike"/>
                        <a:t>Analyte</a:t>
                      </a:r>
                      <a:endParaRPr lang="en-US" sz="1300" b="1" i="0" u="none" strike="noStrike">
                        <a:solidFill>
                          <a:srgbClr val="000000"/>
                        </a:solidFill>
                        <a:latin typeface="Calibri"/>
                      </a:endParaRPr>
                    </a:p>
                  </a:txBody>
                  <a:tcPr marL="9525" marR="9525" marT="9525" marB="0" anchor="ctr">
                    <a:noFill/>
                  </a:tcPr>
                </a:tc>
                <a:tc>
                  <a:txBody>
                    <a:bodyPr/>
                    <a:lstStyle/>
                    <a:p>
                      <a:pPr algn="ctr" fontAlgn="ctr"/>
                      <a:r>
                        <a:rPr lang="en-US" sz="1300" b="1" u="none" strike="noStrike" dirty="0"/>
                        <a:t>Concentration  (mg/kg)</a:t>
                      </a:r>
                      <a:endParaRPr lang="en-US" sz="1300" b="1" i="0" u="none" strike="noStrike" dirty="0">
                        <a:solidFill>
                          <a:srgbClr val="000000"/>
                        </a:solidFill>
                        <a:latin typeface="Calibri"/>
                      </a:endParaRPr>
                    </a:p>
                  </a:txBody>
                  <a:tcPr marL="9525" marR="9525" marT="9525" marB="0" anchor="ctr">
                    <a:noFill/>
                  </a:tcPr>
                </a:tc>
                <a:tc>
                  <a:txBody>
                    <a:bodyPr/>
                    <a:lstStyle/>
                    <a:p>
                      <a:pPr algn="ctr" fontAlgn="ctr"/>
                      <a:r>
                        <a:rPr lang="en-US" sz="1300" b="1" u="none" strike="noStrike" dirty="0"/>
                        <a:t>Flag</a:t>
                      </a:r>
                      <a:endParaRPr lang="en-US" sz="1300" b="1" i="0" u="none" strike="noStrike" dirty="0">
                        <a:solidFill>
                          <a:srgbClr val="000000"/>
                        </a:solidFill>
                        <a:latin typeface="Calibri"/>
                      </a:endParaRPr>
                    </a:p>
                  </a:txBody>
                  <a:tcPr marL="9525" marR="9525" marT="9525" marB="0" anchor="ctr">
                    <a:noFill/>
                  </a:tcPr>
                </a:tc>
                <a:tc>
                  <a:txBody>
                    <a:bodyPr/>
                    <a:lstStyle/>
                    <a:p>
                      <a:pPr algn="ctr" fontAlgn="ctr"/>
                      <a:r>
                        <a:rPr lang="en-US" sz="1300" b="1" u="none" strike="noStrike" dirty="0"/>
                        <a:t>Concentration  (mg/kg)</a:t>
                      </a:r>
                      <a:endParaRPr lang="en-US" sz="1300" b="1" i="0" u="none" strike="noStrike" dirty="0">
                        <a:solidFill>
                          <a:srgbClr val="000000"/>
                        </a:solidFill>
                        <a:latin typeface="Calibri"/>
                      </a:endParaRPr>
                    </a:p>
                  </a:txBody>
                  <a:tcPr marL="9525" marR="9525" marT="9525" marB="0" anchor="ctr">
                    <a:noFill/>
                  </a:tcPr>
                </a:tc>
                <a:tc>
                  <a:txBody>
                    <a:bodyPr/>
                    <a:lstStyle/>
                    <a:p>
                      <a:pPr algn="ctr" fontAlgn="ctr"/>
                      <a:r>
                        <a:rPr lang="en-US" sz="1300" b="1" u="none" strike="noStrike" dirty="0"/>
                        <a:t>Flag</a:t>
                      </a:r>
                      <a:endParaRPr lang="en-US" sz="1300" b="1" i="0" u="none" strike="noStrike" dirty="0">
                        <a:solidFill>
                          <a:srgbClr val="000000"/>
                        </a:solidFill>
                        <a:latin typeface="Calibri"/>
                      </a:endParaRPr>
                    </a:p>
                  </a:txBody>
                  <a:tcPr marL="9525" marR="9525" marT="9525" marB="0" anchor="ctr">
                    <a:noFill/>
                  </a:tcPr>
                </a:tc>
                <a:tc>
                  <a:txBody>
                    <a:bodyPr/>
                    <a:lstStyle/>
                    <a:p>
                      <a:pPr algn="ctr" fontAlgn="ctr"/>
                      <a:r>
                        <a:rPr lang="en-US" sz="1300" b="1" u="none" strike="noStrike" dirty="0"/>
                        <a:t>Concentration  (</a:t>
                      </a:r>
                      <a:r>
                        <a:rPr lang="en-US" sz="1300" b="1" u="none" strike="noStrike" dirty="0" smtClean="0"/>
                        <a:t>mg/L)</a:t>
                      </a:r>
                      <a:endParaRPr lang="en-US" sz="1300" b="1" i="0" u="none" strike="noStrike" dirty="0">
                        <a:solidFill>
                          <a:srgbClr val="000000"/>
                        </a:solidFill>
                        <a:latin typeface="Calibri"/>
                      </a:endParaRPr>
                    </a:p>
                  </a:txBody>
                  <a:tcPr marL="9525" marR="9525" marT="9525" marB="0" anchor="ctr">
                    <a:noFill/>
                  </a:tcPr>
                </a:tc>
                <a:tc>
                  <a:txBody>
                    <a:bodyPr/>
                    <a:lstStyle/>
                    <a:p>
                      <a:pPr algn="ctr" fontAlgn="ctr"/>
                      <a:r>
                        <a:rPr lang="en-US" sz="1300" b="1" u="none" strike="noStrike" dirty="0"/>
                        <a:t>Flag</a:t>
                      </a:r>
                      <a:endParaRPr lang="en-US" sz="1300" b="1" i="0" u="none" strike="noStrike" dirty="0">
                        <a:solidFill>
                          <a:srgbClr val="000000"/>
                        </a:solidFill>
                        <a:latin typeface="Calibri"/>
                      </a:endParaRPr>
                    </a:p>
                  </a:txBody>
                  <a:tcPr marL="9525" marR="9525" marT="9525" marB="0" anchor="ctr">
                    <a:noFill/>
                  </a:tcPr>
                </a:tc>
              </a:tr>
              <a:tr h="358155">
                <a:tc>
                  <a:txBody>
                    <a:bodyPr/>
                    <a:lstStyle/>
                    <a:p>
                      <a:pPr algn="ctr" fontAlgn="b"/>
                      <a:r>
                        <a:rPr lang="en-US" sz="1400" b="1" u="none" strike="noStrike" dirty="0"/>
                        <a:t>Arsenic</a:t>
                      </a:r>
                      <a:endParaRPr lang="en-US" sz="1400" b="1" i="0" u="none" strike="noStrike" dirty="0">
                        <a:solidFill>
                          <a:srgbClr val="000000"/>
                        </a:solidFill>
                        <a:latin typeface="Calibri"/>
                      </a:endParaRPr>
                    </a:p>
                  </a:txBody>
                  <a:tcPr marL="9525" marR="9525" marT="9525" marB="0" anchor="b">
                    <a:noFill/>
                  </a:tcPr>
                </a:tc>
                <a:tc>
                  <a:txBody>
                    <a:bodyPr/>
                    <a:lstStyle/>
                    <a:p>
                      <a:pPr algn="ctr" fontAlgn="b"/>
                      <a:r>
                        <a:rPr lang="en-US" sz="1400" b="1" u="none" strike="noStrike" dirty="0"/>
                        <a:t>3.1</a:t>
                      </a:r>
                      <a:endParaRPr lang="en-US" sz="1400" b="1" i="0" u="none" strike="noStrike" dirty="0">
                        <a:solidFill>
                          <a:srgbClr val="000000"/>
                        </a:solidFill>
                        <a:latin typeface="Calibri"/>
                      </a:endParaRPr>
                    </a:p>
                  </a:txBody>
                  <a:tcPr marL="9525" marR="9525" marT="9525" marB="0" anchor="b">
                    <a:noFill/>
                  </a:tcPr>
                </a:tc>
                <a:tc>
                  <a:txBody>
                    <a:bodyPr/>
                    <a:lstStyle/>
                    <a:p>
                      <a:pPr algn="ctr" fontAlgn="b"/>
                      <a:r>
                        <a:rPr lang="en-US" sz="1400" b="1" u="none" strike="noStrike" dirty="0"/>
                        <a:t>F</a:t>
                      </a:r>
                      <a:endParaRPr lang="en-US" sz="1400" b="1" i="0" u="none" strike="noStrike" dirty="0">
                        <a:solidFill>
                          <a:srgbClr val="000000"/>
                        </a:solidFill>
                        <a:latin typeface="Calibri"/>
                      </a:endParaRPr>
                    </a:p>
                  </a:txBody>
                  <a:tcPr marL="9525" marR="9525" marT="9525" marB="0" anchor="b">
                    <a:noFill/>
                  </a:tcPr>
                </a:tc>
                <a:tc>
                  <a:txBody>
                    <a:bodyPr/>
                    <a:lstStyle/>
                    <a:p>
                      <a:pPr algn="ctr" fontAlgn="b"/>
                      <a:r>
                        <a:rPr lang="en-US" sz="1400" b="1" u="none" strike="noStrike" dirty="0"/>
                        <a:t>2.7</a:t>
                      </a:r>
                      <a:endParaRPr lang="en-US" sz="1400" b="1" i="0" u="none" strike="noStrike" dirty="0">
                        <a:solidFill>
                          <a:srgbClr val="000000"/>
                        </a:solidFill>
                        <a:latin typeface="Calibri"/>
                      </a:endParaRPr>
                    </a:p>
                  </a:txBody>
                  <a:tcPr marL="9525" marR="9525" marT="9525" marB="0" anchor="b">
                    <a:noFill/>
                  </a:tcPr>
                </a:tc>
                <a:tc>
                  <a:txBody>
                    <a:bodyPr/>
                    <a:lstStyle/>
                    <a:p>
                      <a:pPr algn="ctr" fontAlgn="b"/>
                      <a:r>
                        <a:rPr lang="en-US" sz="1400" b="1" u="none" strike="noStrike" dirty="0"/>
                        <a:t>F</a:t>
                      </a:r>
                      <a:endParaRPr lang="en-US" sz="1400" b="1" i="0" u="none" strike="noStrike" dirty="0">
                        <a:solidFill>
                          <a:srgbClr val="000000"/>
                        </a:solidFill>
                        <a:latin typeface="Calibri"/>
                      </a:endParaRPr>
                    </a:p>
                  </a:txBody>
                  <a:tcPr marL="9525" marR="9525" marT="9525" marB="0" anchor="b">
                    <a:noFill/>
                  </a:tcPr>
                </a:tc>
                <a:tc>
                  <a:txBody>
                    <a:bodyPr/>
                    <a:lstStyle/>
                    <a:p>
                      <a:pPr algn="ctr" fontAlgn="b"/>
                      <a:r>
                        <a:rPr lang="en-US" sz="1400" b="1" u="none" strike="noStrike" dirty="0"/>
                        <a:t>26.23</a:t>
                      </a:r>
                      <a:endParaRPr lang="en-US" sz="1400" b="1" i="0" u="none" strike="noStrike" dirty="0">
                        <a:solidFill>
                          <a:srgbClr val="000000"/>
                        </a:solidFill>
                        <a:latin typeface="Calibri"/>
                      </a:endParaRPr>
                    </a:p>
                  </a:txBody>
                  <a:tcPr marL="9525" marR="9525" marT="9525" marB="0" anchor="b">
                    <a:noFill/>
                  </a:tcPr>
                </a:tc>
                <a:tc>
                  <a:txBody>
                    <a:bodyPr/>
                    <a:lstStyle/>
                    <a:p>
                      <a:pPr algn="ctr" fontAlgn="b"/>
                      <a:r>
                        <a:rPr lang="en-US" sz="1400" b="1" u="none" strike="noStrike"/>
                        <a:t> </a:t>
                      </a:r>
                      <a:endParaRPr lang="en-US" sz="1400" b="1" i="0" u="none" strike="noStrike">
                        <a:solidFill>
                          <a:srgbClr val="000000"/>
                        </a:solidFill>
                        <a:latin typeface="Calibri"/>
                      </a:endParaRPr>
                    </a:p>
                  </a:txBody>
                  <a:tcPr marL="9525" marR="9525" marT="9525" marB="0" anchor="b">
                    <a:noFill/>
                  </a:tcPr>
                </a:tc>
              </a:tr>
              <a:tr h="341100">
                <a:tc>
                  <a:txBody>
                    <a:bodyPr/>
                    <a:lstStyle/>
                    <a:p>
                      <a:pPr algn="ctr" fontAlgn="b"/>
                      <a:r>
                        <a:rPr lang="en-US" sz="1400" b="1" u="none" strike="noStrike" dirty="0"/>
                        <a:t>Barium</a:t>
                      </a:r>
                      <a:endParaRPr lang="en-US" sz="1400" b="1" i="0" u="none" strike="noStrike" dirty="0">
                        <a:solidFill>
                          <a:srgbClr val="000000"/>
                        </a:solidFill>
                        <a:latin typeface="Calibri"/>
                      </a:endParaRPr>
                    </a:p>
                  </a:txBody>
                  <a:tcPr marL="9525" marR="9525" marT="9525" marB="0" anchor="b">
                    <a:noFill/>
                  </a:tcPr>
                </a:tc>
                <a:tc>
                  <a:txBody>
                    <a:bodyPr/>
                    <a:lstStyle/>
                    <a:p>
                      <a:pPr algn="ctr" fontAlgn="b"/>
                      <a:r>
                        <a:rPr lang="en-US" sz="1400" b="1" u="none" strike="noStrike" dirty="0"/>
                        <a:t>3.3</a:t>
                      </a:r>
                      <a:endParaRPr lang="en-US" sz="1400" b="1" i="0" u="none" strike="noStrike" dirty="0">
                        <a:solidFill>
                          <a:srgbClr val="000000"/>
                        </a:solidFill>
                        <a:latin typeface="Calibri"/>
                      </a:endParaRPr>
                    </a:p>
                  </a:txBody>
                  <a:tcPr marL="9525" marR="9525" marT="9525" marB="0" anchor="b">
                    <a:noFill/>
                  </a:tcPr>
                </a:tc>
                <a:tc>
                  <a:txBody>
                    <a:bodyPr/>
                    <a:lstStyle/>
                    <a:p>
                      <a:pPr algn="ctr" fontAlgn="b"/>
                      <a:r>
                        <a:rPr lang="en-US" sz="1400" b="1" u="none" strike="noStrike" dirty="0"/>
                        <a:t> </a:t>
                      </a:r>
                      <a:endParaRPr lang="en-US" sz="1400" b="1" i="0" u="none" strike="noStrike" dirty="0">
                        <a:solidFill>
                          <a:srgbClr val="000000"/>
                        </a:solidFill>
                        <a:latin typeface="Calibri"/>
                      </a:endParaRPr>
                    </a:p>
                  </a:txBody>
                  <a:tcPr marL="9525" marR="9525" marT="9525" marB="0" anchor="b">
                    <a:noFill/>
                  </a:tcPr>
                </a:tc>
                <a:tc>
                  <a:txBody>
                    <a:bodyPr/>
                    <a:lstStyle/>
                    <a:p>
                      <a:pPr algn="ctr" fontAlgn="b"/>
                      <a:r>
                        <a:rPr lang="en-US" sz="1400" b="1" u="none" strike="noStrike" dirty="0"/>
                        <a:t>2.4</a:t>
                      </a:r>
                      <a:endParaRPr lang="en-US" sz="1400" b="1" i="0" u="none" strike="noStrike" dirty="0">
                        <a:solidFill>
                          <a:srgbClr val="000000"/>
                        </a:solidFill>
                        <a:latin typeface="Calibri"/>
                      </a:endParaRPr>
                    </a:p>
                  </a:txBody>
                  <a:tcPr marL="9525" marR="9525" marT="9525" marB="0" anchor="b">
                    <a:noFill/>
                  </a:tcPr>
                </a:tc>
                <a:tc>
                  <a:txBody>
                    <a:bodyPr/>
                    <a:lstStyle/>
                    <a:p>
                      <a:pPr algn="ctr" fontAlgn="b"/>
                      <a:r>
                        <a:rPr lang="en-US" sz="1400" b="1" u="none" strike="noStrike"/>
                        <a:t> </a:t>
                      </a:r>
                      <a:endParaRPr lang="en-US" sz="1400" b="1" i="0" u="none" strike="noStrike">
                        <a:solidFill>
                          <a:srgbClr val="000000"/>
                        </a:solidFill>
                        <a:latin typeface="Calibri"/>
                      </a:endParaRPr>
                    </a:p>
                  </a:txBody>
                  <a:tcPr marL="9525" marR="9525" marT="9525" marB="0" anchor="b">
                    <a:noFill/>
                  </a:tcPr>
                </a:tc>
                <a:tc>
                  <a:txBody>
                    <a:bodyPr/>
                    <a:lstStyle/>
                    <a:p>
                      <a:pPr algn="ctr" fontAlgn="b"/>
                      <a:r>
                        <a:rPr lang="en-US" sz="1400" b="1" u="none" strike="noStrike" dirty="0"/>
                        <a:t>47.84</a:t>
                      </a:r>
                      <a:endParaRPr lang="en-US" sz="1400" b="1" i="0" u="none" strike="noStrike" dirty="0">
                        <a:solidFill>
                          <a:srgbClr val="000000"/>
                        </a:solidFill>
                        <a:latin typeface="Calibri"/>
                      </a:endParaRPr>
                    </a:p>
                  </a:txBody>
                  <a:tcPr marL="9525" marR="9525" marT="9525" marB="0" anchor="b">
                    <a:noFill/>
                  </a:tcPr>
                </a:tc>
                <a:tc>
                  <a:txBody>
                    <a:bodyPr/>
                    <a:lstStyle/>
                    <a:p>
                      <a:pPr algn="ctr" fontAlgn="b"/>
                      <a:r>
                        <a:rPr lang="en-US" sz="1400" b="1" u="none" strike="noStrike"/>
                        <a:t> </a:t>
                      </a:r>
                      <a:endParaRPr lang="en-US" sz="1400" b="1" i="0" u="none" strike="noStrike">
                        <a:solidFill>
                          <a:srgbClr val="000000"/>
                        </a:solidFill>
                        <a:latin typeface="Calibri"/>
                      </a:endParaRPr>
                    </a:p>
                  </a:txBody>
                  <a:tcPr marL="9525" marR="9525" marT="9525" marB="0" anchor="b">
                    <a:noFill/>
                  </a:tcPr>
                </a:tc>
              </a:tr>
              <a:tr h="341100">
                <a:tc>
                  <a:txBody>
                    <a:bodyPr/>
                    <a:lstStyle/>
                    <a:p>
                      <a:pPr algn="ctr" fontAlgn="b"/>
                      <a:r>
                        <a:rPr lang="en-US" sz="1400" b="1" u="none" strike="noStrike" dirty="0"/>
                        <a:t>Cadmium</a:t>
                      </a:r>
                      <a:endParaRPr lang="en-US" sz="1400" b="1" i="0" u="none" strike="noStrike" dirty="0">
                        <a:solidFill>
                          <a:srgbClr val="000000"/>
                        </a:solidFill>
                        <a:latin typeface="Calibri"/>
                      </a:endParaRPr>
                    </a:p>
                  </a:txBody>
                  <a:tcPr marL="9525" marR="9525" marT="9525" marB="0" anchor="b">
                    <a:noFill/>
                  </a:tcPr>
                </a:tc>
                <a:tc>
                  <a:txBody>
                    <a:bodyPr/>
                    <a:lstStyle/>
                    <a:p>
                      <a:pPr algn="ctr" fontAlgn="b"/>
                      <a:r>
                        <a:rPr lang="en-US" sz="1400" b="1" u="none" strike="noStrike" dirty="0"/>
                        <a:t>ND</a:t>
                      </a:r>
                      <a:endParaRPr lang="en-US" sz="1400" b="1" i="0" u="none" strike="noStrike" dirty="0">
                        <a:solidFill>
                          <a:srgbClr val="000000"/>
                        </a:solidFill>
                        <a:latin typeface="Calibri"/>
                      </a:endParaRPr>
                    </a:p>
                  </a:txBody>
                  <a:tcPr marL="9525" marR="9525" marT="9525" marB="0" anchor="b">
                    <a:noFill/>
                  </a:tcPr>
                </a:tc>
                <a:tc>
                  <a:txBody>
                    <a:bodyPr/>
                    <a:lstStyle/>
                    <a:p>
                      <a:pPr algn="ctr" fontAlgn="b"/>
                      <a:r>
                        <a:rPr lang="en-US" sz="1400" b="1" u="none" strike="noStrike" dirty="0"/>
                        <a:t>U</a:t>
                      </a:r>
                      <a:endParaRPr lang="en-US" sz="1400" b="1" i="0" u="none" strike="noStrike" dirty="0">
                        <a:solidFill>
                          <a:srgbClr val="000000"/>
                        </a:solidFill>
                        <a:latin typeface="Calibri"/>
                      </a:endParaRPr>
                    </a:p>
                  </a:txBody>
                  <a:tcPr marL="9525" marR="9525" marT="9525" marB="0" anchor="b">
                    <a:noFill/>
                  </a:tcPr>
                </a:tc>
                <a:tc>
                  <a:txBody>
                    <a:bodyPr/>
                    <a:lstStyle/>
                    <a:p>
                      <a:pPr algn="ctr" fontAlgn="b"/>
                      <a:r>
                        <a:rPr lang="en-US" sz="1400" b="1" u="none" strike="noStrike" dirty="0"/>
                        <a:t>ND</a:t>
                      </a:r>
                      <a:endParaRPr lang="en-US" sz="1400" b="1" i="0" u="none" strike="noStrike" dirty="0">
                        <a:solidFill>
                          <a:srgbClr val="000000"/>
                        </a:solidFill>
                        <a:latin typeface="Calibri"/>
                      </a:endParaRPr>
                    </a:p>
                  </a:txBody>
                  <a:tcPr marL="9525" marR="9525" marT="9525" marB="0" anchor="b">
                    <a:noFill/>
                  </a:tcPr>
                </a:tc>
                <a:tc>
                  <a:txBody>
                    <a:bodyPr/>
                    <a:lstStyle/>
                    <a:p>
                      <a:pPr algn="ctr" fontAlgn="b"/>
                      <a:r>
                        <a:rPr lang="en-US" sz="1400" b="1" u="none" strike="noStrike" dirty="0"/>
                        <a:t>U</a:t>
                      </a:r>
                      <a:endParaRPr lang="en-US" sz="1400" b="1" i="0" u="none" strike="noStrike" dirty="0">
                        <a:solidFill>
                          <a:srgbClr val="000000"/>
                        </a:solidFill>
                        <a:latin typeface="Calibri"/>
                      </a:endParaRPr>
                    </a:p>
                  </a:txBody>
                  <a:tcPr marL="9525" marR="9525" marT="9525" marB="0" anchor="b">
                    <a:noFill/>
                  </a:tcPr>
                </a:tc>
                <a:tc>
                  <a:txBody>
                    <a:bodyPr/>
                    <a:lstStyle/>
                    <a:p>
                      <a:pPr algn="ctr" fontAlgn="b"/>
                      <a:r>
                        <a:rPr lang="en-US" sz="1400" b="1" u="none" strike="noStrike" dirty="0"/>
                        <a:t>ND</a:t>
                      </a:r>
                      <a:endParaRPr lang="en-US" sz="1400" b="1" i="0" u="none" strike="noStrike" dirty="0">
                        <a:solidFill>
                          <a:srgbClr val="000000"/>
                        </a:solidFill>
                        <a:latin typeface="Calibri"/>
                      </a:endParaRPr>
                    </a:p>
                  </a:txBody>
                  <a:tcPr marL="9525" marR="9525" marT="9525" marB="0" anchor="b">
                    <a:noFill/>
                  </a:tcPr>
                </a:tc>
                <a:tc>
                  <a:txBody>
                    <a:bodyPr/>
                    <a:lstStyle/>
                    <a:p>
                      <a:pPr algn="ctr" fontAlgn="b"/>
                      <a:r>
                        <a:rPr lang="en-US" sz="1400" b="1" u="none" strike="noStrike"/>
                        <a:t>U</a:t>
                      </a:r>
                      <a:endParaRPr lang="en-US" sz="1400" b="1" i="0" u="none" strike="noStrike">
                        <a:solidFill>
                          <a:srgbClr val="000000"/>
                        </a:solidFill>
                        <a:latin typeface="Calibri"/>
                      </a:endParaRPr>
                    </a:p>
                  </a:txBody>
                  <a:tcPr marL="9525" marR="9525" marT="9525" marB="0" anchor="b">
                    <a:noFill/>
                  </a:tcPr>
                </a:tc>
              </a:tr>
              <a:tr h="341100">
                <a:tc>
                  <a:txBody>
                    <a:bodyPr/>
                    <a:lstStyle/>
                    <a:p>
                      <a:pPr algn="ctr" fontAlgn="b"/>
                      <a:r>
                        <a:rPr lang="en-US" sz="1400" b="1" u="none" strike="noStrike" dirty="0"/>
                        <a:t>Chromium</a:t>
                      </a:r>
                      <a:endParaRPr lang="en-US" sz="1400" b="1" i="0" u="none" strike="noStrike" dirty="0">
                        <a:solidFill>
                          <a:srgbClr val="000000"/>
                        </a:solidFill>
                        <a:latin typeface="Calibri"/>
                      </a:endParaRPr>
                    </a:p>
                  </a:txBody>
                  <a:tcPr marL="9525" marR="9525" marT="9525" marB="0" anchor="b">
                    <a:noFill/>
                  </a:tcPr>
                </a:tc>
                <a:tc>
                  <a:txBody>
                    <a:bodyPr/>
                    <a:lstStyle/>
                    <a:p>
                      <a:pPr algn="ctr" fontAlgn="b"/>
                      <a:r>
                        <a:rPr lang="en-US" sz="1400" b="1" u="none" strike="noStrike" dirty="0"/>
                        <a:t>3.4</a:t>
                      </a:r>
                      <a:endParaRPr lang="en-US" sz="1400" b="1" i="0" u="none" strike="noStrike" dirty="0">
                        <a:solidFill>
                          <a:srgbClr val="000000"/>
                        </a:solidFill>
                        <a:latin typeface="Calibri"/>
                      </a:endParaRPr>
                    </a:p>
                  </a:txBody>
                  <a:tcPr marL="9525" marR="9525" marT="9525" marB="0" anchor="b">
                    <a:noFill/>
                  </a:tcPr>
                </a:tc>
                <a:tc>
                  <a:txBody>
                    <a:bodyPr/>
                    <a:lstStyle/>
                    <a:p>
                      <a:pPr algn="ctr" fontAlgn="b"/>
                      <a:r>
                        <a:rPr lang="en-US" sz="1400" b="1" u="none" strike="noStrike"/>
                        <a:t>F</a:t>
                      </a:r>
                      <a:endParaRPr lang="en-US" sz="1400" b="1" i="0" u="none" strike="noStrike">
                        <a:solidFill>
                          <a:srgbClr val="000000"/>
                        </a:solidFill>
                        <a:latin typeface="Calibri"/>
                      </a:endParaRPr>
                    </a:p>
                  </a:txBody>
                  <a:tcPr marL="9525" marR="9525" marT="9525" marB="0" anchor="b">
                    <a:noFill/>
                  </a:tcPr>
                </a:tc>
                <a:tc>
                  <a:txBody>
                    <a:bodyPr/>
                    <a:lstStyle/>
                    <a:p>
                      <a:pPr algn="ctr" fontAlgn="b"/>
                      <a:r>
                        <a:rPr lang="en-US" sz="1400" b="1" u="none" strike="noStrike" dirty="0"/>
                        <a:t>2.9</a:t>
                      </a:r>
                      <a:endParaRPr lang="en-US" sz="1400" b="1" i="0" u="none" strike="noStrike" dirty="0">
                        <a:solidFill>
                          <a:srgbClr val="000000"/>
                        </a:solidFill>
                        <a:latin typeface="Calibri"/>
                      </a:endParaRPr>
                    </a:p>
                  </a:txBody>
                  <a:tcPr marL="9525" marR="9525" marT="9525" marB="0" anchor="b">
                    <a:noFill/>
                  </a:tcPr>
                </a:tc>
                <a:tc>
                  <a:txBody>
                    <a:bodyPr/>
                    <a:lstStyle/>
                    <a:p>
                      <a:pPr algn="ctr" fontAlgn="b"/>
                      <a:r>
                        <a:rPr lang="en-US" sz="1400" b="1" u="none" strike="noStrike" dirty="0"/>
                        <a:t>F</a:t>
                      </a:r>
                      <a:endParaRPr lang="en-US" sz="1400" b="1" i="0" u="none" strike="noStrike" dirty="0">
                        <a:solidFill>
                          <a:srgbClr val="000000"/>
                        </a:solidFill>
                        <a:latin typeface="Calibri"/>
                      </a:endParaRPr>
                    </a:p>
                  </a:txBody>
                  <a:tcPr marL="9525" marR="9525" marT="9525" marB="0" anchor="b">
                    <a:noFill/>
                  </a:tcPr>
                </a:tc>
                <a:tc>
                  <a:txBody>
                    <a:bodyPr/>
                    <a:lstStyle/>
                    <a:p>
                      <a:pPr algn="ctr" fontAlgn="b"/>
                      <a:r>
                        <a:rPr lang="en-US" sz="1400" b="1" u="none" strike="noStrike" dirty="0"/>
                        <a:t>39.38</a:t>
                      </a:r>
                      <a:endParaRPr lang="en-US" sz="1400" b="1" i="0" u="none" strike="noStrike" dirty="0">
                        <a:solidFill>
                          <a:srgbClr val="000000"/>
                        </a:solidFill>
                        <a:latin typeface="Calibri"/>
                      </a:endParaRPr>
                    </a:p>
                  </a:txBody>
                  <a:tcPr marL="9525" marR="9525" marT="9525" marB="0" anchor="b">
                    <a:noFill/>
                  </a:tcPr>
                </a:tc>
                <a:tc>
                  <a:txBody>
                    <a:bodyPr/>
                    <a:lstStyle/>
                    <a:p>
                      <a:pPr algn="ctr" fontAlgn="b"/>
                      <a:r>
                        <a:rPr lang="en-US" sz="1400" b="1" u="none" strike="noStrike"/>
                        <a:t> </a:t>
                      </a:r>
                      <a:endParaRPr lang="en-US" sz="1400" b="1" i="0" u="none" strike="noStrike">
                        <a:solidFill>
                          <a:srgbClr val="000000"/>
                        </a:solidFill>
                        <a:latin typeface="Calibri"/>
                      </a:endParaRPr>
                    </a:p>
                  </a:txBody>
                  <a:tcPr marL="9525" marR="9525" marT="9525" marB="0" anchor="b">
                    <a:noFill/>
                  </a:tcPr>
                </a:tc>
              </a:tr>
              <a:tr h="341100">
                <a:tc>
                  <a:txBody>
                    <a:bodyPr/>
                    <a:lstStyle/>
                    <a:p>
                      <a:pPr algn="ctr" fontAlgn="b"/>
                      <a:r>
                        <a:rPr lang="en-US" sz="1400" b="1" u="none" strike="noStrike" dirty="0"/>
                        <a:t>Copper</a:t>
                      </a:r>
                      <a:endParaRPr lang="en-US" sz="1400" b="1" i="0" u="none" strike="noStrike" dirty="0">
                        <a:solidFill>
                          <a:srgbClr val="000000"/>
                        </a:solidFill>
                        <a:latin typeface="Calibri"/>
                      </a:endParaRPr>
                    </a:p>
                  </a:txBody>
                  <a:tcPr marL="9525" marR="9525" marT="9525" marB="0" anchor="b">
                    <a:noFill/>
                  </a:tcPr>
                </a:tc>
                <a:tc>
                  <a:txBody>
                    <a:bodyPr/>
                    <a:lstStyle/>
                    <a:p>
                      <a:pPr algn="ctr" fontAlgn="b"/>
                      <a:r>
                        <a:rPr lang="en-US" sz="1400" b="1" u="none" strike="noStrike" dirty="0"/>
                        <a:t>6.53</a:t>
                      </a:r>
                      <a:endParaRPr lang="en-US" sz="1400" b="1" i="0" u="none" strike="noStrike" dirty="0">
                        <a:solidFill>
                          <a:srgbClr val="000000"/>
                        </a:solidFill>
                        <a:latin typeface="Calibri"/>
                      </a:endParaRPr>
                    </a:p>
                  </a:txBody>
                  <a:tcPr marL="9525" marR="9525" marT="9525" marB="0" anchor="b">
                    <a:noFill/>
                  </a:tcPr>
                </a:tc>
                <a:tc>
                  <a:txBody>
                    <a:bodyPr/>
                    <a:lstStyle/>
                    <a:p>
                      <a:pPr algn="ctr" fontAlgn="b"/>
                      <a:r>
                        <a:rPr lang="en-US" sz="1400" b="1" u="none" strike="noStrike"/>
                        <a:t> </a:t>
                      </a:r>
                      <a:endParaRPr lang="en-US" sz="1400" b="1" i="0" u="none" strike="noStrike">
                        <a:solidFill>
                          <a:srgbClr val="000000"/>
                        </a:solidFill>
                        <a:latin typeface="Calibri"/>
                      </a:endParaRPr>
                    </a:p>
                  </a:txBody>
                  <a:tcPr marL="9525" marR="9525" marT="9525" marB="0" anchor="b">
                    <a:noFill/>
                  </a:tcPr>
                </a:tc>
                <a:tc>
                  <a:txBody>
                    <a:bodyPr/>
                    <a:lstStyle/>
                    <a:p>
                      <a:pPr algn="ctr" fontAlgn="b"/>
                      <a:r>
                        <a:rPr lang="en-US" sz="1400" b="1" u="none" strike="noStrike" dirty="0"/>
                        <a:t>8.04</a:t>
                      </a:r>
                      <a:endParaRPr lang="en-US" sz="1400" b="1" i="0" u="none" strike="noStrike" dirty="0">
                        <a:solidFill>
                          <a:srgbClr val="000000"/>
                        </a:solidFill>
                        <a:latin typeface="Calibri"/>
                      </a:endParaRPr>
                    </a:p>
                  </a:txBody>
                  <a:tcPr marL="9525" marR="9525" marT="9525" marB="0" anchor="b">
                    <a:noFill/>
                  </a:tcPr>
                </a:tc>
                <a:tc>
                  <a:txBody>
                    <a:bodyPr/>
                    <a:lstStyle/>
                    <a:p>
                      <a:pPr algn="ctr" fontAlgn="b"/>
                      <a:r>
                        <a:rPr lang="en-US" sz="1400" b="1" u="none" strike="noStrike" dirty="0"/>
                        <a:t> </a:t>
                      </a:r>
                      <a:endParaRPr lang="en-US" sz="1400" b="1" i="0" u="none" strike="noStrike" dirty="0">
                        <a:solidFill>
                          <a:srgbClr val="000000"/>
                        </a:solidFill>
                        <a:latin typeface="Calibri"/>
                      </a:endParaRPr>
                    </a:p>
                  </a:txBody>
                  <a:tcPr marL="9525" marR="9525" marT="9525" marB="0" anchor="b">
                    <a:noFill/>
                  </a:tcPr>
                </a:tc>
                <a:tc>
                  <a:txBody>
                    <a:bodyPr/>
                    <a:lstStyle/>
                    <a:p>
                      <a:pPr algn="ctr" fontAlgn="b"/>
                      <a:r>
                        <a:rPr lang="en-US" sz="1400" b="1" u="none" strike="noStrike" dirty="0"/>
                        <a:t>45.3</a:t>
                      </a:r>
                      <a:endParaRPr lang="en-US" sz="1400" b="1" i="0" u="none" strike="noStrike" dirty="0">
                        <a:solidFill>
                          <a:srgbClr val="000000"/>
                        </a:solidFill>
                        <a:latin typeface="Calibri"/>
                      </a:endParaRPr>
                    </a:p>
                  </a:txBody>
                  <a:tcPr marL="9525" marR="9525" marT="9525" marB="0" anchor="b">
                    <a:noFill/>
                  </a:tcPr>
                </a:tc>
                <a:tc>
                  <a:txBody>
                    <a:bodyPr/>
                    <a:lstStyle/>
                    <a:p>
                      <a:pPr algn="ctr" fontAlgn="b"/>
                      <a:r>
                        <a:rPr lang="en-US" sz="1400" b="1" u="none" strike="noStrike" dirty="0"/>
                        <a:t> </a:t>
                      </a:r>
                      <a:endParaRPr lang="en-US" sz="1400" b="1" i="0" u="none" strike="noStrike" dirty="0">
                        <a:solidFill>
                          <a:srgbClr val="000000"/>
                        </a:solidFill>
                        <a:latin typeface="Calibri"/>
                      </a:endParaRPr>
                    </a:p>
                  </a:txBody>
                  <a:tcPr marL="9525" marR="9525" marT="9525" marB="0" anchor="b">
                    <a:noFill/>
                  </a:tcPr>
                </a:tc>
              </a:tr>
              <a:tr h="341100">
                <a:tc>
                  <a:txBody>
                    <a:bodyPr/>
                    <a:lstStyle/>
                    <a:p>
                      <a:pPr algn="ctr" fontAlgn="b"/>
                      <a:r>
                        <a:rPr lang="en-US" sz="1400" b="1" u="none" strike="noStrike" dirty="0"/>
                        <a:t>Lead</a:t>
                      </a:r>
                      <a:endParaRPr lang="en-US" sz="1400" b="1" i="0" u="none" strike="noStrike" dirty="0">
                        <a:solidFill>
                          <a:srgbClr val="000000"/>
                        </a:solidFill>
                        <a:latin typeface="Calibri"/>
                      </a:endParaRPr>
                    </a:p>
                  </a:txBody>
                  <a:tcPr marL="9525" marR="9525" marT="9525" marB="0" anchor="b">
                    <a:noFill/>
                  </a:tcPr>
                </a:tc>
                <a:tc>
                  <a:txBody>
                    <a:bodyPr/>
                    <a:lstStyle/>
                    <a:p>
                      <a:pPr algn="ctr" fontAlgn="b"/>
                      <a:r>
                        <a:rPr lang="en-US" sz="1400" b="1" u="none" strike="noStrike" dirty="0"/>
                        <a:t>0.85</a:t>
                      </a:r>
                      <a:endParaRPr lang="en-US" sz="1400" b="1" i="0" u="none" strike="noStrike" dirty="0">
                        <a:solidFill>
                          <a:srgbClr val="000000"/>
                        </a:solidFill>
                        <a:latin typeface="Calibri"/>
                      </a:endParaRPr>
                    </a:p>
                  </a:txBody>
                  <a:tcPr marL="9525" marR="9525" marT="9525" marB="0" anchor="b">
                    <a:noFill/>
                  </a:tcPr>
                </a:tc>
                <a:tc>
                  <a:txBody>
                    <a:bodyPr/>
                    <a:lstStyle/>
                    <a:p>
                      <a:pPr algn="ctr" fontAlgn="b"/>
                      <a:r>
                        <a:rPr lang="en-US" sz="1400" b="1" u="none" strike="noStrike"/>
                        <a:t>F</a:t>
                      </a:r>
                      <a:endParaRPr lang="en-US" sz="1400" b="1" i="0" u="none" strike="noStrike">
                        <a:solidFill>
                          <a:srgbClr val="000000"/>
                        </a:solidFill>
                        <a:latin typeface="Calibri"/>
                      </a:endParaRPr>
                    </a:p>
                  </a:txBody>
                  <a:tcPr marL="9525" marR="9525" marT="9525" marB="0" anchor="b">
                    <a:noFill/>
                  </a:tcPr>
                </a:tc>
                <a:tc>
                  <a:txBody>
                    <a:bodyPr/>
                    <a:lstStyle/>
                    <a:p>
                      <a:pPr algn="ctr" fontAlgn="b"/>
                      <a:r>
                        <a:rPr lang="en-US" sz="1400" b="1" u="none" strike="noStrike" dirty="0"/>
                        <a:t>ND</a:t>
                      </a:r>
                      <a:endParaRPr lang="en-US" sz="1400" b="1" i="0" u="none" strike="noStrike" dirty="0">
                        <a:solidFill>
                          <a:srgbClr val="000000"/>
                        </a:solidFill>
                        <a:latin typeface="Calibri"/>
                      </a:endParaRPr>
                    </a:p>
                  </a:txBody>
                  <a:tcPr marL="9525" marR="9525" marT="9525" marB="0" anchor="b">
                    <a:noFill/>
                  </a:tcPr>
                </a:tc>
                <a:tc>
                  <a:txBody>
                    <a:bodyPr/>
                    <a:lstStyle/>
                    <a:p>
                      <a:pPr algn="ctr" fontAlgn="b"/>
                      <a:r>
                        <a:rPr lang="en-US" sz="1400" b="1" u="none" strike="noStrike" dirty="0"/>
                        <a:t>U</a:t>
                      </a:r>
                      <a:endParaRPr lang="en-US" sz="1400" b="1" i="0" u="none" strike="noStrike" dirty="0">
                        <a:solidFill>
                          <a:srgbClr val="000000"/>
                        </a:solidFill>
                        <a:latin typeface="Calibri"/>
                      </a:endParaRPr>
                    </a:p>
                  </a:txBody>
                  <a:tcPr marL="9525" marR="9525" marT="9525" marB="0" anchor="b">
                    <a:noFill/>
                  </a:tcPr>
                </a:tc>
                <a:tc>
                  <a:txBody>
                    <a:bodyPr/>
                    <a:lstStyle/>
                    <a:p>
                      <a:pPr algn="ctr" fontAlgn="b"/>
                      <a:r>
                        <a:rPr lang="en-US" sz="1400" b="1" u="none" strike="noStrike" dirty="0"/>
                        <a:t>21.61</a:t>
                      </a:r>
                      <a:endParaRPr lang="en-US" sz="1400" b="1" i="0" u="none" strike="noStrike" dirty="0">
                        <a:solidFill>
                          <a:srgbClr val="000000"/>
                        </a:solidFill>
                        <a:latin typeface="Calibri"/>
                      </a:endParaRPr>
                    </a:p>
                  </a:txBody>
                  <a:tcPr marL="9525" marR="9525" marT="9525" marB="0" anchor="b">
                    <a:noFill/>
                  </a:tcPr>
                </a:tc>
                <a:tc>
                  <a:txBody>
                    <a:bodyPr/>
                    <a:lstStyle/>
                    <a:p>
                      <a:pPr algn="ctr" fontAlgn="b"/>
                      <a:r>
                        <a:rPr lang="en-US" sz="1400" b="1" u="none" strike="noStrike" dirty="0"/>
                        <a:t> </a:t>
                      </a:r>
                      <a:endParaRPr lang="en-US" sz="1400" b="1" i="0" u="none" strike="noStrike" dirty="0">
                        <a:solidFill>
                          <a:srgbClr val="000000"/>
                        </a:solidFill>
                        <a:latin typeface="Calibri"/>
                      </a:endParaRPr>
                    </a:p>
                  </a:txBody>
                  <a:tcPr marL="9525" marR="9525" marT="9525" marB="0" anchor="b">
                    <a:noFill/>
                  </a:tcPr>
                </a:tc>
              </a:tr>
              <a:tr h="341100">
                <a:tc>
                  <a:txBody>
                    <a:bodyPr/>
                    <a:lstStyle/>
                    <a:p>
                      <a:pPr algn="ctr" fontAlgn="b"/>
                      <a:r>
                        <a:rPr lang="en-US" sz="1400" b="1" u="none" strike="noStrike" dirty="0"/>
                        <a:t>Nickel</a:t>
                      </a:r>
                      <a:endParaRPr lang="en-US" sz="1400" b="1" i="0" u="none" strike="noStrike" dirty="0">
                        <a:solidFill>
                          <a:srgbClr val="000000"/>
                        </a:solidFill>
                        <a:latin typeface="Calibri"/>
                      </a:endParaRPr>
                    </a:p>
                  </a:txBody>
                  <a:tcPr marL="9525" marR="9525" marT="9525" marB="0" anchor="b">
                    <a:noFill/>
                  </a:tcPr>
                </a:tc>
                <a:tc>
                  <a:txBody>
                    <a:bodyPr/>
                    <a:lstStyle/>
                    <a:p>
                      <a:pPr algn="ctr" fontAlgn="b"/>
                      <a:r>
                        <a:rPr lang="en-US" sz="1400" b="1" u="none" strike="noStrike" dirty="0"/>
                        <a:t>5.64</a:t>
                      </a:r>
                      <a:endParaRPr lang="en-US" sz="1400" b="1" i="0" u="none" strike="noStrike" dirty="0">
                        <a:solidFill>
                          <a:srgbClr val="000000"/>
                        </a:solidFill>
                        <a:latin typeface="Calibri"/>
                      </a:endParaRPr>
                    </a:p>
                  </a:txBody>
                  <a:tcPr marL="9525" marR="9525" marT="9525" marB="0" anchor="b">
                    <a:noFill/>
                  </a:tcPr>
                </a:tc>
                <a:tc>
                  <a:txBody>
                    <a:bodyPr/>
                    <a:lstStyle/>
                    <a:p>
                      <a:pPr algn="ctr" fontAlgn="b"/>
                      <a:r>
                        <a:rPr lang="en-US" sz="1400" b="1" u="none" strike="noStrike"/>
                        <a:t> </a:t>
                      </a:r>
                      <a:endParaRPr lang="en-US" sz="1400" b="1" i="0" u="none" strike="noStrike">
                        <a:solidFill>
                          <a:srgbClr val="000000"/>
                        </a:solidFill>
                        <a:latin typeface="Calibri"/>
                      </a:endParaRPr>
                    </a:p>
                  </a:txBody>
                  <a:tcPr marL="9525" marR="9525" marT="9525" marB="0" anchor="b">
                    <a:noFill/>
                  </a:tcPr>
                </a:tc>
                <a:tc>
                  <a:txBody>
                    <a:bodyPr/>
                    <a:lstStyle/>
                    <a:p>
                      <a:pPr algn="ctr" fontAlgn="b"/>
                      <a:r>
                        <a:rPr lang="en-US" sz="1400" b="1" u="none" strike="noStrike" dirty="0"/>
                        <a:t>4.09</a:t>
                      </a:r>
                      <a:endParaRPr lang="en-US" sz="1400" b="1" i="0" u="none" strike="noStrike" dirty="0">
                        <a:solidFill>
                          <a:srgbClr val="000000"/>
                        </a:solidFill>
                        <a:latin typeface="Calibri"/>
                      </a:endParaRPr>
                    </a:p>
                  </a:txBody>
                  <a:tcPr marL="9525" marR="9525" marT="9525" marB="0" anchor="b">
                    <a:noFill/>
                  </a:tcPr>
                </a:tc>
                <a:tc>
                  <a:txBody>
                    <a:bodyPr/>
                    <a:lstStyle/>
                    <a:p>
                      <a:pPr algn="ctr" fontAlgn="b"/>
                      <a:r>
                        <a:rPr lang="en-US" sz="1400" b="1" u="none" strike="noStrike"/>
                        <a:t> </a:t>
                      </a:r>
                      <a:endParaRPr lang="en-US" sz="1400" b="1" i="0" u="none" strike="noStrike">
                        <a:solidFill>
                          <a:srgbClr val="000000"/>
                        </a:solidFill>
                        <a:latin typeface="Calibri"/>
                      </a:endParaRPr>
                    </a:p>
                  </a:txBody>
                  <a:tcPr marL="9525" marR="9525" marT="9525" marB="0" anchor="b">
                    <a:noFill/>
                  </a:tcPr>
                </a:tc>
                <a:tc>
                  <a:txBody>
                    <a:bodyPr/>
                    <a:lstStyle/>
                    <a:p>
                      <a:pPr algn="ctr" fontAlgn="b"/>
                      <a:r>
                        <a:rPr lang="en-US" sz="1400" b="1" u="none" strike="noStrike" dirty="0"/>
                        <a:t>31.13</a:t>
                      </a:r>
                      <a:endParaRPr lang="en-US" sz="1400" b="1" i="0" u="none" strike="noStrike" dirty="0">
                        <a:solidFill>
                          <a:srgbClr val="000000"/>
                        </a:solidFill>
                        <a:latin typeface="Calibri"/>
                      </a:endParaRPr>
                    </a:p>
                  </a:txBody>
                  <a:tcPr marL="9525" marR="9525" marT="9525" marB="0" anchor="b">
                    <a:noFill/>
                  </a:tcPr>
                </a:tc>
                <a:tc>
                  <a:txBody>
                    <a:bodyPr/>
                    <a:lstStyle/>
                    <a:p>
                      <a:pPr algn="ctr" fontAlgn="b"/>
                      <a:r>
                        <a:rPr lang="en-US" sz="1400" b="1" u="none" strike="noStrike" dirty="0"/>
                        <a:t> </a:t>
                      </a:r>
                      <a:endParaRPr lang="en-US" sz="1400" b="1" i="0" u="none" strike="noStrike" dirty="0">
                        <a:solidFill>
                          <a:srgbClr val="000000"/>
                        </a:solidFill>
                        <a:latin typeface="Calibri"/>
                      </a:endParaRPr>
                    </a:p>
                  </a:txBody>
                  <a:tcPr marL="9525" marR="9525" marT="9525" marB="0" anchor="b">
                    <a:noFill/>
                  </a:tcPr>
                </a:tc>
              </a:tr>
              <a:tr h="341100">
                <a:tc>
                  <a:txBody>
                    <a:bodyPr/>
                    <a:lstStyle/>
                    <a:p>
                      <a:pPr algn="ctr" fontAlgn="b"/>
                      <a:r>
                        <a:rPr lang="en-US" sz="1400" b="1" u="none" strike="noStrike" dirty="0" smtClean="0"/>
                        <a:t>Zinc</a:t>
                      </a:r>
                      <a:endParaRPr lang="en-US" sz="1400" b="1" i="0" u="none" strike="noStrike" dirty="0">
                        <a:solidFill>
                          <a:srgbClr val="000000"/>
                        </a:solidFill>
                        <a:latin typeface="Calibri"/>
                      </a:endParaRPr>
                    </a:p>
                  </a:txBody>
                  <a:tcPr marL="9525" marR="9525" marT="9525" marB="0" anchor="b">
                    <a:noFill/>
                  </a:tcPr>
                </a:tc>
                <a:tc>
                  <a:txBody>
                    <a:bodyPr/>
                    <a:lstStyle/>
                    <a:p>
                      <a:pPr algn="ctr" fontAlgn="b"/>
                      <a:r>
                        <a:rPr lang="en-US" sz="1400" b="1" u="none" strike="noStrike" dirty="0"/>
                        <a:t>3.7</a:t>
                      </a:r>
                      <a:endParaRPr lang="en-US" sz="1400" b="1" i="0" u="none" strike="noStrike" dirty="0">
                        <a:solidFill>
                          <a:srgbClr val="000000"/>
                        </a:solidFill>
                        <a:latin typeface="Calibri"/>
                      </a:endParaRPr>
                    </a:p>
                  </a:txBody>
                  <a:tcPr marL="9525" marR="9525" marT="9525" marB="0" anchor="b">
                    <a:noFill/>
                  </a:tcPr>
                </a:tc>
                <a:tc>
                  <a:txBody>
                    <a:bodyPr/>
                    <a:lstStyle/>
                    <a:p>
                      <a:pPr algn="ctr" fontAlgn="b"/>
                      <a:r>
                        <a:rPr lang="en-US" sz="1400" b="1" u="none" strike="noStrike"/>
                        <a:t>F</a:t>
                      </a:r>
                      <a:endParaRPr lang="en-US" sz="1400" b="1" i="0" u="none" strike="noStrike">
                        <a:solidFill>
                          <a:srgbClr val="000000"/>
                        </a:solidFill>
                        <a:latin typeface="Calibri"/>
                      </a:endParaRPr>
                    </a:p>
                  </a:txBody>
                  <a:tcPr marL="9525" marR="9525" marT="9525" marB="0" anchor="b">
                    <a:noFill/>
                  </a:tcPr>
                </a:tc>
                <a:tc>
                  <a:txBody>
                    <a:bodyPr/>
                    <a:lstStyle/>
                    <a:p>
                      <a:pPr algn="ctr" fontAlgn="b"/>
                      <a:r>
                        <a:rPr lang="en-US" sz="1400" b="1" u="none" strike="noStrike" dirty="0"/>
                        <a:t>3.5</a:t>
                      </a:r>
                      <a:endParaRPr lang="en-US" sz="1400" b="1" i="0" u="none" strike="noStrike" dirty="0">
                        <a:solidFill>
                          <a:srgbClr val="000000"/>
                        </a:solidFill>
                        <a:latin typeface="Calibri"/>
                      </a:endParaRPr>
                    </a:p>
                  </a:txBody>
                  <a:tcPr marL="9525" marR="9525" marT="9525" marB="0" anchor="b">
                    <a:noFill/>
                  </a:tcPr>
                </a:tc>
                <a:tc>
                  <a:txBody>
                    <a:bodyPr/>
                    <a:lstStyle/>
                    <a:p>
                      <a:pPr algn="ctr" fontAlgn="b"/>
                      <a:r>
                        <a:rPr lang="en-US" sz="1400" b="1" u="none" strike="noStrike"/>
                        <a:t>F</a:t>
                      </a:r>
                      <a:endParaRPr lang="en-US" sz="1400" b="1" i="0" u="none" strike="noStrike">
                        <a:solidFill>
                          <a:srgbClr val="000000"/>
                        </a:solidFill>
                        <a:latin typeface="Calibri"/>
                      </a:endParaRPr>
                    </a:p>
                  </a:txBody>
                  <a:tcPr marL="9525" marR="9525" marT="9525" marB="0" anchor="b">
                    <a:noFill/>
                  </a:tcPr>
                </a:tc>
                <a:tc>
                  <a:txBody>
                    <a:bodyPr/>
                    <a:lstStyle/>
                    <a:p>
                      <a:pPr algn="ctr" fontAlgn="b"/>
                      <a:r>
                        <a:rPr lang="en-US" sz="1400" b="1" u="none" strike="noStrike" dirty="0"/>
                        <a:t>58.55</a:t>
                      </a:r>
                      <a:endParaRPr lang="en-US" sz="1400" b="1" i="0" u="none" strike="noStrike" dirty="0">
                        <a:solidFill>
                          <a:srgbClr val="000000"/>
                        </a:solidFill>
                        <a:latin typeface="Calibri"/>
                      </a:endParaRPr>
                    </a:p>
                  </a:txBody>
                  <a:tcPr marL="9525" marR="9525" marT="9525" marB="0" anchor="b">
                    <a:noFill/>
                  </a:tcPr>
                </a:tc>
                <a:tc>
                  <a:txBody>
                    <a:bodyPr/>
                    <a:lstStyle/>
                    <a:p>
                      <a:pPr algn="ctr" fontAlgn="b"/>
                      <a:r>
                        <a:rPr lang="en-US" sz="1400" b="1" u="none" strike="noStrike" dirty="0"/>
                        <a:t> </a:t>
                      </a:r>
                      <a:endParaRPr lang="en-US" sz="1400" b="1" i="0" u="none" strike="noStrike" dirty="0">
                        <a:solidFill>
                          <a:srgbClr val="000000"/>
                        </a:solidFill>
                        <a:latin typeface="Calibri"/>
                      </a:endParaRPr>
                    </a:p>
                  </a:txBody>
                  <a:tcPr marL="9525" marR="9525" marT="9525" marB="0" anchor="b">
                    <a:noFill/>
                  </a:tcPr>
                </a:tc>
              </a:tr>
              <a:tr h="341100">
                <a:tc>
                  <a:txBody>
                    <a:bodyPr/>
                    <a:lstStyle/>
                    <a:p>
                      <a:pPr algn="ctr" fontAlgn="b"/>
                      <a:r>
                        <a:rPr lang="en-US" sz="1400" b="1" u="none" strike="noStrike" dirty="0"/>
                        <a:t>Mercury</a:t>
                      </a:r>
                      <a:endParaRPr lang="en-US" sz="1400" b="1" i="0" u="none" strike="noStrike" dirty="0">
                        <a:solidFill>
                          <a:srgbClr val="000000"/>
                        </a:solidFill>
                        <a:latin typeface="Calibri"/>
                      </a:endParaRPr>
                    </a:p>
                  </a:txBody>
                  <a:tcPr marL="9525" marR="9525" marT="9525" marB="0" anchor="b">
                    <a:noFill/>
                  </a:tcPr>
                </a:tc>
                <a:tc>
                  <a:txBody>
                    <a:bodyPr/>
                    <a:lstStyle/>
                    <a:p>
                      <a:pPr algn="ctr" fontAlgn="b"/>
                      <a:r>
                        <a:rPr lang="en-US" sz="1400" b="1" u="none" strike="noStrike" dirty="0"/>
                        <a:t>ND</a:t>
                      </a:r>
                      <a:endParaRPr lang="en-US" sz="1400" b="1" i="0" u="none" strike="noStrike" dirty="0">
                        <a:solidFill>
                          <a:srgbClr val="000000"/>
                        </a:solidFill>
                        <a:latin typeface="Calibri"/>
                      </a:endParaRPr>
                    </a:p>
                  </a:txBody>
                  <a:tcPr marL="9525" marR="9525" marT="9525" marB="0" anchor="b">
                    <a:noFill/>
                  </a:tcPr>
                </a:tc>
                <a:tc>
                  <a:txBody>
                    <a:bodyPr/>
                    <a:lstStyle/>
                    <a:p>
                      <a:pPr algn="ctr" fontAlgn="b"/>
                      <a:r>
                        <a:rPr lang="en-US" sz="1400" b="1" u="none" strike="noStrike"/>
                        <a:t> </a:t>
                      </a:r>
                      <a:endParaRPr lang="en-US" sz="1400" b="1" i="0" u="none" strike="noStrike">
                        <a:solidFill>
                          <a:srgbClr val="000000"/>
                        </a:solidFill>
                        <a:latin typeface="Calibri"/>
                      </a:endParaRPr>
                    </a:p>
                  </a:txBody>
                  <a:tcPr marL="9525" marR="9525" marT="9525" marB="0" anchor="b">
                    <a:noFill/>
                  </a:tcPr>
                </a:tc>
                <a:tc>
                  <a:txBody>
                    <a:bodyPr/>
                    <a:lstStyle/>
                    <a:p>
                      <a:pPr algn="ctr" fontAlgn="b"/>
                      <a:r>
                        <a:rPr lang="en-US" sz="1400" b="1" u="none" strike="noStrike" dirty="0"/>
                        <a:t>ND</a:t>
                      </a:r>
                      <a:endParaRPr lang="en-US" sz="1400" b="1" i="0" u="none" strike="noStrike" dirty="0">
                        <a:solidFill>
                          <a:srgbClr val="000000"/>
                        </a:solidFill>
                        <a:latin typeface="Calibri"/>
                      </a:endParaRPr>
                    </a:p>
                  </a:txBody>
                  <a:tcPr marL="9525" marR="9525" marT="9525" marB="0" anchor="b">
                    <a:noFill/>
                  </a:tcPr>
                </a:tc>
                <a:tc>
                  <a:txBody>
                    <a:bodyPr/>
                    <a:lstStyle/>
                    <a:p>
                      <a:pPr algn="ctr" fontAlgn="b"/>
                      <a:r>
                        <a:rPr lang="en-US" sz="1400" b="1" u="none" strike="noStrike"/>
                        <a:t>U</a:t>
                      </a:r>
                      <a:endParaRPr lang="en-US" sz="1400" b="1" i="0" u="none" strike="noStrike">
                        <a:solidFill>
                          <a:srgbClr val="000000"/>
                        </a:solidFill>
                        <a:latin typeface="Calibri"/>
                      </a:endParaRPr>
                    </a:p>
                  </a:txBody>
                  <a:tcPr marL="9525" marR="9525" marT="9525" marB="0" anchor="b">
                    <a:noFill/>
                  </a:tcPr>
                </a:tc>
                <a:tc>
                  <a:txBody>
                    <a:bodyPr/>
                    <a:lstStyle/>
                    <a:p>
                      <a:pPr algn="ctr" fontAlgn="b"/>
                      <a:r>
                        <a:rPr lang="en-US" sz="1400" b="1" u="none" strike="noStrike" dirty="0"/>
                        <a:t>0.0014</a:t>
                      </a:r>
                      <a:endParaRPr lang="en-US" sz="1400" b="1" i="0" u="none" strike="noStrike" dirty="0">
                        <a:solidFill>
                          <a:srgbClr val="000000"/>
                        </a:solidFill>
                        <a:latin typeface="Calibri"/>
                      </a:endParaRPr>
                    </a:p>
                  </a:txBody>
                  <a:tcPr marL="9525" marR="9525" marT="9525" marB="0" anchor="b">
                    <a:noFill/>
                  </a:tcPr>
                </a:tc>
                <a:tc>
                  <a:txBody>
                    <a:bodyPr/>
                    <a:lstStyle/>
                    <a:p>
                      <a:pPr algn="ctr" fontAlgn="b"/>
                      <a:r>
                        <a:rPr lang="en-US" sz="1400" b="1" u="none" strike="noStrike" dirty="0"/>
                        <a:t>F</a:t>
                      </a:r>
                      <a:endParaRPr lang="en-US" sz="1400" b="1" i="0" u="none" strike="noStrike" dirty="0">
                        <a:solidFill>
                          <a:srgbClr val="000000"/>
                        </a:solidFill>
                        <a:latin typeface="Calibri"/>
                      </a:endParaRPr>
                    </a:p>
                  </a:txBody>
                  <a:tcPr marL="9525" marR="9525" marT="9525" marB="0" anchor="b">
                    <a:noFill/>
                  </a:tcPr>
                </a:tc>
              </a:tr>
            </a:tbl>
          </a:graphicData>
        </a:graphic>
      </p:graphicFrame>
    </p:spTree>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7488"/>
            <a:ext cx="8229600" cy="973137"/>
          </a:xfrm>
        </p:spPr>
        <p:txBody>
          <a:bodyPr/>
          <a:lstStyle/>
          <a:p>
            <a:r>
              <a:rPr lang="en-US" sz="3200" dirty="0" smtClean="0"/>
              <a:t>AOC-65 ISCO Treatability Study</a:t>
            </a:r>
            <a:br>
              <a:rPr lang="en-US" sz="3200" dirty="0" smtClean="0"/>
            </a:br>
            <a:r>
              <a:rPr lang="en-US" sz="2400" dirty="0" smtClean="0"/>
              <a:t> </a:t>
            </a:r>
            <a:r>
              <a:rPr lang="en-US" sz="2800" dirty="0" smtClean="0"/>
              <a:t>Next Steps </a:t>
            </a:r>
            <a:endParaRPr lang="en-US" sz="2800" dirty="0"/>
          </a:p>
        </p:txBody>
      </p:sp>
      <p:sp>
        <p:nvSpPr>
          <p:cNvPr id="4" name="Slide Number Placeholder 3"/>
          <p:cNvSpPr>
            <a:spLocks noGrp="1"/>
          </p:cNvSpPr>
          <p:nvPr>
            <p:ph type="sldNum" sz="quarter" idx="12"/>
          </p:nvPr>
        </p:nvSpPr>
        <p:spPr/>
        <p:txBody>
          <a:bodyPr/>
          <a:lstStyle/>
          <a:p>
            <a:pPr>
              <a:defRPr/>
            </a:pPr>
            <a:fld id="{18EA8262-7B5E-4B5A-875F-58E0FA57DAD4}" type="slidenum">
              <a:rPr lang="en-US" smtClean="0"/>
              <a:pPr>
                <a:defRPr/>
              </a:pPr>
              <a:t>57</a:t>
            </a:fld>
            <a:endParaRPr lang="en-US" dirty="0"/>
          </a:p>
        </p:txBody>
      </p:sp>
      <p:sp>
        <p:nvSpPr>
          <p:cNvPr id="6" name="Content Placeholder 5"/>
          <p:cNvSpPr>
            <a:spLocks noGrp="1"/>
          </p:cNvSpPr>
          <p:nvPr>
            <p:ph idx="1"/>
          </p:nvPr>
        </p:nvSpPr>
        <p:spPr>
          <a:xfrm>
            <a:off x="323851" y="1600200"/>
            <a:ext cx="2743199" cy="4525963"/>
          </a:xfrm>
        </p:spPr>
        <p:txBody>
          <a:bodyPr/>
          <a:lstStyle/>
          <a:p>
            <a:r>
              <a:rPr lang="en-US" sz="1800" dirty="0" smtClean="0"/>
              <a:t>A UIC permit has been obtained for the injection of Sodium Persulfate and Sodium Hydroxide. TCEQ Authorization No. 5X2600645</a:t>
            </a:r>
          </a:p>
          <a:p>
            <a:endParaRPr lang="en-US" sz="1800" dirty="0" smtClean="0"/>
          </a:p>
          <a:p>
            <a:r>
              <a:rPr lang="en-US" sz="1800" dirty="0" smtClean="0"/>
              <a:t>Letters to GAC well owners have been sent describing ISCO  injection activities and anticipated  additional sampling  efforts.</a:t>
            </a:r>
          </a:p>
          <a:p>
            <a:endParaRPr lang="en-US" sz="1600" dirty="0"/>
          </a:p>
        </p:txBody>
      </p:sp>
      <p:pic>
        <p:nvPicPr>
          <p:cNvPr id="2049" name="Picture 1" descr="J:\CSSA\GIS\AOC65_Bldg90\Figures\AOC65_Well_Owners_Trench_Notification_EPA_Meeting.jpg"/>
          <p:cNvPicPr>
            <a:picLocks noChangeAspect="1" noChangeArrowheads="1"/>
          </p:cNvPicPr>
          <p:nvPr/>
        </p:nvPicPr>
        <p:blipFill>
          <a:blip r:embed="rId2" cstate="print"/>
          <a:srcRect l="14951" t="18371" r="4657" b="21023"/>
          <a:stretch>
            <a:fillRect/>
          </a:stretch>
        </p:blipFill>
        <p:spPr bwMode="auto">
          <a:xfrm>
            <a:off x="3469480" y="1276350"/>
            <a:ext cx="5369719" cy="5238750"/>
          </a:xfrm>
          <a:prstGeom prst="rect">
            <a:avLst/>
          </a:prstGeom>
          <a:noFill/>
          <a:ln>
            <a:solidFill>
              <a:schemeClr val="tx1"/>
            </a:solidFill>
          </a:ln>
          <a:effectLst>
            <a:outerShdw blurRad="50800" dist="38100" dir="2700000" algn="tl" rotWithShape="0">
              <a:prstClr val="black">
                <a:alpha val="40000"/>
              </a:prstClr>
            </a:outerShdw>
          </a:effectLst>
        </p:spPr>
      </p:pic>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idx="4294967295"/>
          </p:nvPr>
        </p:nvSpPr>
        <p:spPr>
          <a:xfrm>
            <a:off x="457200" y="301752"/>
            <a:ext cx="8229600" cy="914400"/>
          </a:xfrm>
        </p:spPr>
        <p:txBody>
          <a:bodyPr/>
          <a:lstStyle/>
          <a:p>
            <a:pPr eaLnBrk="1" hangingPunct="1"/>
            <a:r>
              <a:rPr lang="en-US" sz="3200" b="1" dirty="0" smtClean="0"/>
              <a:t>AOC-65 Treatability Study </a:t>
            </a:r>
            <a:br>
              <a:rPr lang="en-US" sz="3200" b="1" dirty="0" smtClean="0"/>
            </a:br>
            <a:r>
              <a:rPr lang="en-US" sz="2800" b="1" dirty="0" smtClean="0"/>
              <a:t>Next Steps (Cont.)</a:t>
            </a:r>
          </a:p>
        </p:txBody>
      </p:sp>
      <p:sp>
        <p:nvSpPr>
          <p:cNvPr id="113667" name="Rectangle 3"/>
          <p:cNvSpPr>
            <a:spLocks noGrp="1" noChangeArrowheads="1"/>
          </p:cNvSpPr>
          <p:nvPr>
            <p:ph type="body" idx="4294967295"/>
          </p:nvPr>
        </p:nvSpPr>
        <p:spPr>
          <a:xfrm>
            <a:off x="457201" y="1371600"/>
            <a:ext cx="8248649" cy="4525963"/>
          </a:xfrm>
        </p:spPr>
        <p:txBody>
          <a:bodyPr>
            <a:noAutofit/>
          </a:bodyPr>
          <a:lstStyle/>
          <a:p>
            <a:pPr eaLnBrk="1" hangingPunct="1">
              <a:lnSpc>
                <a:spcPct val="90000"/>
              </a:lnSpc>
              <a:spcBef>
                <a:spcPts val="0"/>
              </a:spcBef>
              <a:spcAft>
                <a:spcPts val="600"/>
              </a:spcAft>
            </a:pPr>
            <a:r>
              <a:rPr lang="en-US" sz="1800" dirty="0" smtClean="0"/>
              <a:t>Continue monitoring SVE system to determine effectiveness of treating source area. </a:t>
            </a:r>
          </a:p>
          <a:p>
            <a:pPr eaLnBrk="1" hangingPunct="1">
              <a:lnSpc>
                <a:spcPct val="90000"/>
              </a:lnSpc>
              <a:spcBef>
                <a:spcPts val="0"/>
              </a:spcBef>
              <a:spcAft>
                <a:spcPts val="600"/>
              </a:spcAft>
            </a:pPr>
            <a:r>
              <a:rPr lang="en-US" sz="1800" dirty="0" smtClean="0"/>
              <a:t>Relocate Eastern system blowers inside Building 90.</a:t>
            </a:r>
          </a:p>
          <a:p>
            <a:pPr eaLnBrk="1" hangingPunct="1">
              <a:lnSpc>
                <a:spcPct val="90000"/>
              </a:lnSpc>
              <a:spcBef>
                <a:spcPts val="0"/>
              </a:spcBef>
              <a:spcAft>
                <a:spcPts val="600"/>
              </a:spcAft>
            </a:pPr>
            <a:r>
              <a:rPr lang="en-US" sz="1800" dirty="0" smtClean="0"/>
              <a:t>Engineer/install protection measures around operating Sub-Slab VEWs prior to Building 90 renovation efforts. </a:t>
            </a:r>
          </a:p>
          <a:p>
            <a:pPr eaLnBrk="1" hangingPunct="1">
              <a:lnSpc>
                <a:spcPct val="90000"/>
              </a:lnSpc>
              <a:spcBef>
                <a:spcPts val="0"/>
              </a:spcBef>
              <a:spcAft>
                <a:spcPts val="600"/>
              </a:spcAft>
            </a:pPr>
            <a:r>
              <a:rPr lang="en-US" sz="1800" dirty="0" smtClean="0"/>
              <a:t>Plug and abandon unused Sub-Slab VEWs prior to renovations.</a:t>
            </a:r>
          </a:p>
          <a:p>
            <a:pPr eaLnBrk="1" hangingPunct="1">
              <a:lnSpc>
                <a:spcPct val="90000"/>
              </a:lnSpc>
              <a:spcBef>
                <a:spcPts val="0"/>
              </a:spcBef>
              <a:spcAft>
                <a:spcPts val="600"/>
              </a:spcAft>
            </a:pPr>
            <a:r>
              <a:rPr lang="en-US" sz="1800" dirty="0" smtClean="0"/>
              <a:t>Expand SCADA control panels to accommodate flow meter instrumentation.</a:t>
            </a:r>
          </a:p>
          <a:p>
            <a:pPr eaLnBrk="1" hangingPunct="1">
              <a:lnSpc>
                <a:spcPct val="90000"/>
              </a:lnSpc>
              <a:spcBef>
                <a:spcPts val="0"/>
              </a:spcBef>
              <a:spcAft>
                <a:spcPts val="600"/>
              </a:spcAft>
            </a:pPr>
            <a:r>
              <a:rPr lang="en-US" sz="1800" dirty="0" smtClean="0"/>
              <a:t>Perform ISCO treatability study utilizing Klozur sodium persulfate activated with sodium hydroxide.</a:t>
            </a:r>
          </a:p>
          <a:p>
            <a:pPr lvl="1" eaLnBrk="1" hangingPunct="1">
              <a:lnSpc>
                <a:spcPct val="90000"/>
              </a:lnSpc>
              <a:spcBef>
                <a:spcPts val="0"/>
              </a:spcBef>
              <a:spcAft>
                <a:spcPts val="600"/>
              </a:spcAft>
            </a:pPr>
            <a:r>
              <a:rPr lang="en-US" sz="1400" dirty="0" smtClean="0"/>
              <a:t>Application of oxidant and activator within all zones of infiltration gallery and SIW-01.</a:t>
            </a:r>
          </a:p>
          <a:p>
            <a:pPr lvl="1" eaLnBrk="1" hangingPunct="1">
              <a:lnSpc>
                <a:spcPct val="90000"/>
              </a:lnSpc>
              <a:spcBef>
                <a:spcPts val="0"/>
              </a:spcBef>
              <a:spcAft>
                <a:spcPts val="600"/>
              </a:spcAft>
            </a:pPr>
            <a:r>
              <a:rPr lang="en-US" sz="1400" dirty="0" smtClean="0"/>
              <a:t>Sample collection 1, 5, 15, and 30 days after ISCO application at on-post and off post GAC wells.</a:t>
            </a:r>
          </a:p>
          <a:p>
            <a:pPr lvl="2" eaLnBrk="1" hangingPunct="1">
              <a:lnSpc>
                <a:spcPct val="90000"/>
              </a:lnSpc>
              <a:spcBef>
                <a:spcPts val="0"/>
              </a:spcBef>
              <a:spcAft>
                <a:spcPts val="0"/>
              </a:spcAft>
            </a:pPr>
            <a:r>
              <a:rPr lang="en-US" sz="1400" dirty="0" smtClean="0"/>
              <a:t>Analyses: VOCs and EPA Priority Metals</a:t>
            </a:r>
          </a:p>
          <a:p>
            <a:pPr lvl="2" eaLnBrk="1" hangingPunct="1">
              <a:lnSpc>
                <a:spcPct val="90000"/>
              </a:lnSpc>
              <a:spcBef>
                <a:spcPts val="0"/>
              </a:spcBef>
              <a:spcAft>
                <a:spcPts val="0"/>
              </a:spcAft>
            </a:pPr>
            <a:r>
              <a:rPr lang="en-US" sz="1400" dirty="0" smtClean="0"/>
              <a:t>Field Parameter collection: Water level and pH as well as field collected metals (via XRF)</a:t>
            </a:r>
          </a:p>
          <a:p>
            <a:pPr lvl="1" eaLnBrk="1" hangingPunct="1">
              <a:lnSpc>
                <a:spcPct val="90000"/>
              </a:lnSpc>
              <a:spcBef>
                <a:spcPts val="600"/>
              </a:spcBef>
              <a:spcAft>
                <a:spcPts val="600"/>
              </a:spcAft>
            </a:pPr>
            <a:r>
              <a:rPr lang="en-US" sz="1400" dirty="0" smtClean="0"/>
              <a:t>Sample collection for field and laboratory analysis is expected to continue on a monthly basis at selected on-post and off-post well.</a:t>
            </a:r>
          </a:p>
          <a:p>
            <a:pPr eaLnBrk="1" hangingPunct="1">
              <a:lnSpc>
                <a:spcPct val="90000"/>
              </a:lnSpc>
              <a:spcBef>
                <a:spcPts val="0"/>
              </a:spcBef>
              <a:spcAft>
                <a:spcPts val="600"/>
              </a:spcAft>
            </a:pPr>
            <a:r>
              <a:rPr lang="en-US" sz="1800" dirty="0" smtClean="0"/>
              <a:t>Prepare ISCO Treatability Study Report</a:t>
            </a:r>
          </a:p>
          <a:p>
            <a:pPr lvl="1" eaLnBrk="1" hangingPunct="1">
              <a:lnSpc>
                <a:spcPct val="90000"/>
              </a:lnSpc>
              <a:spcBef>
                <a:spcPts val="600"/>
              </a:spcBef>
              <a:spcAft>
                <a:spcPts val="600"/>
              </a:spcAft>
            </a:pPr>
            <a:endParaRPr lang="en-US" sz="1200" dirty="0" smtClean="0"/>
          </a:p>
        </p:txBody>
      </p:sp>
      <p:sp>
        <p:nvSpPr>
          <p:cNvPr id="5" name="Slide Number Placeholder 4"/>
          <p:cNvSpPr>
            <a:spLocks noGrp="1"/>
          </p:cNvSpPr>
          <p:nvPr>
            <p:ph type="sldNum" sz="quarter" idx="12"/>
          </p:nvPr>
        </p:nvSpPr>
        <p:spPr/>
        <p:txBody>
          <a:bodyPr/>
          <a:lstStyle/>
          <a:p>
            <a:pPr>
              <a:defRPr/>
            </a:pPr>
            <a:fld id="{695504BC-1C25-4B38-8B81-CE216A83173A}" type="slidenum">
              <a:rPr lang="en-US" smtClean="0"/>
              <a:pPr>
                <a:defRPr/>
              </a:pPr>
              <a:t>58</a:t>
            </a:fld>
            <a:endParaRPr lang="en-US" dirty="0"/>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4864" eaLnBrk="1" fontAlgn="auto" hangingPunct="1">
              <a:spcAft>
                <a:spcPts val="0"/>
              </a:spcAft>
              <a:defRPr/>
            </a:pPr>
            <a:r>
              <a:rPr lang="en-US" sz="3600" dirty="0" smtClean="0">
                <a:effectLst>
                  <a:outerShdw blurRad="50800" dist="38100" dir="2700000" algn="tl" rotWithShape="0">
                    <a:prstClr val="black">
                      <a:alpha val="40000"/>
                    </a:prstClr>
                  </a:outerShdw>
                </a:effectLst>
              </a:rPr>
              <a:t>Closure Path for EPA Order</a:t>
            </a:r>
            <a:endParaRPr lang="en-US" sz="3600" dirty="0">
              <a:effectLst>
                <a:outerShdw blurRad="50800" dist="38100" dir="2700000" algn="tl" rotWithShape="0">
                  <a:prstClr val="black">
                    <a:alpha val="40000"/>
                  </a:prstClr>
                </a:outerShdw>
              </a:effectLst>
            </a:endParaRPr>
          </a:p>
        </p:txBody>
      </p:sp>
      <p:sp>
        <p:nvSpPr>
          <p:cNvPr id="3" name="Slide Number Placeholder 2"/>
          <p:cNvSpPr>
            <a:spLocks noGrp="1"/>
          </p:cNvSpPr>
          <p:nvPr>
            <p:ph type="sldNum" sz="quarter" idx="12"/>
          </p:nvPr>
        </p:nvSpPr>
        <p:spPr>
          <a:xfrm>
            <a:off x="521677" y="6227640"/>
            <a:ext cx="2133600" cy="476250"/>
          </a:xfrm>
        </p:spPr>
        <p:txBody>
          <a:bodyPr/>
          <a:lstStyle/>
          <a:p>
            <a:pPr>
              <a:defRPr/>
            </a:pPr>
            <a:fld id="{695504BC-1C25-4B38-8B81-CE216A83173A}" type="slidenum">
              <a:rPr lang="en-US" smtClean="0"/>
              <a:pPr>
                <a:defRPr/>
              </a:pPr>
              <a:t>59</a:t>
            </a:fld>
            <a:endParaRPr lang="en-US" dirty="0"/>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9796"/>
            <a:ext cx="4503656" cy="1143000"/>
          </a:xfrm>
        </p:spPr>
        <p:txBody>
          <a:bodyPr>
            <a:noAutofit/>
          </a:bodyPr>
          <a:lstStyle/>
          <a:p>
            <a:pPr marL="54864" eaLnBrk="1" fontAlgn="auto" hangingPunct="1">
              <a:spcAft>
                <a:spcPts val="0"/>
              </a:spcAft>
              <a:defRPr/>
            </a:pPr>
            <a:r>
              <a:rPr lang="en-US" sz="3000" b="1" dirty="0" smtClean="0">
                <a:solidFill>
                  <a:schemeClr val="tx2">
                    <a:tint val="100000"/>
                    <a:shade val="90000"/>
                    <a:satMod val="250000"/>
                    <a:alpha val="100000"/>
                  </a:schemeClr>
                </a:solidFill>
              </a:rPr>
              <a:t>Site Closure Status</a:t>
            </a:r>
            <a:endParaRPr lang="en-US" sz="3000" b="1" dirty="0">
              <a:solidFill>
                <a:schemeClr val="tx2">
                  <a:tint val="100000"/>
                  <a:shade val="90000"/>
                  <a:satMod val="250000"/>
                  <a:alpha val="100000"/>
                </a:schemeClr>
              </a:solidFill>
            </a:endParaRPr>
          </a:p>
        </p:txBody>
      </p:sp>
      <p:sp>
        <p:nvSpPr>
          <p:cNvPr id="6" name="TextBox 8"/>
          <p:cNvSpPr txBox="1">
            <a:spLocks noChangeArrowheads="1"/>
          </p:cNvSpPr>
          <p:nvPr/>
        </p:nvSpPr>
        <p:spPr bwMode="auto">
          <a:xfrm>
            <a:off x="1920199" y="1463900"/>
            <a:ext cx="907842" cy="954107"/>
          </a:xfrm>
          <a:prstGeom prst="rect">
            <a:avLst/>
          </a:prstGeom>
          <a:noFill/>
          <a:ln w="9525">
            <a:noFill/>
            <a:miter lim="800000"/>
            <a:headEnd/>
            <a:tailEnd/>
          </a:ln>
        </p:spPr>
        <p:txBody>
          <a:bodyPr wrap="square">
            <a:spAutoFit/>
          </a:bodyPr>
          <a:lstStyle/>
          <a:p>
            <a:pPr algn="ctr"/>
            <a:r>
              <a:rPr lang="en-US" sz="1400" dirty="0" smtClean="0"/>
              <a:t>RMU-2</a:t>
            </a:r>
          </a:p>
          <a:p>
            <a:pPr algn="ctr"/>
            <a:r>
              <a:rPr lang="en-US" sz="1400" dirty="0" smtClean="0"/>
              <a:t>AOC-72</a:t>
            </a:r>
          </a:p>
          <a:p>
            <a:pPr algn="ctr"/>
            <a:r>
              <a:rPr lang="en-US" sz="1400" dirty="0" smtClean="0">
                <a:cs typeface="Arial" charset="0"/>
              </a:rPr>
              <a:t>AOC-74</a:t>
            </a:r>
          </a:p>
          <a:p>
            <a:pPr algn="ctr"/>
            <a:r>
              <a:rPr lang="en-US" sz="1400" dirty="0" smtClean="0">
                <a:cs typeface="Arial" charset="0"/>
              </a:rPr>
              <a:t>WWTP</a:t>
            </a:r>
            <a:endParaRPr lang="en-US" sz="1400" dirty="0">
              <a:cs typeface="Arial" charset="0"/>
            </a:endParaRPr>
          </a:p>
        </p:txBody>
      </p:sp>
      <p:sp>
        <p:nvSpPr>
          <p:cNvPr id="7" name="Content Placeholder 9"/>
          <p:cNvSpPr>
            <a:spLocks noGrp="1"/>
          </p:cNvSpPr>
          <p:nvPr>
            <p:ph idx="1"/>
          </p:nvPr>
        </p:nvSpPr>
        <p:spPr>
          <a:xfrm>
            <a:off x="254718" y="1156733"/>
            <a:ext cx="3968685" cy="408118"/>
          </a:xfrm>
        </p:spPr>
        <p:txBody>
          <a:bodyPr/>
          <a:lstStyle/>
          <a:p>
            <a:pPr algn="ctr">
              <a:lnSpc>
                <a:spcPct val="80000"/>
              </a:lnSpc>
              <a:spcAft>
                <a:spcPts val="0"/>
              </a:spcAft>
              <a:buFontTx/>
              <a:buNone/>
            </a:pPr>
            <a:r>
              <a:rPr lang="en-US" sz="1800" i="1" dirty="0" smtClean="0">
                <a:solidFill>
                  <a:srgbClr val="FF0000"/>
                </a:solidFill>
                <a:effectLst>
                  <a:outerShdw blurRad="38100" dist="38100" dir="2700000" algn="tl">
                    <a:srgbClr val="000000">
                      <a:alpha val="43137"/>
                    </a:srgbClr>
                  </a:outerShdw>
                </a:effectLst>
              </a:rPr>
              <a:t>Recent TCEQ Closure Approvals: 4</a:t>
            </a:r>
          </a:p>
          <a:p>
            <a:pPr>
              <a:buFontTx/>
              <a:buNone/>
            </a:pPr>
            <a:endParaRPr lang="en-US" dirty="0" smtClean="0"/>
          </a:p>
        </p:txBody>
      </p:sp>
      <p:sp>
        <p:nvSpPr>
          <p:cNvPr id="10" name="Slide Number Placeholder 9"/>
          <p:cNvSpPr>
            <a:spLocks noGrp="1"/>
          </p:cNvSpPr>
          <p:nvPr>
            <p:ph type="sldNum" sz="quarter" idx="12"/>
          </p:nvPr>
        </p:nvSpPr>
        <p:spPr>
          <a:xfrm>
            <a:off x="474641" y="6460405"/>
            <a:ext cx="2133600" cy="254720"/>
          </a:xfrm>
        </p:spPr>
        <p:txBody>
          <a:bodyPr/>
          <a:lstStyle/>
          <a:p>
            <a:pPr>
              <a:defRPr/>
            </a:pPr>
            <a:fld id="{18EA8262-7B5E-4B5A-875F-58E0FA57DAD4}" type="slidenum">
              <a:rPr lang="en-US" smtClean="0"/>
              <a:pPr>
                <a:defRPr/>
              </a:pPr>
              <a:t>6</a:t>
            </a:fld>
            <a:endParaRPr lang="en-US" dirty="0"/>
          </a:p>
        </p:txBody>
      </p:sp>
      <p:sp>
        <p:nvSpPr>
          <p:cNvPr id="18" name="TextBox 10"/>
          <p:cNvSpPr txBox="1">
            <a:spLocks noChangeArrowheads="1"/>
          </p:cNvSpPr>
          <p:nvPr/>
        </p:nvSpPr>
        <p:spPr bwMode="auto">
          <a:xfrm>
            <a:off x="387895" y="2357214"/>
            <a:ext cx="3975716" cy="1384995"/>
          </a:xfrm>
          <a:prstGeom prst="rect">
            <a:avLst/>
          </a:prstGeom>
          <a:noFill/>
          <a:ln w="9525">
            <a:noFill/>
            <a:miter lim="800000"/>
            <a:headEnd/>
            <a:tailEnd/>
          </a:ln>
        </p:spPr>
        <p:txBody>
          <a:bodyPr wrap="square">
            <a:spAutoFit/>
          </a:bodyPr>
          <a:lstStyle/>
          <a:p>
            <a:pPr algn="ctr"/>
            <a:r>
              <a:rPr lang="en-US" sz="1400" b="1" u="sng" dirty="0" smtClean="0"/>
              <a:t>Field Efforts Complete or Nearly Complete</a:t>
            </a:r>
            <a:br>
              <a:rPr lang="en-US" sz="1400" b="1" u="sng" dirty="0" smtClean="0"/>
            </a:br>
            <a:r>
              <a:rPr lang="en-US" sz="1400" dirty="0" smtClean="0"/>
              <a:t>AOC-51</a:t>
            </a:r>
          </a:p>
          <a:p>
            <a:pPr algn="ctr"/>
            <a:r>
              <a:rPr lang="en-US" sz="1400" dirty="0" smtClean="0"/>
              <a:t>SWMU B-4</a:t>
            </a:r>
          </a:p>
          <a:p>
            <a:pPr algn="ctr"/>
            <a:r>
              <a:rPr lang="en-US" sz="1400" dirty="0" smtClean="0"/>
              <a:t>RMU-5</a:t>
            </a:r>
          </a:p>
          <a:p>
            <a:pPr algn="ctr"/>
            <a:r>
              <a:rPr lang="en-US" sz="1400" dirty="0" smtClean="0"/>
              <a:t>SWMU B-34 (APAR)</a:t>
            </a:r>
          </a:p>
          <a:p>
            <a:pPr algn="ctr"/>
            <a:r>
              <a:rPr lang="en-US" sz="1400" dirty="0" smtClean="0"/>
              <a:t>AOC-65 (IRA)</a:t>
            </a:r>
          </a:p>
        </p:txBody>
      </p:sp>
      <p:sp>
        <p:nvSpPr>
          <p:cNvPr id="20" name="TextBox 10"/>
          <p:cNvSpPr txBox="1">
            <a:spLocks noChangeArrowheads="1"/>
          </p:cNvSpPr>
          <p:nvPr/>
        </p:nvSpPr>
        <p:spPr bwMode="auto">
          <a:xfrm>
            <a:off x="488343" y="3643740"/>
            <a:ext cx="3737499" cy="1384995"/>
          </a:xfrm>
          <a:prstGeom prst="rect">
            <a:avLst/>
          </a:prstGeom>
          <a:noFill/>
          <a:ln w="9525">
            <a:noFill/>
            <a:miter lim="800000"/>
            <a:headEnd/>
            <a:tailEnd/>
          </a:ln>
        </p:spPr>
        <p:txBody>
          <a:bodyPr wrap="square">
            <a:spAutoFit/>
          </a:bodyPr>
          <a:lstStyle/>
          <a:p>
            <a:pPr algn="ctr"/>
            <a:r>
              <a:rPr lang="en-US" sz="1400" b="1" u="sng" dirty="0" smtClean="0"/>
              <a:t>Field Efforts Remaining</a:t>
            </a:r>
          </a:p>
          <a:p>
            <a:pPr algn="ctr"/>
            <a:r>
              <a:rPr lang="en-US" sz="1400" dirty="0" smtClean="0"/>
              <a:t>SWMU B-13</a:t>
            </a:r>
          </a:p>
          <a:p>
            <a:pPr algn="ctr"/>
            <a:r>
              <a:rPr lang="en-US" sz="1400" dirty="0" smtClean="0"/>
              <a:t>AOC-75</a:t>
            </a:r>
          </a:p>
          <a:p>
            <a:pPr algn="ctr"/>
            <a:r>
              <a:rPr lang="en-US" sz="1400" dirty="0" smtClean="0"/>
              <a:t>RMU-3</a:t>
            </a:r>
          </a:p>
          <a:p>
            <a:pPr algn="ctr"/>
            <a:r>
              <a:rPr lang="en-US" sz="1400" dirty="0" smtClean="0"/>
              <a:t>RMU-4</a:t>
            </a:r>
          </a:p>
          <a:p>
            <a:r>
              <a:rPr lang="en-US" sz="1400" dirty="0" smtClean="0"/>
              <a:t>	</a:t>
            </a:r>
            <a:endParaRPr lang="en-US" sz="1400" dirty="0"/>
          </a:p>
        </p:txBody>
      </p:sp>
      <p:sp>
        <p:nvSpPr>
          <p:cNvPr id="12" name="TextBox 10"/>
          <p:cNvSpPr txBox="1">
            <a:spLocks noChangeArrowheads="1"/>
          </p:cNvSpPr>
          <p:nvPr/>
        </p:nvSpPr>
        <p:spPr bwMode="auto">
          <a:xfrm>
            <a:off x="333375" y="4767807"/>
            <a:ext cx="3981450" cy="1384995"/>
          </a:xfrm>
          <a:prstGeom prst="rect">
            <a:avLst/>
          </a:prstGeom>
          <a:noFill/>
          <a:ln w="9525">
            <a:noFill/>
            <a:miter lim="800000"/>
            <a:headEnd/>
            <a:tailEnd/>
          </a:ln>
        </p:spPr>
        <p:txBody>
          <a:bodyPr wrap="square">
            <a:spAutoFit/>
          </a:bodyPr>
          <a:lstStyle/>
          <a:p>
            <a:pPr algn="ctr"/>
            <a:r>
              <a:rPr lang="en-US" sz="1400" b="1" u="sng" dirty="0" smtClean="0"/>
              <a:t>Consolidated Sites with RMU-1 (Active Range)</a:t>
            </a:r>
          </a:p>
          <a:p>
            <a:pPr algn="ctr"/>
            <a:r>
              <a:rPr lang="en-US" sz="1400" dirty="0" smtClean="0"/>
              <a:t>SWMU B-2</a:t>
            </a:r>
          </a:p>
          <a:p>
            <a:pPr algn="ctr"/>
            <a:r>
              <a:rPr lang="en-US" sz="1400" dirty="0" smtClean="0"/>
              <a:t>SWMU B-8</a:t>
            </a:r>
          </a:p>
          <a:p>
            <a:pPr algn="ctr"/>
            <a:r>
              <a:rPr lang="en-US" sz="1400" dirty="0" smtClean="0"/>
              <a:t>SWMU B-20/21</a:t>
            </a:r>
          </a:p>
          <a:p>
            <a:pPr algn="ctr"/>
            <a:r>
              <a:rPr lang="en-US" sz="1400" dirty="0" smtClean="0"/>
              <a:t>SWMU B-24</a:t>
            </a:r>
            <a:endParaRPr lang="en-US" sz="1400" dirty="0"/>
          </a:p>
        </p:txBody>
      </p:sp>
      <p:sp>
        <p:nvSpPr>
          <p:cNvPr id="13" name="TextBox 10"/>
          <p:cNvSpPr txBox="1">
            <a:spLocks noChangeArrowheads="1"/>
          </p:cNvSpPr>
          <p:nvPr/>
        </p:nvSpPr>
        <p:spPr bwMode="auto">
          <a:xfrm>
            <a:off x="508226" y="6058167"/>
            <a:ext cx="3737499" cy="738664"/>
          </a:xfrm>
          <a:prstGeom prst="rect">
            <a:avLst/>
          </a:prstGeom>
          <a:noFill/>
          <a:ln w="9525">
            <a:noFill/>
            <a:miter lim="800000"/>
            <a:headEnd/>
            <a:tailEnd/>
          </a:ln>
        </p:spPr>
        <p:txBody>
          <a:bodyPr wrap="square">
            <a:spAutoFit/>
          </a:bodyPr>
          <a:lstStyle/>
          <a:p>
            <a:pPr algn="ctr"/>
            <a:r>
              <a:rPr lang="en-US" sz="1400" b="1" u="sng" dirty="0" smtClean="0"/>
              <a:t>Groundwater Sites</a:t>
            </a:r>
          </a:p>
          <a:p>
            <a:pPr algn="ctr"/>
            <a:r>
              <a:rPr lang="en-US" sz="1400" dirty="0" smtClean="0"/>
              <a:t>AOC-65</a:t>
            </a:r>
          </a:p>
          <a:p>
            <a:pPr algn="ctr"/>
            <a:r>
              <a:rPr lang="en-US" sz="1400" dirty="0" smtClean="0"/>
              <a:t>SWMU B-3</a:t>
            </a:r>
          </a:p>
        </p:txBody>
      </p:sp>
      <p:pic>
        <p:nvPicPr>
          <p:cNvPr id="1028" name="Picture 4"/>
          <p:cNvPicPr>
            <a:picLocks noChangeAspect="1" noChangeArrowheads="1"/>
          </p:cNvPicPr>
          <p:nvPr/>
        </p:nvPicPr>
        <p:blipFill>
          <a:blip r:embed="rId3" cstate="screen"/>
          <a:srcRect/>
          <a:stretch>
            <a:fillRect/>
          </a:stretch>
        </p:blipFill>
        <p:spPr bwMode="auto">
          <a:xfrm>
            <a:off x="4432506" y="236534"/>
            <a:ext cx="4383020" cy="6402952"/>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build="p"/>
      <p:bldP spid="18" grpId="0"/>
      <p:bldP spid="20" grpId="0"/>
      <p:bldP spid="12" grpId="0"/>
      <p:bldP spid="1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512250" y="6381750"/>
            <a:ext cx="2133600" cy="476250"/>
          </a:xfrm>
        </p:spPr>
        <p:txBody>
          <a:bodyPr/>
          <a:lstStyle/>
          <a:p>
            <a:pPr>
              <a:defRPr/>
            </a:pPr>
            <a:fld id="{695504BC-1C25-4B38-8B81-CE216A83173A}" type="slidenum">
              <a:rPr lang="en-US" smtClean="0"/>
              <a:pPr>
                <a:defRPr/>
              </a:pPr>
              <a:t>60</a:t>
            </a:fld>
            <a:endParaRPr lang="en-US" dirty="0"/>
          </a:p>
        </p:txBody>
      </p:sp>
      <p:sp>
        <p:nvSpPr>
          <p:cNvPr id="3" name="TextBox 5"/>
          <p:cNvSpPr txBox="1">
            <a:spLocks noChangeArrowheads="1"/>
          </p:cNvSpPr>
          <p:nvPr/>
        </p:nvSpPr>
        <p:spPr bwMode="auto">
          <a:xfrm>
            <a:off x="1437535" y="1906710"/>
            <a:ext cx="797014" cy="646331"/>
          </a:xfrm>
          <a:prstGeom prst="rect">
            <a:avLst/>
          </a:prstGeom>
          <a:solidFill>
            <a:schemeClr val="bg1"/>
          </a:solidFill>
          <a:ln w="9525">
            <a:solidFill>
              <a:schemeClr val="tx1"/>
            </a:solidFill>
            <a:miter lim="800000"/>
            <a:headEnd/>
            <a:tailEnd/>
          </a:ln>
          <a:effectLst>
            <a:outerShdw blurRad="63500" sx="102000" sy="102000" algn="ctr" rotWithShape="0">
              <a:prstClr val="black">
                <a:alpha val="40000"/>
              </a:prstClr>
            </a:outerShdw>
          </a:effectLst>
        </p:spPr>
        <p:txBody>
          <a:bodyPr wrap="none">
            <a:spAutoFit/>
          </a:bodyPr>
          <a:lstStyle/>
          <a:p>
            <a:pPr algn="ctr">
              <a:defRPr/>
            </a:pPr>
            <a:r>
              <a:rPr lang="en-US" sz="1200" dirty="0">
                <a:latin typeface="Calibri" pitchFamily="34" charset="0"/>
              </a:rPr>
              <a:t>Submit</a:t>
            </a:r>
          </a:p>
          <a:p>
            <a:pPr algn="ctr">
              <a:defRPr/>
            </a:pPr>
            <a:r>
              <a:rPr lang="en-US" sz="1200" dirty="0">
                <a:latin typeface="Calibri" pitchFamily="34" charset="0"/>
              </a:rPr>
              <a:t>RFI/CMS*</a:t>
            </a:r>
          </a:p>
          <a:p>
            <a:pPr algn="ctr">
              <a:defRPr/>
            </a:pPr>
            <a:r>
              <a:rPr lang="en-US" sz="1200" dirty="0">
                <a:latin typeface="Calibri" pitchFamily="34" charset="0"/>
              </a:rPr>
              <a:t>Report</a:t>
            </a:r>
          </a:p>
        </p:txBody>
      </p:sp>
      <p:sp>
        <p:nvSpPr>
          <p:cNvPr id="4" name="TextBox 6"/>
          <p:cNvSpPr txBox="1">
            <a:spLocks noChangeArrowheads="1"/>
          </p:cNvSpPr>
          <p:nvPr/>
        </p:nvSpPr>
        <p:spPr bwMode="auto">
          <a:xfrm>
            <a:off x="2280976" y="1830510"/>
            <a:ext cx="925446" cy="830997"/>
          </a:xfrm>
          <a:prstGeom prst="rect">
            <a:avLst/>
          </a:prstGeom>
          <a:solidFill>
            <a:schemeClr val="bg1"/>
          </a:solidFill>
          <a:ln w="9525">
            <a:solidFill>
              <a:schemeClr val="tx1"/>
            </a:solidFill>
            <a:miter lim="800000"/>
            <a:headEnd/>
            <a:tailEnd/>
          </a:ln>
          <a:effectLst>
            <a:outerShdw blurRad="63500" sx="102000" sy="102000" algn="ctr" rotWithShape="0">
              <a:prstClr val="black">
                <a:alpha val="40000"/>
              </a:prstClr>
            </a:outerShdw>
          </a:effectLst>
        </p:spPr>
        <p:txBody>
          <a:bodyPr wrap="none">
            <a:spAutoFit/>
          </a:bodyPr>
          <a:lstStyle/>
          <a:p>
            <a:pPr algn="ctr">
              <a:defRPr/>
            </a:pPr>
            <a:r>
              <a:rPr lang="en-US" sz="1200" dirty="0">
                <a:latin typeface="Calibri" pitchFamily="34" charset="0"/>
              </a:rPr>
              <a:t>Submit </a:t>
            </a:r>
          </a:p>
          <a:p>
            <a:pPr algn="ctr">
              <a:defRPr/>
            </a:pPr>
            <a:r>
              <a:rPr lang="en-US" sz="1200" dirty="0">
                <a:latin typeface="Calibri" pitchFamily="34" charset="0"/>
              </a:rPr>
              <a:t>HH/Eco</a:t>
            </a:r>
          </a:p>
          <a:p>
            <a:pPr algn="ctr">
              <a:defRPr/>
            </a:pPr>
            <a:r>
              <a:rPr lang="en-US" sz="1200" dirty="0">
                <a:latin typeface="Calibri" pitchFamily="34" charset="0"/>
              </a:rPr>
              <a:t>Risk </a:t>
            </a:r>
          </a:p>
          <a:p>
            <a:pPr algn="ctr">
              <a:defRPr/>
            </a:pPr>
            <a:r>
              <a:rPr lang="en-US" sz="1200" dirty="0">
                <a:latin typeface="Calibri" pitchFamily="34" charset="0"/>
              </a:rPr>
              <a:t>Assessment	</a:t>
            </a:r>
          </a:p>
        </p:txBody>
      </p:sp>
      <p:sp>
        <p:nvSpPr>
          <p:cNvPr id="5" name="TextBox 8"/>
          <p:cNvSpPr txBox="1">
            <a:spLocks noChangeArrowheads="1"/>
          </p:cNvSpPr>
          <p:nvPr/>
        </p:nvSpPr>
        <p:spPr bwMode="auto">
          <a:xfrm>
            <a:off x="3288400" y="1857498"/>
            <a:ext cx="751296" cy="830997"/>
          </a:xfrm>
          <a:prstGeom prst="rect">
            <a:avLst/>
          </a:prstGeom>
          <a:solidFill>
            <a:schemeClr val="bg1"/>
          </a:solidFill>
          <a:ln w="9525">
            <a:solidFill>
              <a:schemeClr val="tx1"/>
            </a:solidFill>
            <a:miter lim="800000"/>
            <a:headEnd/>
            <a:tailEnd/>
          </a:ln>
          <a:effectLst>
            <a:outerShdw blurRad="63500" sx="102000" sy="102000" algn="ctr" rotWithShape="0">
              <a:prstClr val="black">
                <a:alpha val="40000"/>
              </a:prstClr>
            </a:outerShdw>
          </a:effectLst>
        </p:spPr>
        <p:txBody>
          <a:bodyPr wrap="none">
            <a:spAutoFit/>
          </a:bodyPr>
          <a:lstStyle/>
          <a:p>
            <a:pPr algn="ctr">
              <a:defRPr/>
            </a:pPr>
            <a:r>
              <a:rPr lang="en-US" sz="1200" dirty="0">
                <a:latin typeface="Calibri" pitchFamily="34" charset="0"/>
              </a:rPr>
              <a:t>Submit </a:t>
            </a:r>
          </a:p>
          <a:p>
            <a:pPr algn="ctr">
              <a:defRPr/>
            </a:pPr>
            <a:r>
              <a:rPr lang="en-US" sz="1200" dirty="0">
                <a:latin typeface="Calibri" pitchFamily="34" charset="0"/>
              </a:rPr>
              <a:t>CMI</a:t>
            </a:r>
          </a:p>
          <a:p>
            <a:pPr algn="ctr">
              <a:defRPr/>
            </a:pPr>
            <a:r>
              <a:rPr lang="en-US" sz="1200" dirty="0">
                <a:latin typeface="Calibri" pitchFamily="34" charset="0"/>
              </a:rPr>
              <a:t>Program </a:t>
            </a:r>
          </a:p>
          <a:p>
            <a:pPr algn="ctr">
              <a:defRPr/>
            </a:pPr>
            <a:r>
              <a:rPr lang="en-US" sz="1200" dirty="0">
                <a:latin typeface="Calibri" pitchFamily="34" charset="0"/>
              </a:rPr>
              <a:t>Plan</a:t>
            </a:r>
          </a:p>
        </p:txBody>
      </p:sp>
      <p:sp>
        <p:nvSpPr>
          <p:cNvPr id="6" name="TextBox 10"/>
          <p:cNvSpPr txBox="1">
            <a:spLocks noChangeArrowheads="1"/>
          </p:cNvSpPr>
          <p:nvPr/>
        </p:nvSpPr>
        <p:spPr bwMode="auto">
          <a:xfrm>
            <a:off x="3949309" y="5215060"/>
            <a:ext cx="869341" cy="646331"/>
          </a:xfrm>
          <a:prstGeom prst="rect">
            <a:avLst/>
          </a:prstGeom>
          <a:solidFill>
            <a:schemeClr val="bg1"/>
          </a:solidFill>
          <a:ln w="9525">
            <a:solidFill>
              <a:schemeClr val="tx1"/>
            </a:solidFill>
            <a:miter lim="800000"/>
            <a:headEnd/>
            <a:tailEnd/>
          </a:ln>
          <a:effectLst>
            <a:outerShdw blurRad="63500" sx="102000" sy="102000" algn="ctr" rotWithShape="0">
              <a:prstClr val="black">
                <a:alpha val="40000"/>
              </a:prstClr>
            </a:outerShdw>
          </a:effectLst>
        </p:spPr>
        <p:txBody>
          <a:bodyPr wrap="none">
            <a:spAutoFit/>
          </a:bodyPr>
          <a:lstStyle/>
          <a:p>
            <a:pPr algn="ctr">
              <a:defRPr/>
            </a:pPr>
            <a:r>
              <a:rPr lang="en-US" sz="1200" dirty="0">
                <a:latin typeface="Calibri" pitchFamily="34" charset="0"/>
              </a:rPr>
              <a:t>Implement</a:t>
            </a:r>
          </a:p>
          <a:p>
            <a:pPr algn="ctr">
              <a:defRPr/>
            </a:pPr>
            <a:r>
              <a:rPr lang="en-US" sz="1200" dirty="0">
                <a:latin typeface="Calibri" pitchFamily="34" charset="0"/>
              </a:rPr>
              <a:t>Corrective </a:t>
            </a:r>
          </a:p>
          <a:p>
            <a:pPr algn="ctr">
              <a:defRPr/>
            </a:pPr>
            <a:r>
              <a:rPr lang="en-US" sz="1200" dirty="0">
                <a:latin typeface="Calibri" pitchFamily="34" charset="0"/>
              </a:rPr>
              <a:t>Action</a:t>
            </a:r>
          </a:p>
        </p:txBody>
      </p:sp>
      <p:sp>
        <p:nvSpPr>
          <p:cNvPr id="7" name="TextBox 11"/>
          <p:cNvSpPr txBox="1">
            <a:spLocks noChangeArrowheads="1"/>
          </p:cNvSpPr>
          <p:nvPr/>
        </p:nvSpPr>
        <p:spPr bwMode="auto">
          <a:xfrm>
            <a:off x="4882030" y="5224585"/>
            <a:ext cx="869212" cy="646331"/>
          </a:xfrm>
          <a:prstGeom prst="rect">
            <a:avLst/>
          </a:prstGeom>
          <a:solidFill>
            <a:schemeClr val="bg1"/>
          </a:solidFill>
          <a:ln w="9525">
            <a:solidFill>
              <a:schemeClr val="tx1"/>
            </a:solidFill>
            <a:miter lim="800000"/>
            <a:headEnd/>
            <a:tailEnd/>
          </a:ln>
          <a:effectLst>
            <a:outerShdw blurRad="63500" sx="102000" sy="102000" algn="ctr" rotWithShape="0">
              <a:prstClr val="black">
                <a:alpha val="40000"/>
              </a:prstClr>
            </a:outerShdw>
          </a:effectLst>
        </p:spPr>
        <p:txBody>
          <a:bodyPr wrap="none">
            <a:spAutoFit/>
          </a:bodyPr>
          <a:lstStyle/>
          <a:p>
            <a:pPr algn="ctr">
              <a:defRPr/>
            </a:pPr>
            <a:r>
              <a:rPr lang="en-US" sz="1200" dirty="0">
                <a:latin typeface="Calibri" pitchFamily="34" charset="0"/>
              </a:rPr>
              <a:t>Prepare </a:t>
            </a:r>
          </a:p>
          <a:p>
            <a:pPr algn="ctr">
              <a:defRPr/>
            </a:pPr>
            <a:r>
              <a:rPr lang="en-US" sz="1200" dirty="0">
                <a:latin typeface="Calibri" pitchFamily="34" charset="0"/>
              </a:rPr>
              <a:t>Statement </a:t>
            </a:r>
          </a:p>
          <a:p>
            <a:pPr algn="ctr">
              <a:defRPr/>
            </a:pPr>
            <a:r>
              <a:rPr lang="en-US" sz="1200" dirty="0">
                <a:latin typeface="Calibri" pitchFamily="34" charset="0"/>
              </a:rPr>
              <a:t>of Basis</a:t>
            </a:r>
          </a:p>
        </p:txBody>
      </p:sp>
      <p:sp>
        <p:nvSpPr>
          <p:cNvPr id="8" name="TextBox 12"/>
          <p:cNvSpPr txBox="1">
            <a:spLocks noChangeArrowheads="1"/>
          </p:cNvSpPr>
          <p:nvPr/>
        </p:nvSpPr>
        <p:spPr bwMode="auto">
          <a:xfrm>
            <a:off x="5814786" y="5146798"/>
            <a:ext cx="940450" cy="830997"/>
          </a:xfrm>
          <a:prstGeom prst="rect">
            <a:avLst/>
          </a:prstGeom>
          <a:solidFill>
            <a:schemeClr val="bg1"/>
          </a:solidFill>
          <a:ln w="9525">
            <a:solidFill>
              <a:schemeClr val="tx1"/>
            </a:solidFill>
            <a:miter lim="800000"/>
            <a:headEnd/>
            <a:tailEnd/>
          </a:ln>
          <a:effectLst>
            <a:outerShdw blurRad="63500" sx="102000" sy="102000" algn="ctr" rotWithShape="0">
              <a:prstClr val="black">
                <a:alpha val="40000"/>
              </a:prstClr>
            </a:outerShdw>
          </a:effectLst>
        </p:spPr>
        <p:txBody>
          <a:bodyPr wrap="none">
            <a:spAutoFit/>
          </a:bodyPr>
          <a:lstStyle/>
          <a:p>
            <a:pPr algn="ctr">
              <a:defRPr/>
            </a:pPr>
            <a:r>
              <a:rPr lang="en-US" sz="1200" dirty="0">
                <a:latin typeface="Calibri" pitchFamily="34" charset="0"/>
              </a:rPr>
              <a:t>Hold Public</a:t>
            </a:r>
          </a:p>
          <a:p>
            <a:pPr algn="ctr">
              <a:defRPr/>
            </a:pPr>
            <a:r>
              <a:rPr lang="en-US" sz="1200" dirty="0">
                <a:latin typeface="Calibri" pitchFamily="34" charset="0"/>
              </a:rPr>
              <a:t>Meeting on </a:t>
            </a:r>
          </a:p>
          <a:p>
            <a:pPr algn="ctr">
              <a:defRPr/>
            </a:pPr>
            <a:r>
              <a:rPr lang="en-US" sz="1200" dirty="0">
                <a:latin typeface="Calibri" pitchFamily="34" charset="0"/>
              </a:rPr>
              <a:t>Statement </a:t>
            </a:r>
          </a:p>
          <a:p>
            <a:pPr algn="ctr">
              <a:defRPr/>
            </a:pPr>
            <a:r>
              <a:rPr lang="en-US" sz="1200" dirty="0">
                <a:latin typeface="Calibri" pitchFamily="34" charset="0"/>
              </a:rPr>
              <a:t>of Basis</a:t>
            </a:r>
          </a:p>
        </p:txBody>
      </p:sp>
      <p:sp>
        <p:nvSpPr>
          <p:cNvPr id="9" name="TextBox 13"/>
          <p:cNvSpPr txBox="1">
            <a:spLocks noChangeArrowheads="1"/>
          </p:cNvSpPr>
          <p:nvPr/>
        </p:nvSpPr>
        <p:spPr bwMode="auto">
          <a:xfrm>
            <a:off x="6796645" y="5219823"/>
            <a:ext cx="837282" cy="646331"/>
          </a:xfrm>
          <a:prstGeom prst="rect">
            <a:avLst/>
          </a:prstGeom>
          <a:solidFill>
            <a:schemeClr val="bg1"/>
          </a:solidFill>
          <a:ln w="9525">
            <a:solidFill>
              <a:schemeClr val="tx1"/>
            </a:solidFill>
            <a:miter lim="800000"/>
            <a:headEnd/>
            <a:tailEnd/>
          </a:ln>
          <a:effectLst>
            <a:outerShdw blurRad="63500" sx="102000" sy="102000" algn="ctr" rotWithShape="0">
              <a:prstClr val="black">
                <a:alpha val="40000"/>
              </a:prstClr>
            </a:outerShdw>
          </a:effectLst>
        </p:spPr>
        <p:txBody>
          <a:bodyPr wrap="none">
            <a:spAutoFit/>
          </a:bodyPr>
          <a:lstStyle/>
          <a:p>
            <a:pPr algn="ctr">
              <a:defRPr/>
            </a:pPr>
            <a:r>
              <a:rPr lang="en-US" sz="1200" dirty="0">
                <a:latin typeface="Calibri" pitchFamily="34" charset="0"/>
              </a:rPr>
              <a:t>Prepare</a:t>
            </a:r>
          </a:p>
          <a:p>
            <a:pPr algn="ctr">
              <a:defRPr/>
            </a:pPr>
            <a:r>
              <a:rPr lang="en-US" sz="1200" dirty="0">
                <a:latin typeface="Calibri" pitchFamily="34" charset="0"/>
              </a:rPr>
              <a:t>Decision </a:t>
            </a:r>
          </a:p>
          <a:p>
            <a:pPr algn="ctr">
              <a:defRPr/>
            </a:pPr>
            <a:r>
              <a:rPr lang="en-US" sz="1200" dirty="0">
                <a:latin typeface="Calibri" pitchFamily="34" charset="0"/>
              </a:rPr>
              <a:t>Document</a:t>
            </a:r>
          </a:p>
        </p:txBody>
      </p:sp>
      <p:sp>
        <p:nvSpPr>
          <p:cNvPr id="10" name="TextBox 14"/>
          <p:cNvSpPr txBox="1">
            <a:spLocks noChangeArrowheads="1"/>
          </p:cNvSpPr>
          <p:nvPr/>
        </p:nvSpPr>
        <p:spPr bwMode="auto">
          <a:xfrm>
            <a:off x="7253690" y="1928935"/>
            <a:ext cx="869342" cy="646331"/>
          </a:xfrm>
          <a:prstGeom prst="rect">
            <a:avLst/>
          </a:prstGeom>
          <a:solidFill>
            <a:schemeClr val="bg1"/>
          </a:solidFill>
          <a:ln w="9525">
            <a:solidFill>
              <a:schemeClr val="tx1"/>
            </a:solidFill>
            <a:miter lim="800000"/>
            <a:headEnd/>
            <a:tailEnd/>
          </a:ln>
          <a:effectLst>
            <a:outerShdw blurRad="63500" sx="102000" sy="102000" algn="ctr" rotWithShape="0">
              <a:prstClr val="black">
                <a:alpha val="40000"/>
              </a:prstClr>
            </a:outerShdw>
          </a:effectLst>
        </p:spPr>
        <p:txBody>
          <a:bodyPr wrap="none">
            <a:spAutoFit/>
          </a:bodyPr>
          <a:lstStyle/>
          <a:p>
            <a:pPr algn="ctr">
              <a:defRPr/>
            </a:pPr>
            <a:r>
              <a:rPr lang="en-US" sz="1200" dirty="0">
                <a:latin typeface="Calibri" pitchFamily="34" charset="0"/>
              </a:rPr>
              <a:t>Implement</a:t>
            </a:r>
          </a:p>
          <a:p>
            <a:pPr algn="ctr">
              <a:defRPr/>
            </a:pPr>
            <a:r>
              <a:rPr lang="en-US" sz="1200" dirty="0">
                <a:latin typeface="Calibri" pitchFamily="34" charset="0"/>
              </a:rPr>
              <a:t>Decision </a:t>
            </a:r>
          </a:p>
          <a:p>
            <a:pPr algn="ctr">
              <a:defRPr/>
            </a:pPr>
            <a:r>
              <a:rPr lang="en-US" sz="1200" dirty="0">
                <a:latin typeface="Calibri" pitchFamily="34" charset="0"/>
              </a:rPr>
              <a:t>Document</a:t>
            </a:r>
          </a:p>
        </p:txBody>
      </p:sp>
      <p:sp>
        <p:nvSpPr>
          <p:cNvPr id="11" name="TextBox 15"/>
          <p:cNvSpPr txBox="1">
            <a:spLocks noChangeArrowheads="1"/>
          </p:cNvSpPr>
          <p:nvPr/>
        </p:nvSpPr>
        <p:spPr bwMode="auto">
          <a:xfrm>
            <a:off x="8198903" y="1670050"/>
            <a:ext cx="885307" cy="1015663"/>
          </a:xfrm>
          <a:prstGeom prst="rect">
            <a:avLst/>
          </a:prstGeom>
          <a:solidFill>
            <a:schemeClr val="bg1"/>
          </a:solidFill>
          <a:ln w="9525">
            <a:solidFill>
              <a:schemeClr val="tx1"/>
            </a:solidFill>
            <a:miter lim="800000"/>
            <a:headEnd/>
            <a:tailEnd/>
          </a:ln>
          <a:effectLst>
            <a:outerShdw blurRad="63500" sx="102000" sy="102000" algn="ctr" rotWithShape="0">
              <a:prstClr val="black">
                <a:alpha val="40000"/>
              </a:prstClr>
            </a:outerShdw>
          </a:effectLst>
        </p:spPr>
        <p:txBody>
          <a:bodyPr wrap="none">
            <a:spAutoFit/>
          </a:bodyPr>
          <a:lstStyle/>
          <a:p>
            <a:pPr algn="ctr">
              <a:defRPr/>
            </a:pPr>
            <a:r>
              <a:rPr lang="en-US" sz="1200" dirty="0">
                <a:latin typeface="Calibri" pitchFamily="34" charset="0"/>
              </a:rPr>
              <a:t>Implement</a:t>
            </a:r>
          </a:p>
          <a:p>
            <a:pPr algn="ctr">
              <a:defRPr/>
            </a:pPr>
            <a:r>
              <a:rPr lang="en-US" sz="1200" dirty="0">
                <a:latin typeface="Calibri" pitchFamily="34" charset="0"/>
              </a:rPr>
              <a:t>O&amp;M</a:t>
            </a:r>
          </a:p>
          <a:p>
            <a:pPr algn="ctr">
              <a:defRPr/>
            </a:pPr>
            <a:r>
              <a:rPr lang="en-US" sz="1200" dirty="0">
                <a:latin typeface="Calibri" pitchFamily="34" charset="0"/>
              </a:rPr>
              <a:t>and </a:t>
            </a:r>
          </a:p>
          <a:p>
            <a:pPr algn="ctr">
              <a:defRPr/>
            </a:pPr>
            <a:r>
              <a:rPr lang="en-US" sz="1200" dirty="0">
                <a:latin typeface="Calibri" pitchFamily="34" charset="0"/>
              </a:rPr>
              <a:t>Long Term</a:t>
            </a:r>
          </a:p>
          <a:p>
            <a:pPr algn="ctr">
              <a:defRPr/>
            </a:pPr>
            <a:r>
              <a:rPr lang="en-US" sz="1200" dirty="0">
                <a:latin typeface="Calibri" pitchFamily="34" charset="0"/>
              </a:rPr>
              <a:t>Monitoring</a:t>
            </a:r>
          </a:p>
        </p:txBody>
      </p:sp>
      <p:sp>
        <p:nvSpPr>
          <p:cNvPr id="12" name="TextBox 16"/>
          <p:cNvSpPr txBox="1">
            <a:spLocks noChangeArrowheads="1"/>
          </p:cNvSpPr>
          <p:nvPr/>
        </p:nvSpPr>
        <p:spPr bwMode="auto">
          <a:xfrm>
            <a:off x="542086" y="5183310"/>
            <a:ext cx="824200" cy="646331"/>
          </a:xfrm>
          <a:prstGeom prst="rect">
            <a:avLst/>
          </a:prstGeom>
          <a:solidFill>
            <a:schemeClr val="bg1"/>
          </a:solidFill>
          <a:ln w="9525">
            <a:solidFill>
              <a:schemeClr val="tx1"/>
            </a:solidFill>
            <a:miter lim="800000"/>
            <a:headEnd/>
            <a:tailEnd/>
          </a:ln>
          <a:effectLst>
            <a:outerShdw blurRad="63500" sx="102000" sy="102000" algn="ctr" rotWithShape="0">
              <a:prstClr val="black">
                <a:alpha val="40000"/>
              </a:prstClr>
            </a:outerShdw>
          </a:effectLst>
        </p:spPr>
        <p:txBody>
          <a:bodyPr wrap="none">
            <a:spAutoFit/>
          </a:bodyPr>
          <a:lstStyle/>
          <a:p>
            <a:pPr algn="ctr">
              <a:defRPr/>
            </a:pPr>
            <a:r>
              <a:rPr lang="en-US" sz="1200" dirty="0">
                <a:latin typeface="Calibri" pitchFamily="34" charset="0"/>
              </a:rPr>
              <a:t>Approve </a:t>
            </a:r>
          </a:p>
          <a:p>
            <a:pPr algn="ctr">
              <a:defRPr/>
            </a:pPr>
            <a:r>
              <a:rPr lang="en-US" sz="1200" dirty="0">
                <a:latin typeface="Calibri" pitchFamily="34" charset="0"/>
              </a:rPr>
              <a:t>RFI</a:t>
            </a:r>
          </a:p>
          <a:p>
            <a:pPr algn="ctr">
              <a:defRPr/>
            </a:pPr>
            <a:r>
              <a:rPr lang="en-US" sz="1200" dirty="0">
                <a:latin typeface="Calibri" pitchFamily="34" charset="0"/>
              </a:rPr>
              <a:t>Work Plan</a:t>
            </a:r>
          </a:p>
        </p:txBody>
      </p:sp>
      <p:sp>
        <p:nvSpPr>
          <p:cNvPr id="13" name="TextBox 18"/>
          <p:cNvSpPr txBox="1">
            <a:spLocks noChangeArrowheads="1"/>
          </p:cNvSpPr>
          <p:nvPr/>
        </p:nvSpPr>
        <p:spPr bwMode="auto">
          <a:xfrm>
            <a:off x="1813181" y="5173785"/>
            <a:ext cx="755335" cy="646331"/>
          </a:xfrm>
          <a:prstGeom prst="rect">
            <a:avLst/>
          </a:prstGeom>
          <a:solidFill>
            <a:schemeClr val="bg1"/>
          </a:solidFill>
          <a:ln w="9525">
            <a:solidFill>
              <a:schemeClr val="tx1"/>
            </a:solidFill>
            <a:miter lim="800000"/>
            <a:headEnd/>
            <a:tailEnd/>
          </a:ln>
          <a:effectLst>
            <a:outerShdw blurRad="63500" sx="102000" sy="102000" algn="ctr" rotWithShape="0">
              <a:prstClr val="black">
                <a:alpha val="40000"/>
              </a:prstClr>
            </a:outerShdw>
          </a:effectLst>
        </p:spPr>
        <p:txBody>
          <a:bodyPr wrap="none">
            <a:spAutoFit/>
          </a:bodyPr>
          <a:lstStyle/>
          <a:p>
            <a:pPr algn="ctr">
              <a:defRPr/>
            </a:pPr>
            <a:r>
              <a:rPr lang="en-US" sz="1200" dirty="0">
                <a:latin typeface="Calibri" pitchFamily="34" charset="0"/>
              </a:rPr>
              <a:t>Approve</a:t>
            </a:r>
          </a:p>
          <a:p>
            <a:pPr algn="ctr">
              <a:defRPr/>
            </a:pPr>
            <a:r>
              <a:rPr lang="en-US" sz="1200" dirty="0">
                <a:latin typeface="Calibri" pitchFamily="34" charset="0"/>
              </a:rPr>
              <a:t>RFI/CMS </a:t>
            </a:r>
          </a:p>
          <a:p>
            <a:pPr algn="ctr">
              <a:defRPr/>
            </a:pPr>
            <a:r>
              <a:rPr lang="en-US" sz="1200" dirty="0">
                <a:latin typeface="Calibri" pitchFamily="34" charset="0"/>
              </a:rPr>
              <a:t>Report</a:t>
            </a:r>
          </a:p>
        </p:txBody>
      </p:sp>
      <p:sp>
        <p:nvSpPr>
          <p:cNvPr id="14" name="Right Arrow 13"/>
          <p:cNvSpPr/>
          <p:nvPr/>
        </p:nvSpPr>
        <p:spPr>
          <a:xfrm>
            <a:off x="2200373" y="2211510"/>
            <a:ext cx="79375" cy="46038"/>
          </a:xfrm>
          <a:prstGeom prst="rightArrow">
            <a:avLst/>
          </a:prstGeom>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5" name="Straight Connector 14"/>
          <p:cNvCxnSpPr/>
          <p:nvPr/>
        </p:nvCxnSpPr>
        <p:spPr>
          <a:xfrm>
            <a:off x="935136" y="916110"/>
            <a:ext cx="7391400"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6" name="Straight Connector 15"/>
          <p:cNvCxnSpPr/>
          <p:nvPr/>
        </p:nvCxnSpPr>
        <p:spPr>
          <a:xfrm flipV="1">
            <a:off x="935136" y="763710"/>
            <a:ext cx="0" cy="304800"/>
          </a:xfrm>
          <a:prstGeom prst="line">
            <a:avLst/>
          </a:prstGeom>
          <a:ln w="31750">
            <a:solidFill>
              <a:srgbClr val="336699"/>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2" idx="0"/>
          </p:cNvCxnSpPr>
          <p:nvPr/>
        </p:nvCxnSpPr>
        <p:spPr>
          <a:xfrm flipH="1" flipV="1">
            <a:off x="943074" y="1144710"/>
            <a:ext cx="11112" cy="4038600"/>
          </a:xfrm>
          <a:prstGeom prst="line">
            <a:avLst/>
          </a:prstGeom>
          <a:ln w="19050">
            <a:solidFill>
              <a:srgbClr val="336699"/>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1824136" y="763710"/>
            <a:ext cx="0" cy="304800"/>
          </a:xfrm>
          <a:prstGeom prst="line">
            <a:avLst/>
          </a:prstGeom>
          <a:ln w="31750">
            <a:solidFill>
              <a:srgbClr val="336699"/>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3" idx="0"/>
          </p:cNvCxnSpPr>
          <p:nvPr/>
        </p:nvCxnSpPr>
        <p:spPr>
          <a:xfrm flipV="1">
            <a:off x="1836042" y="1105024"/>
            <a:ext cx="794" cy="801686"/>
          </a:xfrm>
          <a:prstGeom prst="line">
            <a:avLst/>
          </a:prstGeom>
          <a:ln w="19050">
            <a:solidFill>
              <a:srgbClr val="336699"/>
            </a:solidFill>
            <a:prstDash val="dash"/>
          </a:ln>
        </p:spPr>
        <p:style>
          <a:lnRef idx="1">
            <a:schemeClr val="accent1"/>
          </a:lnRef>
          <a:fillRef idx="0">
            <a:schemeClr val="accent1"/>
          </a:fillRef>
          <a:effectRef idx="0">
            <a:schemeClr val="accent1"/>
          </a:effectRef>
          <a:fontRef idx="minor">
            <a:schemeClr val="tx1"/>
          </a:fontRef>
        </p:style>
      </p:cxnSp>
      <p:sp>
        <p:nvSpPr>
          <p:cNvPr id="20" name="TextBox 34"/>
          <p:cNvSpPr txBox="1">
            <a:spLocks noChangeArrowheads="1"/>
          </p:cNvSpPr>
          <p:nvPr/>
        </p:nvSpPr>
        <p:spPr bwMode="auto">
          <a:xfrm>
            <a:off x="1011336" y="1220910"/>
            <a:ext cx="700087" cy="246063"/>
          </a:xfrm>
          <a:prstGeom prst="rect">
            <a:avLst/>
          </a:prstGeom>
          <a:noFill/>
          <a:ln w="9525">
            <a:noFill/>
            <a:miter lim="800000"/>
            <a:headEnd/>
            <a:tailEnd/>
          </a:ln>
        </p:spPr>
        <p:txBody>
          <a:bodyPr wrap="none">
            <a:spAutoFit/>
          </a:bodyPr>
          <a:lstStyle/>
          <a:p>
            <a:r>
              <a:rPr lang="en-US" sz="1000"/>
              <a:t>720 days</a:t>
            </a:r>
          </a:p>
        </p:txBody>
      </p:sp>
      <p:sp>
        <p:nvSpPr>
          <p:cNvPr id="21" name="TextBox 35"/>
          <p:cNvSpPr txBox="1">
            <a:spLocks noChangeArrowheads="1"/>
          </p:cNvSpPr>
          <p:nvPr/>
        </p:nvSpPr>
        <p:spPr bwMode="auto">
          <a:xfrm>
            <a:off x="1971773" y="1220910"/>
            <a:ext cx="630238" cy="246063"/>
          </a:xfrm>
          <a:prstGeom prst="rect">
            <a:avLst/>
          </a:prstGeom>
          <a:noFill/>
          <a:ln w="9525">
            <a:noFill/>
            <a:miter lim="800000"/>
            <a:headEnd/>
            <a:tailEnd/>
          </a:ln>
        </p:spPr>
        <p:txBody>
          <a:bodyPr wrap="none">
            <a:spAutoFit/>
          </a:bodyPr>
          <a:lstStyle/>
          <a:p>
            <a:r>
              <a:rPr lang="en-US" sz="1000"/>
              <a:t>60 days</a:t>
            </a:r>
          </a:p>
        </p:txBody>
      </p:sp>
      <p:cxnSp>
        <p:nvCxnSpPr>
          <p:cNvPr id="22" name="Straight Connector 21"/>
          <p:cNvCxnSpPr/>
          <p:nvPr/>
        </p:nvCxnSpPr>
        <p:spPr>
          <a:xfrm flipV="1">
            <a:off x="2725443" y="763710"/>
            <a:ext cx="0" cy="304800"/>
          </a:xfrm>
          <a:prstGeom prst="line">
            <a:avLst/>
          </a:prstGeom>
          <a:ln w="31750">
            <a:solidFill>
              <a:srgbClr val="336699"/>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a:stCxn id="4" idx="0"/>
          </p:cNvCxnSpPr>
          <p:nvPr/>
        </p:nvCxnSpPr>
        <p:spPr>
          <a:xfrm flipH="1" flipV="1">
            <a:off x="2725443" y="1144710"/>
            <a:ext cx="18256" cy="685800"/>
          </a:xfrm>
          <a:prstGeom prst="line">
            <a:avLst/>
          </a:prstGeom>
          <a:ln w="19050">
            <a:solidFill>
              <a:srgbClr val="336699"/>
            </a:solidFill>
            <a:prstDash val="dash"/>
          </a:ln>
        </p:spPr>
        <p:style>
          <a:lnRef idx="1">
            <a:schemeClr val="accent1"/>
          </a:lnRef>
          <a:fillRef idx="0">
            <a:schemeClr val="accent1"/>
          </a:fillRef>
          <a:effectRef idx="0">
            <a:schemeClr val="accent1"/>
          </a:effectRef>
          <a:fontRef idx="minor">
            <a:schemeClr val="tx1"/>
          </a:fontRef>
        </p:style>
      </p:cxnSp>
      <p:sp>
        <p:nvSpPr>
          <p:cNvPr id="24" name="TextBox 39"/>
          <p:cNvSpPr txBox="1">
            <a:spLocks noChangeArrowheads="1"/>
          </p:cNvSpPr>
          <p:nvPr/>
        </p:nvSpPr>
        <p:spPr bwMode="auto">
          <a:xfrm>
            <a:off x="4057650" y="6223499"/>
            <a:ext cx="4857749" cy="461665"/>
          </a:xfrm>
          <a:prstGeom prst="rect">
            <a:avLst/>
          </a:prstGeom>
          <a:noFill/>
          <a:ln w="9525">
            <a:noFill/>
            <a:miter lim="800000"/>
            <a:headEnd/>
            <a:tailEnd/>
          </a:ln>
        </p:spPr>
        <p:txBody>
          <a:bodyPr wrap="square">
            <a:spAutoFit/>
          </a:bodyPr>
          <a:lstStyle/>
          <a:p>
            <a:r>
              <a:rPr lang="en-US" sz="1200" b="1" dirty="0"/>
              <a:t>*</a:t>
            </a:r>
            <a:r>
              <a:rPr lang="en-US" sz="1000" b="1" dirty="0"/>
              <a:t> </a:t>
            </a:r>
            <a:r>
              <a:rPr lang="en-US" sz="1200" dirty="0"/>
              <a:t>The CMS Report is due 120 days after the RFI Report is </a:t>
            </a:r>
            <a:r>
              <a:rPr lang="en-US" sz="1200" dirty="0" smtClean="0"/>
              <a:t>submitted. However, CSSA plans to submit them concurrently.  </a:t>
            </a:r>
            <a:endParaRPr lang="en-US" sz="1200" dirty="0"/>
          </a:p>
        </p:txBody>
      </p:sp>
      <p:cxnSp>
        <p:nvCxnSpPr>
          <p:cNvPr id="25" name="Straight Arrow Connector 24"/>
          <p:cNvCxnSpPr/>
          <p:nvPr/>
        </p:nvCxnSpPr>
        <p:spPr>
          <a:xfrm>
            <a:off x="1846361" y="1449510"/>
            <a:ext cx="858837" cy="1588"/>
          </a:xfrm>
          <a:prstGeom prst="straightConnector1">
            <a:avLst/>
          </a:prstGeom>
          <a:ln>
            <a:solidFill>
              <a:srgbClr val="336699"/>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935136" y="1449510"/>
            <a:ext cx="903287" cy="1588"/>
          </a:xfrm>
          <a:prstGeom prst="straightConnector1">
            <a:avLst/>
          </a:prstGeom>
          <a:ln>
            <a:solidFill>
              <a:srgbClr val="336699"/>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flipV="1">
            <a:off x="2171798" y="2471860"/>
            <a:ext cx="1588" cy="2674938"/>
          </a:xfrm>
          <a:prstGeom prst="line">
            <a:avLst/>
          </a:prstGeom>
          <a:ln w="19050">
            <a:solidFill>
              <a:srgbClr val="336699"/>
            </a:solidFill>
            <a:prstDash val="dash"/>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3646586" y="2551235"/>
            <a:ext cx="1587" cy="2373313"/>
          </a:xfrm>
          <a:prstGeom prst="line">
            <a:avLst/>
          </a:prstGeom>
          <a:ln w="19050">
            <a:solidFill>
              <a:srgbClr val="336699"/>
            </a:solidFill>
            <a:prstDash val="dash"/>
          </a:ln>
        </p:spPr>
        <p:style>
          <a:lnRef idx="1">
            <a:schemeClr val="accent1"/>
          </a:lnRef>
          <a:fillRef idx="0">
            <a:schemeClr val="accent1"/>
          </a:fillRef>
          <a:effectRef idx="0">
            <a:schemeClr val="accent1"/>
          </a:effectRef>
          <a:fontRef idx="minor">
            <a:schemeClr val="tx1"/>
          </a:fontRef>
        </p:style>
      </p:cxnSp>
      <p:sp>
        <p:nvSpPr>
          <p:cNvPr id="29" name="TextBox 54"/>
          <p:cNvSpPr txBox="1">
            <a:spLocks noChangeArrowheads="1"/>
          </p:cNvSpPr>
          <p:nvPr/>
        </p:nvSpPr>
        <p:spPr bwMode="auto">
          <a:xfrm>
            <a:off x="2552798" y="4595935"/>
            <a:ext cx="836613" cy="246063"/>
          </a:xfrm>
          <a:prstGeom prst="rect">
            <a:avLst/>
          </a:prstGeom>
          <a:noFill/>
          <a:ln w="9525">
            <a:noFill/>
            <a:miter lim="800000"/>
            <a:headEnd/>
            <a:tailEnd/>
          </a:ln>
        </p:spPr>
        <p:txBody>
          <a:bodyPr>
            <a:spAutoFit/>
          </a:bodyPr>
          <a:lstStyle/>
          <a:p>
            <a:r>
              <a:rPr lang="en-US" sz="1000"/>
              <a:t>120 days</a:t>
            </a:r>
          </a:p>
        </p:txBody>
      </p:sp>
      <p:cxnSp>
        <p:nvCxnSpPr>
          <p:cNvPr id="30" name="Straight Arrow Connector 29"/>
          <p:cNvCxnSpPr/>
          <p:nvPr/>
        </p:nvCxnSpPr>
        <p:spPr>
          <a:xfrm>
            <a:off x="2200373" y="4834060"/>
            <a:ext cx="1447800" cy="12700"/>
          </a:xfrm>
          <a:prstGeom prst="straightConnector1">
            <a:avLst/>
          </a:prstGeom>
          <a:ln>
            <a:solidFill>
              <a:srgbClr val="336699"/>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1" name="Right Arrow 30"/>
          <p:cNvSpPr/>
          <p:nvPr/>
        </p:nvSpPr>
        <p:spPr>
          <a:xfrm>
            <a:off x="3204868" y="2209923"/>
            <a:ext cx="82550" cy="46037"/>
          </a:xfrm>
          <a:prstGeom prst="rightArrow">
            <a:avLst/>
          </a:prstGeom>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Right Arrow 31"/>
          <p:cNvSpPr/>
          <p:nvPr/>
        </p:nvSpPr>
        <p:spPr>
          <a:xfrm>
            <a:off x="1365348" y="5461123"/>
            <a:ext cx="454025" cy="44450"/>
          </a:xfrm>
          <a:prstGeom prst="rightArrow">
            <a:avLst/>
          </a:prstGeom>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3" name="Right Arrow 32"/>
          <p:cNvSpPr/>
          <p:nvPr/>
        </p:nvSpPr>
        <p:spPr>
          <a:xfrm>
            <a:off x="2562323" y="5450010"/>
            <a:ext cx="1384300" cy="46038"/>
          </a:xfrm>
          <a:prstGeom prst="rightArrow">
            <a:avLst/>
          </a:prstGeom>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4" name="Right Arrow 33"/>
          <p:cNvSpPr/>
          <p:nvPr/>
        </p:nvSpPr>
        <p:spPr>
          <a:xfrm>
            <a:off x="4805461" y="5469060"/>
            <a:ext cx="80962" cy="46038"/>
          </a:xfrm>
          <a:prstGeom prst="rightArrow">
            <a:avLst/>
          </a:prstGeom>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Right Arrow 34"/>
          <p:cNvSpPr/>
          <p:nvPr/>
        </p:nvSpPr>
        <p:spPr>
          <a:xfrm>
            <a:off x="5735736" y="5476998"/>
            <a:ext cx="80962" cy="46037"/>
          </a:xfrm>
          <a:prstGeom prst="rightArrow">
            <a:avLst/>
          </a:prstGeom>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Right Arrow 35"/>
          <p:cNvSpPr/>
          <p:nvPr/>
        </p:nvSpPr>
        <p:spPr>
          <a:xfrm>
            <a:off x="6740623" y="5484935"/>
            <a:ext cx="79375" cy="46038"/>
          </a:xfrm>
          <a:prstGeom prst="rightArrow">
            <a:avLst/>
          </a:prstGeom>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37" name="Straight Connector 36"/>
          <p:cNvCxnSpPr/>
          <p:nvPr/>
        </p:nvCxnSpPr>
        <p:spPr>
          <a:xfrm flipV="1">
            <a:off x="7224811" y="762123"/>
            <a:ext cx="0" cy="304800"/>
          </a:xfrm>
          <a:prstGeom prst="line">
            <a:avLst/>
          </a:prstGeom>
          <a:ln w="31750">
            <a:solidFill>
              <a:srgbClr val="336699"/>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9" idx="0"/>
          </p:cNvCxnSpPr>
          <p:nvPr/>
        </p:nvCxnSpPr>
        <p:spPr>
          <a:xfrm flipV="1">
            <a:off x="7215286" y="1132011"/>
            <a:ext cx="17462" cy="4087812"/>
          </a:xfrm>
          <a:prstGeom prst="line">
            <a:avLst/>
          </a:prstGeom>
          <a:ln w="19050">
            <a:solidFill>
              <a:srgbClr val="336699"/>
            </a:solidFill>
            <a:prstDash val="dash"/>
          </a:ln>
        </p:spPr>
        <p:style>
          <a:lnRef idx="1">
            <a:schemeClr val="accent1"/>
          </a:lnRef>
          <a:fillRef idx="0">
            <a:schemeClr val="accent1"/>
          </a:fillRef>
          <a:effectRef idx="0">
            <a:schemeClr val="accent1"/>
          </a:effectRef>
          <a:fontRef idx="minor">
            <a:schemeClr val="tx1"/>
          </a:fontRef>
        </p:style>
      </p:cxnSp>
      <p:sp>
        <p:nvSpPr>
          <p:cNvPr id="39" name="Right Arrow 38"/>
          <p:cNvSpPr/>
          <p:nvPr/>
        </p:nvSpPr>
        <p:spPr>
          <a:xfrm>
            <a:off x="8123336" y="2178173"/>
            <a:ext cx="80962" cy="46037"/>
          </a:xfrm>
          <a:prstGeom prst="rightArrow">
            <a:avLst/>
          </a:prstGeom>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Right Arrow 39"/>
          <p:cNvSpPr/>
          <p:nvPr/>
        </p:nvSpPr>
        <p:spPr>
          <a:xfrm>
            <a:off x="4003773" y="2198810"/>
            <a:ext cx="3157538" cy="46038"/>
          </a:xfrm>
          <a:prstGeom prst="rightArrow">
            <a:avLst/>
          </a:prstGeom>
          <a:solidFill>
            <a:srgbClr val="336699"/>
          </a:solidFill>
          <a:ln>
            <a:solidFill>
              <a:srgbClr val="3366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 name="TextBox 76"/>
          <p:cNvSpPr txBox="1">
            <a:spLocks noChangeArrowheads="1"/>
          </p:cNvSpPr>
          <p:nvPr/>
        </p:nvSpPr>
        <p:spPr bwMode="auto">
          <a:xfrm>
            <a:off x="2221523" y="150829"/>
            <a:ext cx="5093678" cy="584775"/>
          </a:xfrm>
          <a:prstGeom prst="rect">
            <a:avLst/>
          </a:prstGeom>
          <a:noFill/>
          <a:ln w="9525">
            <a:noFill/>
            <a:miter lim="800000"/>
            <a:headEnd/>
            <a:tailEnd/>
          </a:ln>
        </p:spPr>
        <p:txBody>
          <a:bodyPr wrap="square">
            <a:spAutoFit/>
          </a:bodyPr>
          <a:lstStyle/>
          <a:p>
            <a:r>
              <a:rPr lang="en-US" sz="3200" b="1" dirty="0"/>
              <a:t>3008(H) </a:t>
            </a:r>
            <a:r>
              <a:rPr lang="en-US" sz="3200" b="1" dirty="0" smtClean="0"/>
              <a:t>Order Timeline</a:t>
            </a:r>
            <a:endParaRPr lang="en-US" sz="3200" b="1" dirty="0"/>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695504BC-1C25-4B38-8B81-CE216A83173A}" type="slidenum">
              <a:rPr lang="en-US" smtClean="0"/>
              <a:pPr>
                <a:defRPr/>
              </a:pPr>
              <a:t>61</a:t>
            </a:fld>
            <a:endParaRPr lang="en-US" dirty="0"/>
          </a:p>
        </p:txBody>
      </p:sp>
      <p:sp>
        <p:nvSpPr>
          <p:cNvPr id="3" name="TextBox 76"/>
          <p:cNvSpPr txBox="1">
            <a:spLocks noChangeArrowheads="1"/>
          </p:cNvSpPr>
          <p:nvPr/>
        </p:nvSpPr>
        <p:spPr bwMode="auto">
          <a:xfrm>
            <a:off x="314325" y="284179"/>
            <a:ext cx="8467725" cy="584775"/>
          </a:xfrm>
          <a:prstGeom prst="rect">
            <a:avLst/>
          </a:prstGeom>
          <a:noFill/>
          <a:ln w="9525">
            <a:noFill/>
            <a:miter lim="800000"/>
            <a:headEnd/>
            <a:tailEnd/>
          </a:ln>
        </p:spPr>
        <p:txBody>
          <a:bodyPr wrap="square">
            <a:spAutoFit/>
          </a:bodyPr>
          <a:lstStyle/>
          <a:p>
            <a:pPr algn="ctr"/>
            <a:r>
              <a:rPr lang="en-US" sz="3200" b="1" dirty="0" smtClean="0"/>
              <a:t>Associated Closure Documents/Steps</a:t>
            </a:r>
            <a:endParaRPr lang="en-US" sz="3200" b="1" dirty="0"/>
          </a:p>
        </p:txBody>
      </p:sp>
      <p:sp>
        <p:nvSpPr>
          <p:cNvPr id="4" name="TextBox 3"/>
          <p:cNvSpPr txBox="1"/>
          <p:nvPr/>
        </p:nvSpPr>
        <p:spPr>
          <a:xfrm>
            <a:off x="695324" y="1276350"/>
            <a:ext cx="7858125" cy="4832092"/>
          </a:xfrm>
          <a:prstGeom prst="rect">
            <a:avLst/>
          </a:prstGeom>
          <a:noFill/>
        </p:spPr>
        <p:txBody>
          <a:bodyPr wrap="square" rtlCol="0">
            <a:spAutoFit/>
          </a:bodyPr>
          <a:lstStyle/>
          <a:p>
            <a:pPr marL="228600" indent="-228600">
              <a:buFont typeface="Arial" pitchFamily="34" charset="0"/>
              <a:buChar char="•"/>
            </a:pPr>
            <a:r>
              <a:rPr lang="en-US" sz="2800" dirty="0" smtClean="0"/>
              <a:t>RCRA Facility Investigation Report</a:t>
            </a:r>
          </a:p>
          <a:p>
            <a:pPr marL="228600" indent="-228600">
              <a:buFont typeface="Arial" pitchFamily="34" charset="0"/>
              <a:buChar char="•"/>
            </a:pPr>
            <a:r>
              <a:rPr lang="en-US" sz="2800" dirty="0" smtClean="0"/>
              <a:t>Corrective Measures Study</a:t>
            </a:r>
          </a:p>
          <a:p>
            <a:pPr marL="228600" indent="-228600">
              <a:buFont typeface="Arial" pitchFamily="34" charset="0"/>
              <a:buChar char="•"/>
            </a:pPr>
            <a:r>
              <a:rPr lang="en-US" sz="2800" dirty="0" smtClean="0"/>
              <a:t>Human Health and Ecological Risk Assessment</a:t>
            </a:r>
          </a:p>
          <a:p>
            <a:pPr marL="228600" indent="-228600">
              <a:buFont typeface="Arial" pitchFamily="34" charset="0"/>
              <a:buChar char="•"/>
            </a:pPr>
            <a:r>
              <a:rPr lang="en-US" sz="2800" dirty="0" smtClean="0"/>
              <a:t>Corrective Measures Implementation Program Plan</a:t>
            </a:r>
          </a:p>
          <a:p>
            <a:pPr marL="228600" indent="-228600">
              <a:buFont typeface="Arial" pitchFamily="34" charset="0"/>
              <a:buChar char="•"/>
            </a:pPr>
            <a:r>
              <a:rPr lang="en-US" sz="2800" dirty="0" smtClean="0"/>
              <a:t>Implement Corrective Action</a:t>
            </a:r>
          </a:p>
          <a:p>
            <a:pPr marL="228600" indent="-228600">
              <a:buFont typeface="Arial" pitchFamily="34" charset="0"/>
              <a:buChar char="•"/>
            </a:pPr>
            <a:r>
              <a:rPr lang="en-US" sz="2800" dirty="0" smtClean="0"/>
              <a:t>Statement of Basis</a:t>
            </a:r>
          </a:p>
          <a:p>
            <a:pPr marL="228600" indent="-228600">
              <a:buFont typeface="Arial" pitchFamily="34" charset="0"/>
              <a:buChar char="•"/>
            </a:pPr>
            <a:r>
              <a:rPr lang="en-US" sz="2800" dirty="0" smtClean="0"/>
              <a:t>Public Meeting</a:t>
            </a:r>
          </a:p>
          <a:p>
            <a:pPr marL="228600" indent="-228600">
              <a:buFont typeface="Arial" pitchFamily="34" charset="0"/>
              <a:buChar char="•"/>
            </a:pPr>
            <a:r>
              <a:rPr lang="en-US" sz="2800" dirty="0" smtClean="0"/>
              <a:t>Decision Document</a:t>
            </a:r>
          </a:p>
          <a:p>
            <a:pPr marL="228600" indent="-228600">
              <a:buFont typeface="Arial" pitchFamily="34" charset="0"/>
              <a:buChar char="•"/>
            </a:pPr>
            <a:r>
              <a:rPr lang="en-US" sz="2800" dirty="0" smtClean="0"/>
              <a:t>Others? (LUCs, Periodic Reviews)</a:t>
            </a: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Funding, Budget, and Program Status</a:t>
            </a:r>
            <a:endParaRPr lang="en-US" dirty="0"/>
          </a:p>
        </p:txBody>
      </p:sp>
      <p:sp>
        <p:nvSpPr>
          <p:cNvPr id="3" name="Subtitle 2"/>
          <p:cNvSpPr>
            <a:spLocks noGrp="1"/>
          </p:cNvSpPr>
          <p:nvPr>
            <p:ph type="subTitle" idx="1"/>
          </p:nvPr>
        </p:nvSpPr>
        <p:spPr/>
        <p:txBody>
          <a:bodyPr/>
          <a:lstStyle/>
          <a:p>
            <a:r>
              <a:rPr lang="en-US" smtClean="0"/>
              <a:t>Gabe’s Slides</a:t>
            </a:r>
            <a:endParaRPr lang="en-US" dirty="0"/>
          </a:p>
        </p:txBody>
      </p:sp>
    </p:spTree>
    <p:extLst>
      <p:ext uri="{BB962C8B-B14F-4D97-AF65-F5344CB8AC3E}">
        <p14:creationId xmlns:p14="http://schemas.microsoft.com/office/powerpoint/2010/main" xmlns="" val="3114736984"/>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2012 Budget to Date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2883361632"/>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1816363747"/>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2012 Budget to Date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532239005"/>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328329130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Status</a:t>
            </a:r>
            <a:endParaRPr lang="en-US" dirty="0"/>
          </a:p>
        </p:txBody>
      </p:sp>
      <p:graphicFrame>
        <p:nvGraphicFramePr>
          <p:cNvPr id="4" name="Content Placeholder 3"/>
          <p:cNvGraphicFramePr>
            <a:graphicFrameLocks noGrp="1"/>
          </p:cNvGraphicFramePr>
          <p:nvPr>
            <p:ph idx="1"/>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2943507057"/>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Status FY11 – FY12</a:t>
            </a:r>
            <a:endParaRPr lang="en-US" dirty="0"/>
          </a:p>
        </p:txBody>
      </p:sp>
      <p:graphicFrame>
        <p:nvGraphicFramePr>
          <p:cNvPr id="4" name="Chart 3"/>
          <p:cNvGraphicFramePr>
            <a:graphicFrameLocks/>
          </p:cNvGraphicFramePr>
          <p:nvPr>
            <p:extLst>
              <p:ext uri="{D42A27DB-BD31-4B8C-83A1-F6EECF244321}">
                <p14:modId xmlns:p14="http://schemas.microsoft.com/office/powerpoint/2010/main" xmlns="" val="3353887079"/>
              </p:ext>
            </p:extLst>
          </p:nvPr>
        </p:nvGraphicFramePr>
        <p:xfrm>
          <a:off x="457200" y="1905000"/>
          <a:ext cx="8229600" cy="445389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3966449254"/>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Closure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3661519655"/>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484385059"/>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Site Closure</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xmlns="" val="3507986848"/>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xmlns="" val="141320123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54864" eaLnBrk="1" fontAlgn="auto" hangingPunct="1">
              <a:spcAft>
                <a:spcPts val="0"/>
              </a:spcAft>
              <a:defRPr/>
            </a:pPr>
            <a:r>
              <a:rPr lang="en-US" sz="3600" dirty="0" smtClean="0">
                <a:effectLst>
                  <a:outerShdw blurRad="50800" dist="38100" dir="2700000" algn="tl" rotWithShape="0">
                    <a:prstClr val="black">
                      <a:alpha val="40000"/>
                    </a:prstClr>
                  </a:outerShdw>
                </a:effectLst>
              </a:rPr>
              <a:t>Field efforts Complete or nearly complete</a:t>
            </a:r>
            <a:endParaRPr lang="en-US" sz="3600" dirty="0">
              <a:effectLst>
                <a:outerShdw blurRad="50800" dist="38100" dir="2700000" algn="tl" rotWithShape="0">
                  <a:prstClr val="black">
                    <a:alpha val="40000"/>
                  </a:prstClr>
                </a:outerShdw>
              </a:effectLst>
            </a:endParaRPr>
          </a:p>
        </p:txBody>
      </p:sp>
      <p:sp>
        <p:nvSpPr>
          <p:cNvPr id="3" name="Slide Number Placeholder 2"/>
          <p:cNvSpPr>
            <a:spLocks noGrp="1"/>
          </p:cNvSpPr>
          <p:nvPr>
            <p:ph type="sldNum" sz="quarter" idx="12"/>
          </p:nvPr>
        </p:nvSpPr>
        <p:spPr>
          <a:xfrm>
            <a:off x="521677" y="6227640"/>
            <a:ext cx="2133600" cy="476250"/>
          </a:xfrm>
        </p:spPr>
        <p:txBody>
          <a:bodyPr/>
          <a:lstStyle/>
          <a:p>
            <a:pPr>
              <a:defRPr/>
            </a:pPr>
            <a:fld id="{695504BC-1C25-4B38-8B81-CE216A83173A}" type="slidenum">
              <a:rPr lang="en-US" smtClean="0"/>
              <a:pPr>
                <a:defRPr/>
              </a:pPr>
              <a:t>7</a:t>
            </a:fld>
            <a:endParaRPr lang="en-US" dirty="0"/>
          </a:p>
        </p:txBody>
      </p:sp>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300" y="0"/>
            <a:ext cx="7867650" cy="1143000"/>
          </a:xfrm>
        </p:spPr>
        <p:txBody>
          <a:bodyPr>
            <a:normAutofit/>
          </a:bodyPr>
          <a:lstStyle/>
          <a:p>
            <a:pPr marL="54864" eaLnBrk="1" fontAlgn="auto" hangingPunct="1">
              <a:spcAft>
                <a:spcPts val="0"/>
              </a:spcAft>
              <a:defRPr/>
            </a:pPr>
            <a:r>
              <a:rPr lang="en-US" sz="3200" b="1" dirty="0" smtClean="0">
                <a:solidFill>
                  <a:schemeClr val="tx2">
                    <a:tint val="100000"/>
                    <a:shade val="90000"/>
                    <a:satMod val="250000"/>
                    <a:alpha val="100000"/>
                  </a:schemeClr>
                </a:solidFill>
              </a:rPr>
              <a:t>Site Closure Updates</a:t>
            </a:r>
            <a:r>
              <a:rPr lang="en-US" sz="2800" b="1" dirty="0" smtClean="0">
                <a:solidFill>
                  <a:schemeClr val="tx2">
                    <a:tint val="100000"/>
                    <a:shade val="90000"/>
                    <a:satMod val="250000"/>
                    <a:alpha val="100000"/>
                  </a:schemeClr>
                </a:solidFill>
              </a:rPr>
              <a:t/>
            </a:r>
            <a:br>
              <a:rPr lang="en-US" sz="2800" b="1" dirty="0" smtClean="0">
                <a:solidFill>
                  <a:schemeClr val="tx2">
                    <a:tint val="100000"/>
                    <a:shade val="90000"/>
                    <a:satMod val="250000"/>
                    <a:alpha val="100000"/>
                  </a:schemeClr>
                </a:solidFill>
              </a:rPr>
            </a:br>
            <a:r>
              <a:rPr lang="en-US" sz="2800" b="1" dirty="0" smtClean="0">
                <a:solidFill>
                  <a:schemeClr val="tx2">
                    <a:tint val="100000"/>
                    <a:shade val="90000"/>
                    <a:satMod val="250000"/>
                    <a:alpha val="100000"/>
                  </a:schemeClr>
                </a:solidFill>
              </a:rPr>
              <a:t>AOC-51</a:t>
            </a:r>
            <a:endParaRPr lang="en-US" sz="2800" b="1" dirty="0">
              <a:solidFill>
                <a:srgbClr val="FF0000"/>
              </a:solidFill>
            </a:endParaRPr>
          </a:p>
        </p:txBody>
      </p:sp>
      <p:sp>
        <p:nvSpPr>
          <p:cNvPr id="13" name="Content Placeholder 12"/>
          <p:cNvSpPr>
            <a:spLocks noGrp="1"/>
          </p:cNvSpPr>
          <p:nvPr>
            <p:ph sz="half" idx="1"/>
          </p:nvPr>
        </p:nvSpPr>
        <p:spPr>
          <a:xfrm>
            <a:off x="0" y="1552576"/>
            <a:ext cx="4124324" cy="2647949"/>
          </a:xfrm>
        </p:spPr>
        <p:txBody>
          <a:bodyPr/>
          <a:lstStyle/>
          <a:p>
            <a:pPr eaLnBrk="1" hangingPunct="1">
              <a:buFont typeface="Arial" charset="0"/>
              <a:buChar char="•"/>
              <a:defRPr/>
            </a:pPr>
            <a:r>
              <a:rPr lang="en-US" sz="1400" dirty="0" smtClean="0"/>
              <a:t>Scattered ordnance debris site, 29.2 acres</a:t>
            </a:r>
          </a:p>
          <a:p>
            <a:pPr eaLnBrk="1" hangingPunct="1">
              <a:buFont typeface="Arial" charset="0"/>
              <a:buChar char="•"/>
              <a:defRPr/>
            </a:pPr>
            <a:endParaRPr lang="en-US" sz="800" dirty="0" smtClean="0"/>
          </a:p>
          <a:p>
            <a:pPr eaLnBrk="1" hangingPunct="1"/>
            <a:r>
              <a:rPr lang="en-US" sz="1400" dirty="0" smtClean="0"/>
              <a:t>Investigation efforts to date:</a:t>
            </a:r>
          </a:p>
          <a:p>
            <a:pPr lvl="1" eaLnBrk="1" hangingPunct="1">
              <a:lnSpc>
                <a:spcPct val="90000"/>
              </a:lnSpc>
              <a:buClr>
                <a:schemeClr val="tx2"/>
              </a:buClr>
              <a:buSzPct val="115000"/>
              <a:buFont typeface="Arial" pitchFamily="34" charset="0"/>
              <a:buChar char="–"/>
              <a:defRPr/>
            </a:pPr>
            <a:r>
              <a:rPr lang="en-US" sz="1400" dirty="0" smtClean="0"/>
              <a:t>XRF analysis, surface soil sampling, and UXO investigation</a:t>
            </a:r>
          </a:p>
          <a:p>
            <a:pPr lvl="1" eaLnBrk="1" hangingPunct="1">
              <a:lnSpc>
                <a:spcPct val="90000"/>
              </a:lnSpc>
              <a:buClr>
                <a:schemeClr val="tx2"/>
              </a:buClr>
              <a:buSzPct val="115000"/>
              <a:buFont typeface="Arial" pitchFamily="34" charset="0"/>
              <a:buChar char="–"/>
              <a:defRPr/>
            </a:pPr>
            <a:r>
              <a:rPr lang="en-US" sz="1400" dirty="0" smtClean="0"/>
              <a:t>Excavation of approximately 1,300 CY of contaminated soil, March 2012</a:t>
            </a:r>
          </a:p>
        </p:txBody>
      </p:sp>
      <p:sp>
        <p:nvSpPr>
          <p:cNvPr id="6" name="Slide Number Placeholder 5"/>
          <p:cNvSpPr>
            <a:spLocks noGrp="1"/>
          </p:cNvSpPr>
          <p:nvPr>
            <p:ph type="sldNum" sz="quarter" idx="12"/>
          </p:nvPr>
        </p:nvSpPr>
        <p:spPr/>
        <p:txBody>
          <a:bodyPr/>
          <a:lstStyle/>
          <a:p>
            <a:pPr>
              <a:defRPr/>
            </a:pPr>
            <a:fld id="{55208F4F-3A7D-4E08-B188-87E2898CD078}" type="slidenum">
              <a:rPr lang="en-US" smtClean="0"/>
              <a:pPr>
                <a:defRPr/>
              </a:pPr>
              <a:t>8</a:t>
            </a:fld>
            <a:endParaRPr lang="en-US" dirty="0"/>
          </a:p>
        </p:txBody>
      </p:sp>
      <p:pic>
        <p:nvPicPr>
          <p:cNvPr id="1029" name="Picture 5"/>
          <p:cNvPicPr>
            <a:picLocks noChangeAspect="1" noChangeArrowheads="1"/>
          </p:cNvPicPr>
          <p:nvPr/>
        </p:nvPicPr>
        <p:blipFill>
          <a:blip r:embed="rId3" cstate="screen"/>
          <a:srcRect/>
          <a:stretch>
            <a:fillRect/>
          </a:stretch>
        </p:blipFill>
        <p:spPr bwMode="auto">
          <a:xfrm>
            <a:off x="167564" y="182530"/>
            <a:ext cx="1156412" cy="1180758"/>
          </a:xfrm>
          <a:prstGeom prst="rect">
            <a:avLst/>
          </a:prstGeom>
          <a:ln>
            <a:noFill/>
          </a:ln>
          <a:effectLst>
            <a:outerShdw blurRad="292100" dist="139700" dir="2700000" algn="tl" rotWithShape="0">
              <a:srgbClr val="333333">
                <a:alpha val="65000"/>
              </a:srgbClr>
            </a:outerShdw>
          </a:effectLst>
        </p:spPr>
      </p:pic>
      <p:sp>
        <p:nvSpPr>
          <p:cNvPr id="20" name="Content Placeholder 12"/>
          <p:cNvSpPr>
            <a:spLocks noGrp="1"/>
          </p:cNvSpPr>
          <p:nvPr>
            <p:ph sz="half" idx="1"/>
          </p:nvPr>
        </p:nvSpPr>
        <p:spPr>
          <a:xfrm>
            <a:off x="0" y="3114675"/>
            <a:ext cx="4191000" cy="1933575"/>
          </a:xfrm>
        </p:spPr>
        <p:txBody>
          <a:bodyPr/>
          <a:lstStyle/>
          <a:p>
            <a:pPr lvl="1" eaLnBrk="1" hangingPunct="1">
              <a:lnSpc>
                <a:spcPct val="90000"/>
              </a:lnSpc>
              <a:buClr>
                <a:schemeClr val="tx2"/>
              </a:buClr>
              <a:buSzPct val="115000"/>
              <a:buFont typeface="Arial" pitchFamily="34" charset="0"/>
              <a:buChar char="–"/>
              <a:defRPr/>
            </a:pPr>
            <a:r>
              <a:rPr lang="en-US" sz="1400" dirty="0" smtClean="0"/>
              <a:t>Calculated 95% Upper Confidence Limits (UCLs) per TAC 350.79(2)(A) for lead and zinc which do not exceed the Tier 1 PCLs.</a:t>
            </a:r>
          </a:p>
          <a:p>
            <a:pPr lvl="1" eaLnBrk="1" hangingPunct="1">
              <a:lnSpc>
                <a:spcPct val="90000"/>
              </a:lnSpc>
              <a:buClr>
                <a:schemeClr val="tx2"/>
              </a:buClr>
              <a:buSzPct val="115000"/>
              <a:buFont typeface="Arial" pitchFamily="34" charset="0"/>
              <a:buChar char="–"/>
              <a:defRPr/>
            </a:pPr>
            <a:endParaRPr lang="en-US" sz="800" dirty="0" smtClean="0"/>
          </a:p>
          <a:p>
            <a:pPr eaLnBrk="1" hangingPunct="1"/>
            <a:r>
              <a:rPr lang="en-US" sz="1400" dirty="0" smtClean="0"/>
              <a:t>Next steps:</a:t>
            </a:r>
          </a:p>
          <a:p>
            <a:pPr lvl="1" eaLnBrk="1" hangingPunct="1">
              <a:lnSpc>
                <a:spcPct val="90000"/>
              </a:lnSpc>
              <a:buClr>
                <a:schemeClr val="tx2"/>
              </a:buClr>
              <a:buSzPct val="115000"/>
              <a:buFont typeface="Arial" pitchFamily="34" charset="0"/>
              <a:buChar char="–"/>
              <a:defRPr/>
            </a:pPr>
            <a:r>
              <a:rPr lang="en-US" sz="1400" dirty="0" smtClean="0"/>
              <a:t>Submit RIR to TCEQ</a:t>
            </a:r>
          </a:p>
        </p:txBody>
      </p:sp>
      <p:pic>
        <p:nvPicPr>
          <p:cNvPr id="5123" name="Picture 3" descr="J:\CSSA\GIS\Non Site Specific\Figures\June_2012_Meeting\AOC51_Soil_Sampling_Slide.emf"/>
          <p:cNvPicPr>
            <a:picLocks noChangeAspect="1" noChangeArrowheads="1"/>
          </p:cNvPicPr>
          <p:nvPr/>
        </p:nvPicPr>
        <p:blipFill>
          <a:blip r:embed="rId4" cstate="screen"/>
          <a:srcRect/>
          <a:stretch>
            <a:fillRect/>
          </a:stretch>
        </p:blipFill>
        <p:spPr bwMode="auto">
          <a:xfrm>
            <a:off x="3976689" y="952501"/>
            <a:ext cx="4563340" cy="5905499"/>
          </a:xfrm>
          <a:prstGeom prst="rect">
            <a:avLst/>
          </a:prstGeom>
          <a:noFill/>
        </p:spPr>
      </p:pic>
      <p:pic>
        <p:nvPicPr>
          <p:cNvPr id="5122" name="Picture 2" descr="J:\CSSA\GIS\Non Site Specific\Figures\June_2012_Meeting\AOC51_XRF_Sampling_Slide.emf"/>
          <p:cNvPicPr>
            <a:picLocks noChangeAspect="1" noChangeArrowheads="1"/>
          </p:cNvPicPr>
          <p:nvPr/>
        </p:nvPicPr>
        <p:blipFill>
          <a:blip r:embed="rId5" cstate="screen"/>
          <a:srcRect/>
          <a:stretch>
            <a:fillRect/>
          </a:stretch>
        </p:blipFill>
        <p:spPr bwMode="auto">
          <a:xfrm>
            <a:off x="3980369" y="952500"/>
            <a:ext cx="4555980" cy="5905500"/>
          </a:xfrm>
          <a:prstGeom prst="rect">
            <a:avLst/>
          </a:prstGeom>
          <a:noFill/>
        </p:spPr>
      </p:pic>
      <p:grpSp>
        <p:nvGrpSpPr>
          <p:cNvPr id="25" name="Group 24"/>
          <p:cNvGrpSpPr/>
          <p:nvPr/>
        </p:nvGrpSpPr>
        <p:grpSpPr>
          <a:xfrm>
            <a:off x="1304926" y="5876926"/>
            <a:ext cx="2809684" cy="828251"/>
            <a:chOff x="4181476" y="1047751"/>
            <a:chExt cx="2809684" cy="828251"/>
          </a:xfrm>
        </p:grpSpPr>
        <p:sp>
          <p:nvSpPr>
            <p:cNvPr id="23" name="Rectangle 22"/>
            <p:cNvSpPr/>
            <p:nvPr/>
          </p:nvSpPr>
          <p:spPr bwMode="auto">
            <a:xfrm>
              <a:off x="4210050" y="1124057"/>
              <a:ext cx="2733675" cy="704744"/>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Arial" charset="0"/>
              </a:endParaRPr>
            </a:p>
          </p:txBody>
        </p:sp>
        <p:pic>
          <p:nvPicPr>
            <p:cNvPr id="5124" name="Picture 4" descr="J:\CSSA\GIS\Non Site Specific\Figures\June_2012_Meeting\AOC51_Combined_Legend.emf"/>
            <p:cNvPicPr>
              <a:picLocks noChangeAspect="1" noChangeArrowheads="1"/>
            </p:cNvPicPr>
            <p:nvPr/>
          </p:nvPicPr>
          <p:blipFill>
            <a:blip r:embed="rId6" cstate="screen"/>
            <a:srcRect r="57966" b="88737"/>
            <a:stretch>
              <a:fillRect/>
            </a:stretch>
          </p:blipFill>
          <p:spPr bwMode="auto">
            <a:xfrm>
              <a:off x="4181476" y="1047751"/>
              <a:ext cx="2809684" cy="828251"/>
            </a:xfrm>
            <a:prstGeom prst="rect">
              <a:avLst/>
            </a:prstGeom>
            <a:noFill/>
          </p:spPr>
        </p:pic>
      </p:grpSp>
      <p:sp>
        <p:nvSpPr>
          <p:cNvPr id="21" name="Rectangle 20"/>
          <p:cNvSpPr/>
          <p:nvPr/>
        </p:nvSpPr>
        <p:spPr bwMode="auto">
          <a:xfrm>
            <a:off x="1076325" y="5734050"/>
            <a:ext cx="2819400" cy="81915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Tx/>
              <a:buSzTx/>
              <a:buFontTx/>
              <a:buChar char="•"/>
              <a:tabLst/>
            </a:pPr>
            <a:endParaRPr kumimoji="0" lang="en-US" sz="3200" b="0" i="0" u="none" strike="noStrike" cap="none" normalizeH="0" baseline="0" smtClean="0">
              <a:ln>
                <a:noFill/>
              </a:ln>
              <a:solidFill>
                <a:schemeClr val="tx1"/>
              </a:solidFill>
              <a:effectLst/>
              <a:latin typeface="Arial"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5122"/>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54864" eaLnBrk="1" fontAlgn="auto" hangingPunct="1">
              <a:spcAft>
                <a:spcPts val="0"/>
              </a:spcAft>
              <a:defRPr/>
            </a:pPr>
            <a:r>
              <a:rPr lang="en-US" sz="3200" b="1" dirty="0" smtClean="0">
                <a:solidFill>
                  <a:schemeClr val="tx2">
                    <a:tint val="100000"/>
                    <a:shade val="90000"/>
                    <a:satMod val="250000"/>
                    <a:alpha val="100000"/>
                  </a:schemeClr>
                </a:solidFill>
              </a:rPr>
              <a:t>Site Closure Updates</a:t>
            </a:r>
            <a:r>
              <a:rPr lang="en-US" sz="2800" b="1" dirty="0" smtClean="0">
                <a:solidFill>
                  <a:schemeClr val="tx2">
                    <a:tint val="100000"/>
                    <a:shade val="90000"/>
                    <a:satMod val="250000"/>
                    <a:alpha val="100000"/>
                  </a:schemeClr>
                </a:solidFill>
              </a:rPr>
              <a:t/>
            </a:r>
            <a:br>
              <a:rPr lang="en-US" sz="2800" b="1" dirty="0" smtClean="0">
                <a:solidFill>
                  <a:schemeClr val="tx2">
                    <a:tint val="100000"/>
                    <a:shade val="90000"/>
                    <a:satMod val="250000"/>
                    <a:alpha val="100000"/>
                  </a:schemeClr>
                </a:solidFill>
              </a:rPr>
            </a:br>
            <a:r>
              <a:rPr lang="en-US" sz="2800" b="1" dirty="0" smtClean="0">
                <a:solidFill>
                  <a:schemeClr val="tx2">
                    <a:tint val="100000"/>
                    <a:shade val="90000"/>
                    <a:satMod val="250000"/>
                    <a:alpha val="100000"/>
                  </a:schemeClr>
                </a:solidFill>
              </a:rPr>
              <a:t>SWMU B-4</a:t>
            </a:r>
            <a:endParaRPr lang="en-US" sz="2800" b="1" dirty="0">
              <a:solidFill>
                <a:schemeClr val="tx2">
                  <a:tint val="100000"/>
                  <a:shade val="90000"/>
                  <a:satMod val="250000"/>
                  <a:alpha val="100000"/>
                </a:schemeClr>
              </a:solidFill>
            </a:endParaRPr>
          </a:p>
        </p:txBody>
      </p:sp>
      <p:sp>
        <p:nvSpPr>
          <p:cNvPr id="13" name="Content Placeholder 12"/>
          <p:cNvSpPr>
            <a:spLocks noGrp="1"/>
          </p:cNvSpPr>
          <p:nvPr>
            <p:ph sz="half" idx="1"/>
          </p:nvPr>
        </p:nvSpPr>
        <p:spPr>
          <a:xfrm>
            <a:off x="409575" y="1982084"/>
            <a:ext cx="3762375" cy="2427991"/>
          </a:xfrm>
        </p:spPr>
        <p:txBody>
          <a:bodyPr/>
          <a:lstStyle/>
          <a:p>
            <a:pPr eaLnBrk="1" hangingPunct="1"/>
            <a:r>
              <a:rPr lang="en-US" sz="1400" dirty="0" smtClean="0"/>
              <a:t>Disposal area, 2 acres</a:t>
            </a:r>
          </a:p>
          <a:p>
            <a:pPr eaLnBrk="1" hangingPunct="1"/>
            <a:endParaRPr lang="en-US" sz="800" dirty="0" smtClean="0"/>
          </a:p>
          <a:p>
            <a:pPr eaLnBrk="1" hangingPunct="1"/>
            <a:r>
              <a:rPr lang="en-US" sz="1400" dirty="0" smtClean="0"/>
              <a:t>Investigation efforts to date: </a:t>
            </a:r>
          </a:p>
          <a:p>
            <a:pPr lvl="1" eaLnBrk="1" hangingPunct="1"/>
            <a:r>
              <a:rPr lang="en-US" sz="1400" dirty="0" smtClean="0"/>
              <a:t>Geophysical and soil gas surveys, soil sampling</a:t>
            </a:r>
          </a:p>
          <a:p>
            <a:pPr lvl="1" eaLnBrk="1" hangingPunct="1"/>
            <a:r>
              <a:rPr lang="en-US" sz="1400" dirty="0" smtClean="0"/>
              <a:t>Excavation of 4 waste trenches (9,110 CY) by Weston, March 2011 </a:t>
            </a:r>
          </a:p>
          <a:p>
            <a:pPr lvl="1" eaLnBrk="1" hangingPunct="1"/>
            <a:r>
              <a:rPr lang="en-US" sz="1400" dirty="0" smtClean="0"/>
              <a:t>Discovered additional trench during surficial overage sorting, August 2011</a:t>
            </a:r>
          </a:p>
          <a:p>
            <a:pPr eaLnBrk="1" hangingPunct="1">
              <a:buNone/>
            </a:pPr>
            <a:endParaRPr lang="en-US" sz="1600" dirty="0" smtClean="0"/>
          </a:p>
          <a:p>
            <a:pPr lvl="1" eaLnBrk="1" hangingPunct="1"/>
            <a:endParaRPr lang="en-US" sz="1600" dirty="0" smtClean="0"/>
          </a:p>
          <a:p>
            <a:endParaRPr lang="en-US" dirty="0" smtClean="0"/>
          </a:p>
          <a:p>
            <a:endParaRPr lang="en-US" dirty="0" smtClean="0"/>
          </a:p>
          <a:p>
            <a:endParaRPr lang="en-US" dirty="0"/>
          </a:p>
        </p:txBody>
      </p:sp>
      <p:sp>
        <p:nvSpPr>
          <p:cNvPr id="6" name="Slide Number Placeholder 5"/>
          <p:cNvSpPr>
            <a:spLocks noGrp="1"/>
          </p:cNvSpPr>
          <p:nvPr>
            <p:ph type="sldNum" sz="quarter" idx="12"/>
          </p:nvPr>
        </p:nvSpPr>
        <p:spPr/>
        <p:txBody>
          <a:bodyPr/>
          <a:lstStyle/>
          <a:p>
            <a:pPr>
              <a:defRPr/>
            </a:pPr>
            <a:fld id="{55208F4F-3A7D-4E08-B188-87E2898CD078}" type="slidenum">
              <a:rPr lang="en-US" smtClean="0"/>
              <a:pPr>
                <a:defRPr/>
              </a:pPr>
              <a:t>9</a:t>
            </a:fld>
            <a:endParaRPr lang="en-US" dirty="0"/>
          </a:p>
        </p:txBody>
      </p:sp>
      <p:pic>
        <p:nvPicPr>
          <p:cNvPr id="15" name="Picture 6"/>
          <p:cNvPicPr>
            <a:picLocks noChangeAspect="1" noChangeArrowheads="1"/>
          </p:cNvPicPr>
          <p:nvPr/>
        </p:nvPicPr>
        <p:blipFill>
          <a:blip r:embed="rId2" cstate="screen"/>
          <a:srcRect/>
          <a:stretch>
            <a:fillRect/>
          </a:stretch>
        </p:blipFill>
        <p:spPr bwMode="auto">
          <a:xfrm>
            <a:off x="457200" y="152400"/>
            <a:ext cx="1361214" cy="1371600"/>
          </a:xfrm>
          <a:prstGeom prst="rect">
            <a:avLst/>
          </a:prstGeom>
          <a:ln>
            <a:noFill/>
          </a:ln>
          <a:effectLst>
            <a:outerShdw blurRad="292100" dist="139700" dir="2700000" algn="tl" rotWithShape="0">
              <a:srgbClr val="333333">
                <a:alpha val="65000"/>
              </a:srgbClr>
            </a:outerShdw>
          </a:effectLst>
        </p:spPr>
      </p:pic>
      <p:pic>
        <p:nvPicPr>
          <p:cNvPr id="7" name="Picture 6" descr="B4_Trenches_slide.emf"/>
          <p:cNvPicPr>
            <a:picLocks noChangeAspect="1"/>
          </p:cNvPicPr>
          <p:nvPr/>
        </p:nvPicPr>
        <p:blipFill>
          <a:blip r:embed="rId3" cstate="screen"/>
          <a:stretch>
            <a:fillRect/>
          </a:stretch>
        </p:blipFill>
        <p:spPr>
          <a:xfrm>
            <a:off x="4246206" y="1295400"/>
            <a:ext cx="4135794" cy="5351776"/>
          </a:xfrm>
          <a:prstGeom prst="rect">
            <a:avLst/>
          </a:prstGeom>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CSSA Bldg">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Char char="•"/>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Parsons Document" ma:contentTypeID="0x01010D009945C43F6345A7469E91FEBE8BBF00C1" ma:contentTypeVersion="0" ma:contentTypeDescription="Standard document with a description field." ma:contentTypeScope="" ma:versionID="f58ab296ccf2ffefcfdbbc1872ea6071">
  <xsd:schema xmlns:xsd="http://www.w3.org/2001/XMLSchema" xmlns:xs="http://www.w3.org/2001/XMLSchema" xmlns:p="http://schemas.microsoft.com/office/2006/metadata/properties" xmlns:ns2="AA57947D-E7B5-47F3-BD6E-5C85A98DF49E" targetNamespace="http://schemas.microsoft.com/office/2006/metadata/properties" ma:root="true" ma:fieldsID="32976579500348e862869e089e55f5fc" ns2:_="">
    <xsd:import namespace="AA57947D-E7B5-47F3-BD6E-5C85A98DF49E"/>
    <xsd:element name="properties">
      <xsd:complexType>
        <xsd:sequence>
          <xsd:element name="documentManagement">
            <xsd:complexType>
              <xsd:all>
                <xsd:element ref="ns2:Descrip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57947D-E7B5-47F3-BD6E-5C85A98DF49E" elementFormDefault="qualified">
    <xsd:import namespace="http://schemas.microsoft.com/office/2006/documentManagement/types"/>
    <xsd:import namespace="http://schemas.microsoft.com/office/infopath/2007/PartnerControls"/>
    <xsd:element name="Description" ma:index="8" nillable="true" ma:displayName="Description" ma:description="(Optional) Provide a description for this document." ma:internalName="Description">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LongProperties xmlns="http://schemas.microsoft.com/office/2006/metadata/longProperties"/>
</file>

<file path=customXml/item4.xml><?xml version="1.0" encoding="utf-8"?>
<p:properties xmlns:p="http://schemas.microsoft.com/office/2006/metadata/properties" xmlns:xsi="http://www.w3.org/2001/XMLSchema-instance">
  <documentManagement>
    <Description xmlns="AA57947D-E7B5-47F3-BD6E-5C85A98DF49E" xsi:nil="true"/>
  </documentManagement>
</p:properties>
</file>

<file path=customXml/itemProps1.xml><?xml version="1.0" encoding="utf-8"?>
<ds:datastoreItem xmlns:ds="http://schemas.openxmlformats.org/officeDocument/2006/customXml" ds:itemID="{C05177ED-6768-4186-AFCD-910A8D96D89E}">
  <ds:schemaRefs>
    <ds:schemaRef ds:uri="http://schemas.microsoft.com/sharepoint/v3/contenttype/forms"/>
  </ds:schemaRefs>
</ds:datastoreItem>
</file>

<file path=customXml/itemProps2.xml><?xml version="1.0" encoding="utf-8"?>
<ds:datastoreItem xmlns:ds="http://schemas.openxmlformats.org/officeDocument/2006/customXml" ds:itemID="{1B659836-27F8-444A-942E-DC1F8457EC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57947D-E7B5-47F3-BD6E-5C85A98DF4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D1B04B0-27BD-4986-95BE-EC184EA548A3}">
  <ds:schemaRefs>
    <ds:schemaRef ds:uri="http://schemas.microsoft.com/office/2006/metadata/longProperties"/>
  </ds:schemaRefs>
</ds:datastoreItem>
</file>

<file path=customXml/itemProps4.xml><?xml version="1.0" encoding="utf-8"?>
<ds:datastoreItem xmlns:ds="http://schemas.openxmlformats.org/officeDocument/2006/customXml" ds:itemID="{5950FA78-9A84-4B0C-A577-BFF6513CFB51}">
  <ds:schemaRefs>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AA57947D-E7B5-47F3-BD6E-5C85A98DF49E"/>
    <ds:schemaRef ds:uri="http://www.w3.org/XML/1998/namespace"/>
    <ds:schemaRef ds:uri="http://schemas.microsoft.com/office/2006/metadata/properties"/>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CSSA Bldg</Template>
  <TotalTime>15736</TotalTime>
  <Words>3663</Words>
  <Application>Microsoft Office PowerPoint</Application>
  <PresentationFormat>On-screen Show (4:3)</PresentationFormat>
  <Paragraphs>726</Paragraphs>
  <Slides>68</Slides>
  <Notes>19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68</vt:i4>
      </vt:variant>
    </vt:vector>
  </HeadingPairs>
  <TitlesOfParts>
    <vt:vector size="70" baseType="lpstr">
      <vt:lpstr>CSSA Bldg</vt:lpstr>
      <vt:lpstr>Acrobat Document</vt:lpstr>
      <vt:lpstr>Camp Stanley Storage Activity Status Update</vt:lpstr>
      <vt:lpstr>Introductions and Welcome</vt:lpstr>
      <vt:lpstr>Emergency Evacuation &amp; Restrooms</vt:lpstr>
      <vt:lpstr>Agenda</vt:lpstr>
      <vt:lpstr>Status of Remaining Sites</vt:lpstr>
      <vt:lpstr>Site Closure Status</vt:lpstr>
      <vt:lpstr>Field efforts Complete or nearly complete</vt:lpstr>
      <vt:lpstr>Site Closure Updates AOC-51</vt:lpstr>
      <vt:lpstr>Site Closure Updates SWMU B-4</vt:lpstr>
      <vt:lpstr>Site Closure Updates SWMU B-4 (Cont.)</vt:lpstr>
      <vt:lpstr>Site Closure Updates RMU-5</vt:lpstr>
      <vt:lpstr>Site Closure Updates SWMU B-34</vt:lpstr>
      <vt:lpstr>Site Closure Updates AOC-65 (IRA)</vt:lpstr>
      <vt:lpstr>Field effortS Remaining</vt:lpstr>
      <vt:lpstr>Site Closure Updates SWMU B-13</vt:lpstr>
      <vt:lpstr>Site Closure Updates AOC-75</vt:lpstr>
      <vt:lpstr>Site Closure Updates RMU-3</vt:lpstr>
      <vt:lpstr>Site Closure Updates RMU-4 </vt:lpstr>
      <vt:lpstr>Site Closure Updates RMU-4 (cont.) </vt:lpstr>
      <vt:lpstr>Groundwater Update</vt:lpstr>
      <vt:lpstr>Groundwater Monitoring Program Overview</vt:lpstr>
      <vt:lpstr>Groundwater Monitoring Program  Sampling Locations</vt:lpstr>
      <vt:lpstr>Groundwater Monitoring Program Recent Changes</vt:lpstr>
      <vt:lpstr>Slide 24</vt:lpstr>
      <vt:lpstr>Slide 25</vt:lpstr>
      <vt:lpstr>Groundwater Monitoring Program Quality Assurance/Quality Control</vt:lpstr>
      <vt:lpstr>Slide 27</vt:lpstr>
      <vt:lpstr>Slide 28</vt:lpstr>
      <vt:lpstr>Slide 29</vt:lpstr>
      <vt:lpstr>Slide 30</vt:lpstr>
      <vt:lpstr>Slide 31</vt:lpstr>
      <vt:lpstr>Treatability Study Updates</vt:lpstr>
      <vt:lpstr>SWMU B-3 and AOC-65 Description</vt:lpstr>
      <vt:lpstr>B-3 Bioreactor General Observations</vt:lpstr>
      <vt:lpstr>Slide 35</vt:lpstr>
      <vt:lpstr>Slide 36</vt:lpstr>
      <vt:lpstr>Slide 37</vt:lpstr>
      <vt:lpstr>B-3 Bioreactor UGR Observations – PCE and TCE</vt:lpstr>
      <vt:lpstr>B-3 Bioreactor UGR Observations – Dechlorination Products</vt:lpstr>
      <vt:lpstr>B-3 Bioreactor LGR Observations –  PCE and TCE</vt:lpstr>
      <vt:lpstr>B-3 Bioreactor LGR Observations – Dechlorination Products</vt:lpstr>
      <vt:lpstr>SWMU B-3  Bioreactor  Next Steps</vt:lpstr>
      <vt:lpstr>Slide 43</vt:lpstr>
      <vt:lpstr>Slide 44</vt:lpstr>
      <vt:lpstr>AOC-65 Treatability Study </vt:lpstr>
      <vt:lpstr>AOC-65 Interim Removal Action</vt:lpstr>
      <vt:lpstr>AOC-65 IRA Fracture Analysis</vt:lpstr>
      <vt:lpstr>AOC-65 IRA  Fracture Analysis (cont.)</vt:lpstr>
      <vt:lpstr>Slide 49</vt:lpstr>
      <vt:lpstr>ISCO Infiltration Gallery Construction</vt:lpstr>
      <vt:lpstr>ISCO Infiltration Gallery Construction (cont.)</vt:lpstr>
      <vt:lpstr>Slide 52</vt:lpstr>
      <vt:lpstr>Slide 53</vt:lpstr>
      <vt:lpstr>Slide 54</vt:lpstr>
      <vt:lpstr>ISCO Bench-Scale Test  </vt:lpstr>
      <vt:lpstr>ISCO Bench-Scale Test Results (cont.)</vt:lpstr>
      <vt:lpstr>AOC-65 ISCO Treatability Study  Next Steps </vt:lpstr>
      <vt:lpstr>AOC-65 Treatability Study  Next Steps (Cont.)</vt:lpstr>
      <vt:lpstr>Closure Path for EPA Order</vt:lpstr>
      <vt:lpstr>Slide 60</vt:lpstr>
      <vt:lpstr>Slide 61</vt:lpstr>
      <vt:lpstr>Funding, Budget, and Program Status</vt:lpstr>
      <vt:lpstr>2012 Budget to Date</vt:lpstr>
      <vt:lpstr>2012 Budget to Date</vt:lpstr>
      <vt:lpstr>Site Status</vt:lpstr>
      <vt:lpstr>Site Status FY11 – FY12</vt:lpstr>
      <vt:lpstr>Site Closure</vt:lpstr>
      <vt:lpstr>Site Closure</vt:lpstr>
    </vt:vector>
  </TitlesOfParts>
  <Company>Parsons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CSSA Slides for January 2012 Regulatory Mtg</dc:title>
  <dc:creator>Shannon Schoepflin</dc:creator>
  <cp:lastModifiedBy>Parsons_User</cp:lastModifiedBy>
  <cp:revision>1066</cp:revision>
  <dcterms:created xsi:type="dcterms:W3CDTF">2010-12-14T16:51:32Z</dcterms:created>
  <dcterms:modified xsi:type="dcterms:W3CDTF">2012-07-03T02:47:36Z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
    <vt:lpwstr>Parsons Document</vt:lpwstr>
  </property>
  <property fmtid="{D5CDD505-2E9C-101B-9397-08002B2CF9AE}" pid="3" name="ContentTypeId">
    <vt:lpwstr>0x01010D009945C43F6345A7469E91FEBE8BBF00C1</vt:lpwstr>
  </property>
  <property fmtid="{D5CDD505-2E9C-101B-9397-08002B2CF9AE}" pid="4" name="vti_description">
    <vt:lpwstr/>
  </property>
</Properties>
</file>